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668" r:id="rId3"/>
    <p:sldId id="682" r:id="rId4"/>
    <p:sldId id="683" r:id="rId5"/>
    <p:sldId id="684" r:id="rId6"/>
    <p:sldId id="685" r:id="rId7"/>
    <p:sldId id="686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701" r:id="rId16"/>
    <p:sldId id="694" r:id="rId17"/>
    <p:sldId id="695" r:id="rId18"/>
    <p:sldId id="696" r:id="rId19"/>
    <p:sldId id="697" r:id="rId20"/>
    <p:sldId id="702" r:id="rId21"/>
    <p:sldId id="703" r:id="rId22"/>
    <p:sldId id="748" r:id="rId23"/>
    <p:sldId id="699" r:id="rId24"/>
    <p:sldId id="700" r:id="rId25"/>
    <p:sldId id="763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DE04E8-22F5-7CE0-A193-09013D8E6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0E7E-F09F-234D-AD41-0080E1228D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1999" y="5301208"/>
            <a:ext cx="6120000" cy="892552"/>
          </a:xfrm>
          <a:prstGeom prst="rect">
            <a:avLst/>
          </a:prstGeom>
        </p:spPr>
        <p:txBody>
          <a:bodyPr vert="horz" wrap="square" anchor="b" anchorCtr="0">
            <a:normAutofit/>
          </a:bodyPr>
          <a:lstStyle>
            <a:lvl1pPr algn="ctr">
              <a:buNone/>
              <a:defRPr sz="2600" b="1">
                <a:solidFill>
                  <a:srgbClr val="42424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aplicado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no </a:t>
            </a:r>
            <a:r>
              <a:rPr lang="en-US" dirty="0" err="1"/>
              <a:t>máximo</a:t>
            </a:r>
            <a:r>
              <a:rPr lang="en-US" dirty="0"/>
              <a:t>,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r>
              <a:rPr lang="en-US" dirty="0"/>
              <a:t> – 26 </a:t>
            </a:r>
            <a:r>
              <a:rPr lang="en-US" dirty="0" err="1"/>
              <a:t>pt</a:t>
            </a:r>
            <a:r>
              <a:rPr lang="en-US" dirty="0"/>
              <a:t> – Calibri Bold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8981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609D8B-9F0F-BB47-8948-6A9E94A79F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28859"/>
            <a:ext cx="6707292" cy="820935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marL="342900" latinLnBrk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424241"/>
                </a:solidFill>
              </a:defRPr>
            </a:lvl1pPr>
          </a:lstStyle>
          <a:p>
            <a:pPr lvl="0"/>
            <a:r>
              <a:rPr lang="en-US" dirty="0"/>
              <a:t>INSIRA SEU TÍTULO AQUI</a:t>
            </a:r>
          </a:p>
        </p:txBody>
      </p:sp>
      <p:cxnSp>
        <p:nvCxnSpPr>
          <p:cNvPr id="3" name="Conector reto 8">
            <a:extLst>
              <a:ext uri="{FF2B5EF4-FFF2-40B4-BE49-F238E27FC236}">
                <a16:creationId xmlns:a16="http://schemas.microsoft.com/office/drawing/2014/main" id="{5FD85663-AA7B-4543-8ED3-50AEA3D20C79}"/>
              </a:ext>
            </a:extLst>
          </p:cNvPr>
          <p:cNvCxnSpPr>
            <a:cxnSpLocks/>
          </p:cNvCxnSpPr>
          <p:nvPr userDrawn="1"/>
        </p:nvCxnSpPr>
        <p:spPr>
          <a:xfrm>
            <a:off x="251520" y="1196752"/>
            <a:ext cx="861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8">
            <a:extLst>
              <a:ext uri="{FF2B5EF4-FFF2-40B4-BE49-F238E27FC236}">
                <a16:creationId xmlns:a16="http://schemas.microsoft.com/office/drawing/2014/main" id="{7FED3B4E-E3E6-2845-BE4A-282ADB1FFD7E}"/>
              </a:ext>
            </a:extLst>
          </p:cNvPr>
          <p:cNvCxnSpPr>
            <a:cxnSpLocks/>
          </p:cNvCxnSpPr>
          <p:nvPr userDrawn="1"/>
        </p:nvCxnSpPr>
        <p:spPr>
          <a:xfrm>
            <a:off x="251520" y="6425952"/>
            <a:ext cx="861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20AC020-396A-6D8E-BAE0-8C61DBD70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7" t="1050" r="1175" b="83200"/>
          <a:stretch/>
        </p:blipFill>
        <p:spPr>
          <a:xfrm>
            <a:off x="7812360" y="116636"/>
            <a:ext cx="1224136" cy="10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9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8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://tabnet.datasus.gov.br/cgi/tabcgi.exe?ibge/cnv/popsvsbr.de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tabnet.datasus.gov.br/cgi/deftohtm.exe?sim/cnv/ext10sp.de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://tabnet.datasus.gov.br/cgi/deftohtm.exe?sim/cnv/ext10sp.def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83A187-E3F7-EE48-8143-FF2345BB8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pt-BR" sz="1600" dirty="0"/>
              <a:t>NÚCLEO ESTADUAL VIVA</a:t>
            </a:r>
          </a:p>
          <a:p>
            <a:r>
              <a:rPr lang="pt-BR" sz="1600" dirty="0"/>
              <a:t>COORDENAÇÃO ESTADUAL DE VIGILÂNCIA EPIDEMIOLÓGICA DE DANT</a:t>
            </a:r>
          </a:p>
          <a:p>
            <a:r>
              <a:rPr lang="pt-BR" sz="1600" dirty="0"/>
              <a:t>Oficina Indicadores Plano DANT</a:t>
            </a:r>
          </a:p>
          <a:p>
            <a:r>
              <a:rPr lang="pt-BR" sz="1600" dirty="0"/>
              <a:t>Unidade 1- Parte 3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5521060-7875-F8FB-5376-D95A154F7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4"/>
    </mc:Choice>
    <mc:Fallback xmlns=""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AE7C49-8491-A8D0-4661-C0E8F2AB88CE}"/>
              </a:ext>
            </a:extLst>
          </p:cNvPr>
          <p:cNvSpPr txBox="1"/>
          <p:nvPr/>
        </p:nvSpPr>
        <p:spPr>
          <a:xfrm>
            <a:off x="1439652" y="1133463"/>
            <a:ext cx="6264696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Taxa de mortalidade de mulheres por homicídios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CF071-DB68-9C95-69B4-45BE72A2086E}"/>
              </a:ext>
            </a:extLst>
          </p:cNvPr>
          <p:cNvSpPr txBox="1"/>
          <p:nvPr/>
        </p:nvSpPr>
        <p:spPr>
          <a:xfrm>
            <a:off x="827584" y="2114272"/>
            <a:ext cx="7992888" cy="40626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Denominador: População correspondente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Fonte de Dados: </a:t>
            </a:r>
            <a:r>
              <a:rPr lang="pt-BR" sz="2400" dirty="0" err="1"/>
              <a:t>Tabnet</a:t>
            </a:r>
            <a:r>
              <a:rPr lang="pt-BR" sz="2400" dirty="0"/>
              <a:t> </a:t>
            </a:r>
            <a:r>
              <a:rPr lang="pt-BR" sz="2400" dirty="0" err="1"/>
              <a:t>DataSUS</a:t>
            </a:r>
            <a:r>
              <a:rPr lang="pt-BR" sz="2400" dirty="0"/>
              <a:t> – População residente- Estudo de Estimativas Populacionais por Município, Sexo e Idade- 2000-2021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 err="1">
                <a:hlinkClick r:id="rId4"/>
              </a:rPr>
              <a:t>TabNet</a:t>
            </a:r>
            <a:r>
              <a:rPr lang="pt-BR" sz="2400" dirty="0">
                <a:hlinkClick r:id="rId4"/>
              </a:rPr>
              <a:t> Win32 3.0: População Residente - Estudo de Estimativas Populacionais por Município, Idade e Sexo 2000-2021 - Brasil (datasus.gov.br)</a:t>
            </a:r>
            <a:endParaRPr lang="pt-BR" sz="2400" dirty="0"/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46C7B89-8A28-DB30-CF7E-F1DD5F9A7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6"/>
    </mc:Choice>
    <mc:Fallback xmlns="">
      <p:transition spd="slow" advTm="1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65F746-D70C-388F-48FE-38CDD9FB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1866900"/>
            <a:ext cx="7172325" cy="31242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E80BAB4-0C12-C1CD-9C41-C0D6006F37C6}"/>
              </a:ext>
            </a:extLst>
          </p:cNvPr>
          <p:cNvSpPr/>
          <p:nvPr/>
        </p:nvSpPr>
        <p:spPr>
          <a:xfrm>
            <a:off x="1187624" y="4221088"/>
            <a:ext cx="55446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0E1E236-4D75-19EF-7F45-7437EB7D6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6"/>
    </mc:Choice>
    <mc:Fallback xmlns="">
      <p:transition spd="slow" advTm="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D20BB6-5208-F5B2-7D35-258BC1EA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7" y="2138609"/>
            <a:ext cx="7581900" cy="31813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0999C0-6B80-74B8-121B-E3CD32E5D421}"/>
              </a:ext>
            </a:extLst>
          </p:cNvPr>
          <p:cNvSpPr txBox="1"/>
          <p:nvPr/>
        </p:nvSpPr>
        <p:spPr>
          <a:xfrm>
            <a:off x="1835696" y="1284327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Denominador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486C761-AE04-DF91-FFE4-47937B368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15A755-172A-9BB2-3567-6438AA99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95" y="1898227"/>
            <a:ext cx="1809750" cy="4095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1E9E09-A636-8992-C3CC-4E2BCD473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610" y="2366962"/>
            <a:ext cx="3619500" cy="21240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7EA721-3F0F-253F-C0BA-9C5369F73B64}"/>
              </a:ext>
            </a:extLst>
          </p:cNvPr>
          <p:cNvSpPr txBox="1"/>
          <p:nvPr/>
        </p:nvSpPr>
        <p:spPr>
          <a:xfrm>
            <a:off x="1835696" y="1284327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Denominador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912B2F-7ABE-4E9C-C6E6-A609376EDDB9}"/>
              </a:ext>
            </a:extLst>
          </p:cNvPr>
          <p:cNvSpPr txBox="1"/>
          <p:nvPr/>
        </p:nvSpPr>
        <p:spPr>
          <a:xfrm>
            <a:off x="4376360" y="2742894"/>
            <a:ext cx="4392488" cy="31085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b="1" dirty="0"/>
              <a:t>É preciso selecionar a UF na tabulação da Pop.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b="1" dirty="0"/>
              <a:t>Se necessário, é possível realizar outras categorias, como selecionar o Município, por exemplo.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B3D792C-01A0-B8C6-D89F-C05201B0F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52" y="2347607"/>
            <a:ext cx="1733550" cy="790575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C167631-941F-397E-950E-BEE65E95A6F8}"/>
              </a:ext>
            </a:extLst>
          </p:cNvPr>
          <p:cNvCxnSpPr>
            <a:cxnSpLocks/>
          </p:cNvCxnSpPr>
          <p:nvPr/>
        </p:nvCxnSpPr>
        <p:spPr>
          <a:xfrm flipV="1">
            <a:off x="1141854" y="3138182"/>
            <a:ext cx="0" cy="57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545A4C-6C37-D088-707E-1C733268B410}"/>
              </a:ext>
            </a:extLst>
          </p:cNvPr>
          <p:cNvSpPr txBox="1"/>
          <p:nvPr/>
        </p:nvSpPr>
        <p:spPr>
          <a:xfrm>
            <a:off x="375152" y="3789333"/>
            <a:ext cx="1533405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000" b="1" dirty="0"/>
              <a:t>Selecionar Sexo Feminino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708DFE-5606-A257-46D3-B9D5A5F76878}"/>
              </a:ext>
            </a:extLst>
          </p:cNvPr>
          <p:cNvSpPr/>
          <p:nvPr/>
        </p:nvSpPr>
        <p:spPr>
          <a:xfrm>
            <a:off x="251520" y="1838325"/>
            <a:ext cx="2133525" cy="3181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4E1A0DC0-9B84-F447-7DB4-B79468082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39552" y="1218818"/>
            <a:ext cx="734481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Exporta o dado (denominador) para Excel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7A34CC-70F9-A921-4C8B-BCF3301E2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6" y="1965852"/>
            <a:ext cx="8964488" cy="34128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AA00CA-E853-670E-7B8D-5759E1A71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5886725"/>
            <a:ext cx="1533525" cy="43815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AEB1626-BCF0-55BB-77F7-24E0AAEB9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8"/>
    </mc:Choice>
    <mc:Fallback xmlns="">
      <p:transition spd="slow" advTm="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39552" y="1218818"/>
            <a:ext cx="734481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Exporta o dado (denominador) para Excel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E0547A-61D7-88D4-03ED-67EF7EAEA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71997"/>
            <a:ext cx="6343650" cy="413385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483D1DB-1BF6-919A-4A14-EED279B3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5"/>
    </mc:Choice>
    <mc:Fallback xmlns="">
      <p:transition spd="slow" advTm="1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39552" y="1216490"/>
            <a:ext cx="8496944" cy="35086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Cálculo da taxa de mortalidade de mulheres por homicídio: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ctr">
              <a:lnSpc>
                <a:spcPct val="100000"/>
              </a:lnSpc>
            </a:pPr>
            <a:r>
              <a:rPr lang="pt-BR" sz="2400" b="1" dirty="0"/>
              <a:t>Numerador: </a:t>
            </a:r>
            <a:r>
              <a:rPr lang="pt-BR" b="1" dirty="0"/>
              <a:t>nº de óbitos de mulheres por homicídio, segundo categorias selecionadas</a:t>
            </a:r>
          </a:p>
          <a:p>
            <a:pPr algn="ctr">
              <a:lnSpc>
                <a:spcPct val="100000"/>
              </a:lnSpc>
            </a:pPr>
            <a:r>
              <a:rPr lang="pt-BR" dirty="0"/>
              <a:t>                                      _____________________________________________ X100.000 </a:t>
            </a:r>
            <a:r>
              <a:rPr lang="pt-BR" sz="2400" b="1" dirty="0"/>
              <a:t>Denominador: </a:t>
            </a:r>
            <a:r>
              <a:rPr lang="pt-BR" b="1" dirty="0"/>
              <a:t>nº população de mulheres residentes, segundo categorias selecionadas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C2B7BD1-DBD9-C49D-8F7A-AE9D93656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4"/>
    </mc:Choice>
    <mc:Fallback xmlns="">
      <p:transition spd="slow" advTm="4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1403648" y="2132856"/>
            <a:ext cx="6624736" cy="37856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dirty="0"/>
              <a:t>Em seguida vamos realizar a padronização.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Ajuste por faixa etária.</a:t>
            </a:r>
          </a:p>
          <a:p>
            <a:pPr algn="l">
              <a:lnSpc>
                <a:spcPct val="100000"/>
              </a:lnSpc>
            </a:pPr>
            <a:r>
              <a:rPr lang="pt-BR" sz="2400" dirty="0"/>
              <a:t>Trabalhamos com o denominador: População BR 2010, recomendado pelo MS. 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Objetivo da padronização: Viabilizar comparações,  de modo a minimizar a influência de outros fatores que não o investigado, que poderiam interferir no resultado.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22AF88-B190-225E-A876-51A3F6259C2F}"/>
              </a:ext>
            </a:extLst>
          </p:cNvPr>
          <p:cNvSpPr txBox="1"/>
          <p:nvPr/>
        </p:nvSpPr>
        <p:spPr>
          <a:xfrm>
            <a:off x="899592" y="1362834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7FD0E8F-A4D8-0667-4566-A712D5B43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1"/>
    </mc:Choice>
    <mc:Fallback xmlns="">
      <p:transition spd="slow" advTm="2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65F746-D70C-388F-48FE-38CDD9FB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1866900"/>
            <a:ext cx="7172325" cy="31242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E80BAB4-0C12-C1CD-9C41-C0D6006F37C6}"/>
              </a:ext>
            </a:extLst>
          </p:cNvPr>
          <p:cNvSpPr/>
          <p:nvPr/>
        </p:nvSpPr>
        <p:spPr>
          <a:xfrm>
            <a:off x="1187624" y="4221088"/>
            <a:ext cx="55446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7B1432-F0F7-7BF2-7371-9E859A3D0459}"/>
              </a:ext>
            </a:extLst>
          </p:cNvPr>
          <p:cNvSpPr txBox="1"/>
          <p:nvPr/>
        </p:nvSpPr>
        <p:spPr>
          <a:xfrm>
            <a:off x="899592" y="1146810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0A13B2D-2DBE-B3AA-8FCA-2D3047482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7"/>
    </mc:Choice>
    <mc:Fallback xmlns="">
      <p:transition spd="slow" advTm="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22AF88-B190-225E-A876-51A3F6259C2F}"/>
              </a:ext>
            </a:extLst>
          </p:cNvPr>
          <p:cNvSpPr txBox="1"/>
          <p:nvPr/>
        </p:nvSpPr>
        <p:spPr>
          <a:xfrm>
            <a:off x="899592" y="1362834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Padronização- Pop BR 2010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82A7C7-C72A-C25F-B4DA-B9156C4C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76" y="2440088"/>
            <a:ext cx="8604448" cy="320994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4C54A5D-2A0F-9D21-0885-65FD0BE34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60B71F-B104-3CE5-E815-96D8FA82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1937"/>
            <a:ext cx="1242044" cy="1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057BF04-4855-0C71-3168-C208AB6B6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614" y="2311611"/>
            <a:ext cx="6677025" cy="9906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016A72-7CD2-9809-8110-B50D0E444FAE}"/>
              </a:ext>
            </a:extLst>
          </p:cNvPr>
          <p:cNvSpPr txBox="1"/>
          <p:nvPr/>
        </p:nvSpPr>
        <p:spPr>
          <a:xfrm>
            <a:off x="1835696" y="4263480"/>
            <a:ext cx="5688630" cy="14773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Cálculo do Indicador:</a:t>
            </a:r>
          </a:p>
          <a:p>
            <a:pPr algn="ctr">
              <a:lnSpc>
                <a:spcPct val="100000"/>
              </a:lnSpc>
            </a:pPr>
            <a:r>
              <a:rPr lang="pt-BR" sz="3000" b="1" dirty="0"/>
              <a:t>Taxa de mortalidade de mulheres por homicídios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D259C41-8E8C-C0AB-0785-013A64DB9315}"/>
              </a:ext>
            </a:extLst>
          </p:cNvPr>
          <p:cNvCxnSpPr/>
          <p:nvPr/>
        </p:nvCxnSpPr>
        <p:spPr>
          <a:xfrm>
            <a:off x="4675480" y="3429000"/>
            <a:ext cx="0" cy="97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273448AA-8213-FBE9-4593-9F7B272FE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"/>
    </mc:Choice>
    <mc:Fallback xmlns="">
      <p:transition spd="slow" advTm="2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22AF88-B190-225E-A876-51A3F6259C2F}"/>
              </a:ext>
            </a:extLst>
          </p:cNvPr>
          <p:cNvSpPr txBox="1"/>
          <p:nvPr/>
        </p:nvSpPr>
        <p:spPr>
          <a:xfrm>
            <a:off x="899592" y="1362834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Padronização- Pop BR 2010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EF1D06-F3D7-EF3B-BD98-AD78D414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494" y="2083321"/>
            <a:ext cx="1809750" cy="409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63E422F-DD11-8A2A-9152-19114D8BC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25" y="2798434"/>
            <a:ext cx="1733550" cy="790575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00CC42D-E6FA-CB96-EC11-DD581C8F6F45}"/>
              </a:ext>
            </a:extLst>
          </p:cNvPr>
          <p:cNvCxnSpPr>
            <a:cxnSpLocks/>
          </p:cNvCxnSpPr>
          <p:nvPr/>
        </p:nvCxnSpPr>
        <p:spPr>
          <a:xfrm flipV="1">
            <a:off x="4453369" y="3789041"/>
            <a:ext cx="0" cy="57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3FBABD-1ED3-7315-BB91-E09A61FCF6AA}"/>
              </a:ext>
            </a:extLst>
          </p:cNvPr>
          <p:cNvSpPr txBox="1"/>
          <p:nvPr/>
        </p:nvSpPr>
        <p:spPr>
          <a:xfrm>
            <a:off x="3705225" y="4653136"/>
            <a:ext cx="1533405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000" b="1" dirty="0"/>
              <a:t>Selecionar Sexo Feminino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AEA9509-4A3E-51F8-80E8-2F5028F7C8CB}"/>
              </a:ext>
            </a:extLst>
          </p:cNvPr>
          <p:cNvSpPr/>
          <p:nvPr/>
        </p:nvSpPr>
        <p:spPr>
          <a:xfrm>
            <a:off x="3548494" y="2636912"/>
            <a:ext cx="2103625" cy="952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594E24C8-DD88-4328-DC85-10444E11D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0241BE-EE98-A780-73AF-B012FF39B95F}"/>
              </a:ext>
            </a:extLst>
          </p:cNvPr>
          <p:cNvSpPr txBox="1"/>
          <p:nvPr/>
        </p:nvSpPr>
        <p:spPr>
          <a:xfrm>
            <a:off x="899592" y="1146810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C993800-32F2-9191-4648-91E1BD831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60" y="1904723"/>
            <a:ext cx="8892480" cy="335552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56EA805-75AC-30FA-0D7C-54258C99052C}"/>
              </a:ext>
            </a:extLst>
          </p:cNvPr>
          <p:cNvSpPr/>
          <p:nvPr/>
        </p:nvSpPr>
        <p:spPr>
          <a:xfrm>
            <a:off x="181290" y="2420888"/>
            <a:ext cx="864096" cy="92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372C99-D0C7-7572-8069-7AD2287B0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5689601"/>
            <a:ext cx="1533525" cy="43815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C7B485B-002D-5595-8E7C-1C81199FE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4"/>
    </mc:Choice>
    <mc:Fallback xmlns="">
      <p:transition spd="slow" advTm="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0241BE-EE98-A780-73AF-B012FF39B95F}"/>
              </a:ext>
            </a:extLst>
          </p:cNvPr>
          <p:cNvSpPr txBox="1"/>
          <p:nvPr/>
        </p:nvSpPr>
        <p:spPr>
          <a:xfrm>
            <a:off x="899592" y="1146810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5FB712-66F4-E91E-757D-F5878D3C7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53012"/>
            <a:ext cx="7560840" cy="4672299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CF4A535-92A9-8519-6692-4C4D0A613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"/>
    </mc:Choice>
    <mc:Fallback xmlns="">
      <p:transition spd="slow" advTm="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359946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293230" y="1160165"/>
            <a:ext cx="8496944" cy="36009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Cálculo da Taxa PADRONIZADA de mortalidade de mulheres por homicídio:</a:t>
            </a:r>
          </a:p>
          <a:p>
            <a:pPr algn="l">
              <a:lnSpc>
                <a:spcPct val="100000"/>
              </a:lnSpc>
            </a:pPr>
            <a:r>
              <a:rPr lang="pt-BR" sz="2400" b="1" dirty="0"/>
              <a:t>Primeira Etapa do Cálculo:</a:t>
            </a:r>
          </a:p>
          <a:p>
            <a:pPr algn="l">
              <a:lnSpc>
                <a:spcPct val="100000"/>
              </a:lnSpc>
            </a:pPr>
            <a:endParaRPr lang="pt-BR" sz="2400" b="1" dirty="0"/>
          </a:p>
          <a:p>
            <a:pPr algn="l">
              <a:lnSpc>
                <a:spcPct val="100000"/>
              </a:lnSpc>
            </a:pPr>
            <a:r>
              <a:rPr lang="pt-BR" sz="1600" b="1" dirty="0"/>
              <a:t>Taxa de óbitos de mulheres por homicídio, segundo categorias selecionadas X nº população sexo feminino padrão, segundo categorias relacionadas </a:t>
            </a:r>
            <a:r>
              <a:rPr lang="pt-BR" b="1" dirty="0"/>
              <a:t>/ 100.000</a:t>
            </a:r>
          </a:p>
          <a:p>
            <a:pPr algn="l">
              <a:lnSpc>
                <a:spcPct val="100000"/>
              </a:lnSpc>
            </a:pPr>
            <a:endParaRPr lang="pt-BR" sz="1600" b="1" dirty="0"/>
          </a:p>
          <a:p>
            <a:pPr algn="l">
              <a:lnSpc>
                <a:spcPct val="100000"/>
              </a:lnSpc>
            </a:pPr>
            <a:r>
              <a:rPr lang="pt-BR" sz="1600" b="1" dirty="0"/>
              <a:t> Este resultado revela o numerador ajustado: nº de óbitos de mulheres por homicídios esperado na pop padrão 2010.</a:t>
            </a:r>
          </a:p>
          <a:p>
            <a:pPr algn="l">
              <a:lnSpc>
                <a:spcPct val="100000"/>
              </a:lnSpc>
            </a:pPr>
            <a:endParaRPr lang="pt-BR" sz="1600" b="1" dirty="0"/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69E4FE-FD51-EF4E-8F68-1C1E959B998C}"/>
              </a:ext>
            </a:extLst>
          </p:cNvPr>
          <p:cNvSpPr txBox="1"/>
          <p:nvPr/>
        </p:nvSpPr>
        <p:spPr>
          <a:xfrm>
            <a:off x="333080" y="4077072"/>
            <a:ext cx="8496944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Segunda Etapa do Cálculo: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ctr">
              <a:lnSpc>
                <a:spcPct val="100000"/>
              </a:lnSpc>
            </a:pPr>
            <a:r>
              <a:rPr lang="pt-BR" sz="2400" b="1" dirty="0"/>
              <a:t>Numerador:  </a:t>
            </a:r>
            <a:r>
              <a:rPr lang="pt-BR" sz="1400" b="1" dirty="0"/>
              <a:t>nº de óbitos de mulheres por homicídio esperado em 2010 , segundo categorias selecionadas</a:t>
            </a:r>
          </a:p>
          <a:p>
            <a:pPr algn="l">
              <a:lnSpc>
                <a:spcPct val="100000"/>
              </a:lnSpc>
            </a:pPr>
            <a:r>
              <a:rPr lang="pt-BR" dirty="0"/>
              <a:t>                                      _____________________________________________ X100.000 </a:t>
            </a:r>
            <a:r>
              <a:rPr lang="pt-BR" sz="2400" b="1" dirty="0"/>
              <a:t>Denominador: </a:t>
            </a:r>
            <a:r>
              <a:rPr lang="pt-BR" sz="1400" b="1" dirty="0"/>
              <a:t>nº população padrão sexo feminino 2010, segundo categorias selecionadas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1898758-4615-EC3C-BE35-1E422FFAFFC2}"/>
              </a:ext>
            </a:extLst>
          </p:cNvPr>
          <p:cNvCxnSpPr/>
          <p:nvPr/>
        </p:nvCxnSpPr>
        <p:spPr>
          <a:xfrm>
            <a:off x="5004048" y="3789040"/>
            <a:ext cx="0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CF6F2AE-0AE9-110B-EFBE-54C177D71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20"/>
    </mc:Choice>
    <mc:Fallback xmlns="">
      <p:transition spd="slow" advTm="6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BE7C3CC-341D-AF8A-3332-10C4476F2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57F59D9-4A16-D766-8CF6-0357D2824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03504"/>
              </p:ext>
            </p:extLst>
          </p:nvPr>
        </p:nvGraphicFramePr>
        <p:xfrm>
          <a:off x="157453" y="1502464"/>
          <a:ext cx="8775191" cy="3104339"/>
        </p:xfrm>
        <a:graphic>
          <a:graphicData uri="http://schemas.openxmlformats.org/drawingml/2006/table">
            <a:tbl>
              <a:tblPr/>
              <a:tblGrid>
                <a:gridCol w="896049">
                  <a:extLst>
                    <a:ext uri="{9D8B030D-6E8A-4147-A177-3AD203B41FA5}">
                      <a16:colId xmlns:a16="http://schemas.microsoft.com/office/drawing/2014/main" val="2199374025"/>
                    </a:ext>
                  </a:extLst>
                </a:gridCol>
                <a:gridCol w="1272168">
                  <a:extLst>
                    <a:ext uri="{9D8B030D-6E8A-4147-A177-3AD203B41FA5}">
                      <a16:colId xmlns:a16="http://schemas.microsoft.com/office/drawing/2014/main" val="1681923431"/>
                    </a:ext>
                  </a:extLst>
                </a:gridCol>
                <a:gridCol w="1338541">
                  <a:extLst>
                    <a:ext uri="{9D8B030D-6E8A-4147-A177-3AD203B41FA5}">
                      <a16:colId xmlns:a16="http://schemas.microsoft.com/office/drawing/2014/main" val="3219915155"/>
                    </a:ext>
                  </a:extLst>
                </a:gridCol>
                <a:gridCol w="1028797">
                  <a:extLst>
                    <a:ext uri="{9D8B030D-6E8A-4147-A177-3AD203B41FA5}">
                      <a16:colId xmlns:a16="http://schemas.microsoft.com/office/drawing/2014/main" val="2462381106"/>
                    </a:ext>
                  </a:extLst>
                </a:gridCol>
                <a:gridCol w="896049">
                  <a:extLst>
                    <a:ext uri="{9D8B030D-6E8A-4147-A177-3AD203B41FA5}">
                      <a16:colId xmlns:a16="http://schemas.microsoft.com/office/drawing/2014/main" val="3709119336"/>
                    </a:ext>
                  </a:extLst>
                </a:gridCol>
                <a:gridCol w="1617865">
                  <a:extLst>
                    <a:ext uri="{9D8B030D-6E8A-4147-A177-3AD203B41FA5}">
                      <a16:colId xmlns:a16="http://schemas.microsoft.com/office/drawing/2014/main" val="444680150"/>
                    </a:ext>
                  </a:extLst>
                </a:gridCol>
                <a:gridCol w="1725722">
                  <a:extLst>
                    <a:ext uri="{9D8B030D-6E8A-4147-A177-3AD203B41FA5}">
                      <a16:colId xmlns:a16="http://schemas.microsoft.com/office/drawing/2014/main" val="63193561"/>
                    </a:ext>
                  </a:extLst>
                </a:gridCol>
              </a:tblGrid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Sexo: </a:t>
                      </a:r>
                      <a:r>
                        <a:rPr lang="pt-B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569815"/>
                  </a:ext>
                </a:extLst>
              </a:tr>
              <a:tr h="261364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Período:2015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492305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Óbitos_Homicídio_Fem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População Fem ESP 2015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de Hom. Fem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 Brasil 2010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Homicídios esperados, sexo </a:t>
                      </a:r>
                      <a:r>
                        <a:rPr lang="pt-B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Padronizada Hom </a:t>
                      </a:r>
                      <a:r>
                        <a:rPr lang="pt-B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</a:t>
                      </a: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ESP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312051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a 4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1486956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7263771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783148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a 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1449264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7770567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744439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a 14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1524230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8554714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579491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a 19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1666803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8545249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141086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a 29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3568507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17490186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554231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 39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3785349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15352261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793400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 49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3184097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13002615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672674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a 59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2710871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9809510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807390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a 69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1827173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6166763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977187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a 79 anos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990197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3595002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01843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anos e mais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548698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1826776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189131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ESP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22742145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99377414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2447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6096" marR="6096" marT="6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79389"/>
                  </a:ext>
                </a:extLst>
              </a:tr>
            </a:tbl>
          </a:graphicData>
        </a:graphic>
      </p:graphicFrame>
      <p:sp>
        <p:nvSpPr>
          <p:cNvPr id="5" name="object 11">
            <a:extLst>
              <a:ext uri="{FF2B5EF4-FFF2-40B4-BE49-F238E27FC236}">
                <a16:creationId xmlns:a16="http://schemas.microsoft.com/office/drawing/2014/main" id="{B810FA73-5181-FC47-56C8-DE32F1C7BCBD}"/>
              </a:ext>
            </a:extLst>
          </p:cNvPr>
          <p:cNvSpPr txBox="1"/>
          <p:nvPr/>
        </p:nvSpPr>
        <p:spPr>
          <a:xfrm>
            <a:off x="3688339" y="1278027"/>
            <a:ext cx="1047242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N</a:t>
            </a:r>
            <a:r>
              <a:rPr sz="900" b="1" dirty="0">
                <a:latin typeface="Calibri"/>
                <a:cs typeface="Calibri"/>
              </a:rPr>
              <a:t>º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5" dirty="0" err="1">
                <a:latin typeface="Calibri"/>
                <a:cs typeface="Calibri"/>
              </a:rPr>
              <a:t>hom</a:t>
            </a:r>
            <a:r>
              <a:rPr sz="900" b="1" spc="-10" dirty="0" err="1">
                <a:latin typeface="Calibri"/>
                <a:cs typeface="Calibri"/>
              </a:rPr>
              <a:t>i</a:t>
            </a:r>
            <a:r>
              <a:rPr sz="900" b="1" spc="-5" dirty="0" err="1">
                <a:latin typeface="Calibri"/>
                <a:cs typeface="Calibri"/>
              </a:rPr>
              <a:t>cídi</a:t>
            </a:r>
            <a:r>
              <a:rPr sz="900" b="1" dirty="0" err="1">
                <a:latin typeface="Calibri"/>
                <a:cs typeface="Calibri"/>
              </a:rPr>
              <a:t>o</a:t>
            </a:r>
            <a:r>
              <a:rPr lang="pt-BR" sz="900" b="1" dirty="0">
                <a:latin typeface="Calibri"/>
                <a:cs typeface="Calibri"/>
              </a:rPr>
              <a:t> </a:t>
            </a:r>
            <a:r>
              <a:rPr lang="pt-BR" sz="900" b="1" dirty="0" err="1">
                <a:latin typeface="Calibri"/>
                <a:cs typeface="Calibri"/>
              </a:rPr>
              <a:t>fem</a:t>
            </a:r>
            <a:r>
              <a:rPr sz="900" b="1" spc="5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2015</a:t>
            </a:r>
            <a:r>
              <a:rPr lang="pt-BR" sz="900" b="1" dirty="0">
                <a:latin typeface="Calibri"/>
                <a:cs typeface="Calibri"/>
              </a:rPr>
              <a:t>/</a:t>
            </a:r>
            <a:r>
              <a:rPr sz="900" b="1" dirty="0">
                <a:latin typeface="Calibri"/>
                <a:cs typeface="Calibri"/>
              </a:rPr>
              <a:t>  </a:t>
            </a:r>
            <a:r>
              <a:rPr sz="900" b="1" spc="-5" dirty="0">
                <a:latin typeface="Calibri"/>
                <a:cs typeface="Calibri"/>
              </a:rPr>
              <a:t>POP</a:t>
            </a:r>
            <a:r>
              <a:rPr lang="pt-BR" sz="900" b="1" spc="-5" dirty="0">
                <a:latin typeface="Calibri"/>
                <a:cs typeface="Calibri"/>
              </a:rPr>
              <a:t> </a:t>
            </a:r>
            <a:r>
              <a:rPr lang="pt-BR" sz="900" b="1" spc="-5" dirty="0" err="1">
                <a:latin typeface="Calibri"/>
                <a:cs typeface="Calibri"/>
              </a:rPr>
              <a:t>fem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2015/</a:t>
            </a:r>
            <a:r>
              <a:rPr lang="pt-BR" sz="900" b="1" spc="-5" dirty="0">
                <a:latin typeface="Calibri"/>
                <a:cs typeface="Calibri"/>
              </a:rPr>
              <a:t>*100000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5D29E687-7CF8-7384-ED24-47C8E141F022}"/>
              </a:ext>
            </a:extLst>
          </p:cNvPr>
          <p:cNvSpPr txBox="1"/>
          <p:nvPr/>
        </p:nvSpPr>
        <p:spPr>
          <a:xfrm>
            <a:off x="5652120" y="1278027"/>
            <a:ext cx="121920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Taxa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5" dirty="0" err="1">
                <a:latin typeface="Calibri"/>
                <a:cs typeface="Calibri"/>
              </a:rPr>
              <a:t>homicídio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lang="pt-BR" sz="900" b="1" spc="35" dirty="0" err="1">
                <a:latin typeface="Calibri"/>
                <a:cs typeface="Calibri"/>
              </a:rPr>
              <a:t>fem</a:t>
            </a:r>
            <a:r>
              <a:rPr lang="pt-BR" sz="900" b="1" spc="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2015*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POP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5" dirty="0" err="1">
                <a:latin typeface="Calibri"/>
                <a:cs typeface="Calibri"/>
              </a:rPr>
              <a:t>Padrão</a:t>
            </a:r>
            <a:r>
              <a:rPr lang="pt-BR" sz="900" b="1" spc="-5" dirty="0">
                <a:latin typeface="Calibri"/>
                <a:cs typeface="Calibri"/>
              </a:rPr>
              <a:t> </a:t>
            </a:r>
            <a:r>
              <a:rPr lang="pt-BR" sz="900" b="1" spc="-5" dirty="0" err="1">
                <a:latin typeface="Calibri"/>
                <a:cs typeface="Calibri"/>
              </a:rPr>
              <a:t>fem</a:t>
            </a:r>
            <a:r>
              <a:rPr lang="pt-BR" sz="900" b="1" spc="-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2010/100000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7AED456-B7FB-4B7D-B5BF-3F599C0CE7CD}"/>
              </a:ext>
            </a:extLst>
          </p:cNvPr>
          <p:cNvSpPr txBox="1"/>
          <p:nvPr/>
        </p:nvSpPr>
        <p:spPr>
          <a:xfrm>
            <a:off x="7353427" y="1304137"/>
            <a:ext cx="1442466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Nº hom. </a:t>
            </a:r>
            <a:r>
              <a:rPr lang="pt-BR" sz="900" b="1" spc="-5" dirty="0" err="1">
                <a:latin typeface="Calibri"/>
                <a:cs typeface="Calibri"/>
              </a:rPr>
              <a:t>Fem</a:t>
            </a:r>
            <a:r>
              <a:rPr lang="pt-BR" sz="900" b="1" spc="-5" dirty="0">
                <a:latin typeface="Calibri"/>
                <a:cs typeface="Calibri"/>
              </a:rPr>
              <a:t> ajustado</a:t>
            </a:r>
            <a:r>
              <a:rPr sz="900" b="1" spc="-5" dirty="0">
                <a:latin typeface="Calibri"/>
                <a:cs typeface="Calibri"/>
              </a:rPr>
              <a:t> 2010/POP </a:t>
            </a:r>
            <a:r>
              <a:rPr sz="900" b="1" spc="-5" dirty="0" err="1">
                <a:latin typeface="Calibri"/>
                <a:cs typeface="Calibri"/>
              </a:rPr>
              <a:t>padrão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lang="pt-BR" sz="900" b="1" spc="-5" dirty="0" err="1">
                <a:latin typeface="Calibri"/>
                <a:cs typeface="Calibri"/>
              </a:rPr>
              <a:t>fem</a:t>
            </a:r>
            <a:r>
              <a:rPr sz="900" b="1" spc="-19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2010*100000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EB97649-3076-1389-A5F1-149018C06BD9}"/>
              </a:ext>
            </a:extLst>
          </p:cNvPr>
          <p:cNvSpPr txBox="1"/>
          <p:nvPr/>
        </p:nvSpPr>
        <p:spPr>
          <a:xfrm>
            <a:off x="5994937" y="5059814"/>
            <a:ext cx="986155" cy="11445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Total de homicídios esperados sexo feminino, 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obtido</a:t>
            </a:r>
            <a:r>
              <a:rPr kumimoji="0" lang="pt-BR" sz="105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 </a:t>
            </a:r>
            <a:r>
              <a:rPr kumimoji="0" lang="pt-BR" sz="1050" b="1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soma</a:t>
            </a:r>
            <a:r>
              <a:rPr kumimoji="0" lang="pt-BR" sz="105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lang="pt-BR" sz="105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valor</a:t>
            </a:r>
            <a:r>
              <a:rPr kumimoji="0" lang="pt-BR" sz="105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lang="pt-BR" sz="1050" b="1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cada</a:t>
            </a:r>
            <a:r>
              <a:rPr kumimoji="0" lang="pt-BR" sz="105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faixa</a:t>
            </a:r>
            <a:r>
              <a:rPr kumimoji="0" lang="pt-BR" sz="105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etária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15A9B44F-94B6-52F7-DCEA-1445D18273FB}"/>
              </a:ext>
            </a:extLst>
          </p:cNvPr>
          <p:cNvSpPr txBox="1"/>
          <p:nvPr/>
        </p:nvSpPr>
        <p:spPr>
          <a:xfrm>
            <a:off x="7526020" y="4877738"/>
            <a:ext cx="1097280" cy="50736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Taxa Padronizada 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de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 err="1">
                <a:latin typeface="Calibri"/>
                <a:cs typeface="Calibri"/>
              </a:rPr>
              <a:t>homicídios</a:t>
            </a:r>
            <a:r>
              <a:rPr sz="1050" b="1" dirty="0">
                <a:latin typeface="Calibri"/>
                <a:cs typeface="Calibri"/>
              </a:rPr>
              <a:t>,</a:t>
            </a:r>
            <a:r>
              <a:rPr lang="pt-BR" sz="1050" b="1" dirty="0">
                <a:latin typeface="Calibri"/>
                <a:cs typeface="Calibri"/>
              </a:rPr>
              <a:t>sexo </a:t>
            </a:r>
            <a:r>
              <a:rPr lang="pt-BR" sz="1050" b="1" dirty="0" err="1">
                <a:latin typeface="Calibri"/>
                <a:cs typeface="Calibri"/>
              </a:rPr>
              <a:t>fem</a:t>
            </a:r>
            <a:r>
              <a:rPr lang="pt-BR" sz="1050" b="1" dirty="0">
                <a:latin typeface="Calibri"/>
                <a:cs typeface="Calibri"/>
              </a:rPr>
              <a:t>,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ESP,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2015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48213A9-48E9-3D83-5960-A57121A82EB5}"/>
              </a:ext>
            </a:extLst>
          </p:cNvPr>
          <p:cNvSpPr/>
          <p:nvPr/>
        </p:nvSpPr>
        <p:spPr>
          <a:xfrm>
            <a:off x="6092484" y="4431445"/>
            <a:ext cx="609600" cy="2642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7264C56-B01A-2466-4F2D-E80974CAFA0C}"/>
              </a:ext>
            </a:extLst>
          </p:cNvPr>
          <p:cNvCxnSpPr>
            <a:cxnSpLocks/>
          </p:cNvCxnSpPr>
          <p:nvPr/>
        </p:nvCxnSpPr>
        <p:spPr>
          <a:xfrm>
            <a:off x="6397284" y="4695662"/>
            <a:ext cx="0" cy="364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1"/>
    </mc:Choice>
    <mc:Fallback xmlns="">
      <p:transition spd="slow" advTm="12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1340768"/>
            <a:ext cx="4200215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000" b="1" dirty="0">
                <a:solidFill>
                  <a:prstClr val="white"/>
                </a:solidFill>
              </a:rPr>
              <a:t>Número de notificações segundo faixa etária, por ano, ESP, 2011 a 2020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619F056-62FE-0C15-55F3-17863F243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"/>
    </mc:Choice>
    <mc:Fallback xmlns="">
      <p:transition spd="slow" advTm="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60B71F-B104-3CE5-E815-96D8FA82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1937"/>
            <a:ext cx="1242044" cy="1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97301C4-928F-DF3A-AB24-050E16CE6BE4}"/>
              </a:ext>
            </a:extLst>
          </p:cNvPr>
          <p:cNvSpPr/>
          <p:nvPr/>
        </p:nvSpPr>
        <p:spPr>
          <a:xfrm>
            <a:off x="5724128" y="2636912"/>
            <a:ext cx="1944216" cy="2880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42635C-405B-0B6B-D2BE-75B145E59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422024"/>
            <a:ext cx="6944773" cy="4013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D26AD00-7725-4B94-2E38-D304B99BC82E}"/>
              </a:ext>
            </a:extLst>
          </p:cNvPr>
          <p:cNvSpPr/>
          <p:nvPr/>
        </p:nvSpPr>
        <p:spPr>
          <a:xfrm>
            <a:off x="5724128" y="2636912"/>
            <a:ext cx="194421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8B64DE-307E-8650-ABE0-B5E57170DABB}"/>
              </a:ext>
            </a:extLst>
          </p:cNvPr>
          <p:cNvSpPr txBox="1"/>
          <p:nvPr/>
        </p:nvSpPr>
        <p:spPr>
          <a:xfrm>
            <a:off x="1619672" y="54133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(Brasil, 2021, Pag.79)</a:t>
            </a:r>
            <a:endParaRPr lang="pt-BR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89FCD65-8512-7B3C-A3C1-21C50093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1"/>
    </mc:Choice>
    <mc:Fallback xmlns="">
      <p:transition spd="slow" advTm="2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AE7C49-8491-A8D0-4661-C0E8F2AB88CE}"/>
              </a:ext>
            </a:extLst>
          </p:cNvPr>
          <p:cNvSpPr txBox="1"/>
          <p:nvPr/>
        </p:nvSpPr>
        <p:spPr>
          <a:xfrm>
            <a:off x="1439652" y="1276174"/>
            <a:ext cx="626469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Taxa de mortalidade por homicídios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CF071-DB68-9C95-69B4-45BE72A2086E}"/>
              </a:ext>
            </a:extLst>
          </p:cNvPr>
          <p:cNvSpPr txBox="1"/>
          <p:nvPr/>
        </p:nvSpPr>
        <p:spPr>
          <a:xfrm>
            <a:off x="827584" y="2114272"/>
            <a:ext cx="7992888" cy="40626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Numerador: número de homicídios em mulheres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Fonte de Dados: </a:t>
            </a:r>
            <a:r>
              <a:rPr lang="pt-BR" sz="2400" dirty="0" err="1"/>
              <a:t>Tabnet</a:t>
            </a:r>
            <a:r>
              <a:rPr lang="pt-BR" sz="2400" dirty="0"/>
              <a:t> </a:t>
            </a:r>
            <a:r>
              <a:rPr lang="pt-BR" sz="2400" dirty="0" err="1"/>
              <a:t>DataSUS</a:t>
            </a:r>
            <a:r>
              <a:rPr lang="pt-BR" sz="2400" dirty="0"/>
              <a:t> – Mortalidade- Óbitos por causas externas- UF: São Paulo</a:t>
            </a:r>
          </a:p>
          <a:p>
            <a:pPr algn="l">
              <a:lnSpc>
                <a:spcPct val="100000"/>
              </a:lnSpc>
            </a:pPr>
            <a:r>
              <a:rPr lang="pt-BR" sz="2400" dirty="0" err="1">
                <a:hlinkClick r:id="rId4"/>
              </a:rPr>
              <a:t>TabNet</a:t>
            </a:r>
            <a:r>
              <a:rPr lang="pt-BR" sz="2400" dirty="0">
                <a:hlinkClick r:id="rId4"/>
              </a:rPr>
              <a:t> Win32 3.0: Óbitos por Causas Externas - São Paulo (datasus.gov.br)</a:t>
            </a:r>
            <a:endParaRPr lang="pt-BR" sz="2400" dirty="0"/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Categorias selecionadas: X85 a Y09; Y22 a Y24; Y35; Y87.1; Y89.0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7526A45-4E53-76EE-81ED-E4386E85A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9"/>
    </mc:Choice>
    <mc:Fallback xmlns="">
      <p:transition spd="slow" advTm="1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05EC63-920C-6042-58B1-03872EDF9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00808"/>
            <a:ext cx="8839200" cy="43148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99B0E8-727B-3F00-6A1E-7E7B6C4A8312}"/>
              </a:ext>
            </a:extLst>
          </p:cNvPr>
          <p:cNvSpPr txBox="1"/>
          <p:nvPr/>
        </p:nvSpPr>
        <p:spPr>
          <a:xfrm>
            <a:off x="323528" y="1196752"/>
            <a:ext cx="78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hlinkClick r:id="rId5"/>
              </a:rPr>
              <a:t>TabNet</a:t>
            </a:r>
            <a:r>
              <a:rPr lang="pt-BR" dirty="0">
                <a:hlinkClick r:id="rId5"/>
              </a:rPr>
              <a:t> Win32 3.0: Óbitos por Causas Externas - São Paulo (datasus.gov.br)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D90D884-6BFB-808B-4EBB-1A05FA04F0E5}"/>
              </a:ext>
            </a:extLst>
          </p:cNvPr>
          <p:cNvSpPr/>
          <p:nvPr/>
        </p:nvSpPr>
        <p:spPr>
          <a:xfrm>
            <a:off x="323528" y="4365104"/>
            <a:ext cx="22322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737C9B-AEF2-F0DB-A2C1-9F679464308F}"/>
              </a:ext>
            </a:extLst>
          </p:cNvPr>
          <p:cNvSpPr txBox="1"/>
          <p:nvPr/>
        </p:nvSpPr>
        <p:spPr>
          <a:xfrm>
            <a:off x="323528" y="5919663"/>
            <a:ext cx="194421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São Paulo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ADCD2C4-ED2F-ADF8-1B83-4D3977C74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7"/>
    </mc:Choice>
    <mc:Fallback xmlns="">
      <p:transition spd="slow" advTm="1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899592" y="278645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629FE8-FAE8-9B22-F7D6-E985C992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2276872"/>
            <a:ext cx="7696200" cy="32670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5367A16-CDAE-A64C-A4FD-B71FDE0C0DEA}"/>
              </a:ext>
            </a:extLst>
          </p:cNvPr>
          <p:cNvSpPr txBox="1"/>
          <p:nvPr/>
        </p:nvSpPr>
        <p:spPr>
          <a:xfrm>
            <a:off x="1835696" y="1443011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Numerador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41FFFCA-9002-FFF4-8004-A54F71EB1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4"/>
    </mc:Choice>
    <mc:Fallback xmlns="">
      <p:transition spd="slow" advTm="1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78B1ED-4231-1335-D34D-5710406B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12776"/>
            <a:ext cx="1771650" cy="4476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0FBC40-9C6A-61A1-0F42-55507D90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49" y="2132856"/>
            <a:ext cx="3619500" cy="21431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EF753A-46D0-044A-CF8E-D6B4BC17A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778" y="2687776"/>
            <a:ext cx="3495675" cy="21431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BB7C53-00E9-2753-D70A-959F290A5D31}"/>
              </a:ext>
            </a:extLst>
          </p:cNvPr>
          <p:cNvSpPr txBox="1"/>
          <p:nvPr/>
        </p:nvSpPr>
        <p:spPr>
          <a:xfrm>
            <a:off x="971600" y="4830901"/>
            <a:ext cx="3220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800" dirty="0"/>
              <a:t>Categorias selecionadas: X85 a Y09; Y22 a Y24; Y35; Y87.1; Y89.0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8F43DA-6CDB-EFCF-4B1B-302E1A4DD2FE}"/>
              </a:ext>
            </a:extLst>
          </p:cNvPr>
          <p:cNvSpPr txBox="1"/>
          <p:nvPr/>
        </p:nvSpPr>
        <p:spPr>
          <a:xfrm>
            <a:off x="4985443" y="5077833"/>
            <a:ext cx="3096344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dirty="0"/>
              <a:t>Excluir faixa etária ignorada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F59CA9-577C-1BD2-8FCB-39009D1B2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1636613"/>
            <a:ext cx="1924050" cy="9906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E11621-75B0-CB23-48E5-20849097CE22}"/>
              </a:ext>
            </a:extLst>
          </p:cNvPr>
          <p:cNvSpPr txBox="1"/>
          <p:nvPr/>
        </p:nvSpPr>
        <p:spPr>
          <a:xfrm>
            <a:off x="6746126" y="2042438"/>
            <a:ext cx="172819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600" b="1" dirty="0"/>
              <a:t>Selecionar sexo Feminino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57E4E4E-E4B1-FC1C-1C24-D8E9DBC6FD8E}"/>
              </a:ext>
            </a:extLst>
          </p:cNvPr>
          <p:cNvCxnSpPr/>
          <p:nvPr/>
        </p:nvCxnSpPr>
        <p:spPr>
          <a:xfrm flipH="1">
            <a:off x="6149791" y="2318663"/>
            <a:ext cx="503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593AA31B-5EC8-44A7-4BFE-3979C7CE9A01}"/>
              </a:ext>
            </a:extLst>
          </p:cNvPr>
          <p:cNvSpPr/>
          <p:nvPr/>
        </p:nvSpPr>
        <p:spPr>
          <a:xfrm>
            <a:off x="4283968" y="1412776"/>
            <a:ext cx="4190350" cy="127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2261A254-8BBD-C0EF-B892-5676E53C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3"/>
    </mc:Choice>
    <mc:Fallback xmlns="">
      <p:transition spd="slow" advTm="3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2A0C26-3C1D-81DE-8147-97EDBD6BC2F3}"/>
              </a:ext>
            </a:extLst>
          </p:cNvPr>
          <p:cNvSpPr txBox="1"/>
          <p:nvPr/>
        </p:nvSpPr>
        <p:spPr>
          <a:xfrm>
            <a:off x="323528" y="1344300"/>
            <a:ext cx="720080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Nas Seleções Disponíveis também é possível escolher o Município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15C165-3831-E05C-9952-B337528E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01" y="2526647"/>
            <a:ext cx="3990975" cy="26003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7C77425-4761-3DEE-B513-5DB2569B4916}"/>
              </a:ext>
            </a:extLst>
          </p:cNvPr>
          <p:cNvSpPr txBox="1"/>
          <p:nvPr/>
        </p:nvSpPr>
        <p:spPr>
          <a:xfrm>
            <a:off x="323528" y="5601434"/>
            <a:ext cx="8064896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b="1" dirty="0"/>
              <a:t>Nesta aula estamos tabulando o ESP, portanto considerando todos os municípios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502908D-4369-CDA2-1DA6-2C79B6383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08606" y="1295762"/>
            <a:ext cx="8126787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b="1" dirty="0"/>
              <a:t>Exporta o dado (numerador) para Excel, clicando em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11F9E8-5E0E-31FE-9B62-95E3B4E8C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971997"/>
            <a:ext cx="4943475" cy="4181475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E643C81F-4625-3895-289A-76F8D5D72565}"/>
              </a:ext>
            </a:extLst>
          </p:cNvPr>
          <p:cNvCxnSpPr>
            <a:cxnSpLocks/>
          </p:cNvCxnSpPr>
          <p:nvPr/>
        </p:nvCxnSpPr>
        <p:spPr>
          <a:xfrm flipH="1">
            <a:off x="1547664" y="2852936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67CF3BCB-2D3A-75D8-450E-DB44B4C4C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843" y="1334005"/>
            <a:ext cx="1533525" cy="43815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5C9ABA8-D504-5CAB-C36E-32878EEC2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"/>
    </mc:Choice>
    <mc:Fallback xmlns="">
      <p:transition spd="slow" advTm="1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b">
        <a:spAutoFit/>
      </a:bodyPr>
      <a:lstStyle>
        <a:defPPr algn="l">
          <a:lnSpc>
            <a:spcPct val="100000"/>
          </a:lnSpc>
          <a:defRPr sz="3000" b="1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929</Words>
  <Application>Microsoft Office PowerPoint</Application>
  <PresentationFormat>Apresentação na tela (4:3)</PresentationFormat>
  <Paragraphs>208</Paragraphs>
  <Slides>25</Slides>
  <Notes>0</Notes>
  <HiddenSlides>0</HiddenSlides>
  <MMClips>25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Carolina Vita Nunes</dc:creator>
  <cp:lastModifiedBy>Maria Carolina Vita Nunes</cp:lastModifiedBy>
  <cp:revision>71</cp:revision>
  <dcterms:created xsi:type="dcterms:W3CDTF">2022-10-05T16:19:44Z</dcterms:created>
  <dcterms:modified xsi:type="dcterms:W3CDTF">2023-04-20T14:53:24Z</dcterms:modified>
</cp:coreProperties>
</file>