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669" r:id="rId3"/>
    <p:sldId id="704" r:id="rId4"/>
    <p:sldId id="705" r:id="rId5"/>
    <p:sldId id="706" r:id="rId6"/>
    <p:sldId id="707" r:id="rId7"/>
    <p:sldId id="708" r:id="rId8"/>
    <p:sldId id="709" r:id="rId9"/>
    <p:sldId id="710" r:id="rId10"/>
    <p:sldId id="725" r:id="rId11"/>
    <p:sldId id="711" r:id="rId12"/>
    <p:sldId id="712" r:id="rId13"/>
    <p:sldId id="713" r:id="rId14"/>
    <p:sldId id="714" r:id="rId15"/>
    <p:sldId id="715" r:id="rId16"/>
    <p:sldId id="716" r:id="rId17"/>
    <p:sldId id="723" r:id="rId18"/>
    <p:sldId id="724" r:id="rId19"/>
    <p:sldId id="762" r:id="rId20"/>
    <p:sldId id="76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8DABF-C101-0480-E37E-34D48D57C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A12BDA-E119-C648-7C6E-725144C5E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36ECA0-1720-FEBD-D613-678B1431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5AE59-6AC9-D1B5-4DAD-0F3EA1C1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D359A8-564F-F46F-5421-69E6CF1E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93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04B74-063F-A2A5-A1F3-0574814B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A3216C-CBB1-76A5-4232-0A58DC403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DFDB49-CC47-6F03-8B01-8A467067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AE8539-FBE4-403C-E8A5-E6002608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3F17D-52C3-6D8F-0D14-4A8B653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46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06962C-2B08-1C94-A714-1780D6D44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650C6E-B2A2-4500-48E7-31084286D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98B14-A34A-4CF9-1AE1-C0DCBBE3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EAE99C-37A2-0D29-5321-4149508B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C5B3DB-3B08-B483-3000-7FAB69A8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25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4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2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3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5A066-4266-3F41-08E1-6B54E497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3695AD-4664-FBED-DB88-BBF7C0A1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34EF2A-90E8-4EA2-2A34-441F89F2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EE17F6-033E-C53E-52F1-40BD29FA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7934E1-B599-8BC5-5BBF-2E32B35A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79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7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04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2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9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9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1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5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6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0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609D8B-9F0F-BB47-8948-6A9E94A79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228860"/>
            <a:ext cx="8943056" cy="82093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marL="342900" latinLnBrk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/>
              <a:t>INSIRA SEU TÍTULO AQUI</a:t>
            </a: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967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8">
            <a:extLst>
              <a:ext uri="{FF2B5EF4-FFF2-40B4-BE49-F238E27FC236}">
                <a16:creationId xmlns:a16="http://schemas.microsoft.com/office/drawing/2014/main" id="{7FED3B4E-E3E6-2845-BE4A-282ADB1FFD7E}"/>
              </a:ext>
            </a:extLst>
          </p:cNvPr>
          <p:cNvCxnSpPr>
            <a:cxnSpLocks/>
          </p:cNvCxnSpPr>
          <p:nvPr userDrawn="1"/>
        </p:nvCxnSpPr>
        <p:spPr>
          <a:xfrm>
            <a:off x="335360" y="6425952"/>
            <a:ext cx="11491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0AC020-396A-6D8E-BAE0-8C61DBD7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t="1050" r="1175" b="83200"/>
          <a:stretch/>
        </p:blipFill>
        <p:spPr>
          <a:xfrm>
            <a:off x="10416480" y="116637"/>
            <a:ext cx="1632181" cy="10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7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63808-DF9C-2FA5-0029-DD9F8696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C3C039-C523-5F8C-D6E7-56E5CC5A4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495E9-1D0D-399F-9553-B455C964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30A60A-5E23-33F4-88D8-CD70FE71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6A92B5-4517-C637-B488-43BE6FE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19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DE04E8-22F5-7CE0-A193-09013D8E6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70E7E-F09F-234D-AD41-0080E1228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5999" y="5301208"/>
            <a:ext cx="8160000" cy="892552"/>
          </a:xfrm>
          <a:prstGeom prst="rect">
            <a:avLst/>
          </a:prstGeom>
        </p:spPr>
        <p:txBody>
          <a:bodyPr vert="horz" wrap="square" anchor="b" anchorCtr="0">
            <a:normAutofit/>
          </a:bodyPr>
          <a:lstStyle>
            <a:lvl1pPr algn="ctr">
              <a:buNone/>
              <a:defRPr sz="26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aplicado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no </a:t>
            </a:r>
            <a:r>
              <a:rPr lang="en-US" dirty="0" err="1"/>
              <a:t>máximo</a:t>
            </a:r>
            <a:r>
              <a:rPr lang="en-US" dirty="0"/>
              <a:t>,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linhas</a:t>
            </a:r>
            <a:r>
              <a:rPr lang="en-US" dirty="0"/>
              <a:t> – 26 </a:t>
            </a:r>
            <a:r>
              <a:rPr lang="en-US" dirty="0" err="1"/>
              <a:t>pt</a:t>
            </a:r>
            <a:r>
              <a:rPr lang="en-US" dirty="0"/>
              <a:t> – Calibri Bold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20267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DE04E8-22F5-7CE0-A193-09013D8E6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70E7E-F09F-234D-AD41-0080E1228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5999" y="5301208"/>
            <a:ext cx="8160000" cy="892552"/>
          </a:xfrm>
          <a:prstGeom prst="rect">
            <a:avLst/>
          </a:prstGeom>
        </p:spPr>
        <p:txBody>
          <a:bodyPr vert="horz" wrap="square" anchor="b" anchorCtr="0">
            <a:normAutofit/>
          </a:bodyPr>
          <a:lstStyle>
            <a:lvl1pPr algn="ctr">
              <a:buNone/>
              <a:defRPr sz="2600" b="1">
                <a:solidFill>
                  <a:srgbClr val="424241"/>
                </a:solidFill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aplicado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no </a:t>
            </a:r>
            <a:r>
              <a:rPr lang="en-US" dirty="0" err="1"/>
              <a:t>máximo</a:t>
            </a:r>
            <a:r>
              <a:rPr lang="en-US" dirty="0"/>
              <a:t>,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linhas</a:t>
            </a:r>
            <a:r>
              <a:rPr lang="en-US" dirty="0"/>
              <a:t> – 26 </a:t>
            </a:r>
            <a:r>
              <a:rPr lang="en-US" dirty="0" err="1"/>
              <a:t>pt</a:t>
            </a:r>
            <a:r>
              <a:rPr lang="en-US" dirty="0"/>
              <a:t> – Calibri Bold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283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00F92-7CE0-F2C6-67DD-FCE136C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671F3-CE39-1F39-41BE-CFD0EF793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73CDA4-B204-D20E-C6B9-203460A62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A0F835-F8BB-416B-E622-B45D26FD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A23CB1-4F2D-78D5-091D-18C232CE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D8E843-FDD4-1F65-DA7B-B82CDAC1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19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D5FE6-C693-46BE-B20B-09E889D5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B0971E-691B-287F-EEF4-F37B78237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65A0DB-C9FE-4A0F-F576-29EE3D30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71C45E-3F42-D435-26F4-652B6B210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85200-560B-EE9D-F482-91AB2CE63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990DE2-7220-2B3D-6C7A-0EBB0EF6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1E9D13-BAC1-D91C-6588-BDB37396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D8B4AB-D50C-442E-D43A-2DFC23A1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64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B6DB0-4399-B4A6-3A95-06D07168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C50FEF-4C78-3F6E-43A1-0F3CB593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D79651-DC7D-8489-2FA3-A77378E2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D7AFFF-CDA5-59AB-C7F5-51A3EE7E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37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63C64F-BBB3-1810-0338-9AFA41E9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8B3300-C665-88B5-01DD-3FD4D53A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1412A9-D0B4-B1A2-58A0-6D90DFBD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26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E9457-3E23-A821-771D-4001A56A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741202-5743-BAF0-2E18-0E15F1D98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9547B2-6236-82BB-B5A0-865D23C0F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3704A5-8364-1FAA-66E2-3EF77A24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223624-AD88-52F3-6D04-441680CD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B8F9FB-EDDD-39D5-F2EB-0607C0D7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3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DF661-F947-8322-E8ED-D4B79A28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2C72715-EA7C-A156-6941-F9612BB32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F47A97-2341-BAE6-6FBB-42C629A37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B1C2FF-7A5A-9907-921A-908F9B14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2B025E-0B32-A749-32BB-8AAC6F39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34C84F-28C2-6FC7-F618-7D42CC8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43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BB9648-7CC6-7342-5EB3-5057E1DA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A65686-9936-311C-5282-5F1B9D644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6FECB8-DF10-ED5F-7ED4-53C677BF4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E54E-4993-4037-8E7B-2BCB824DB2FC}" type="datetimeFigureOut">
              <a:rPr lang="pt-BR" smtClean="0"/>
              <a:t>20/04/2023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49AFE9-D7AF-DAA1-1936-C46DCF663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CADE50-87F2-A33D-D46E-8126238D7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A7F46-6040-48E1-8401-65A1D8D6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4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hyperlink" Target="http://tabnet.datasus.gov.br/cgi/tabcgi.exe?ibge/cnv/popsvsbr.de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hyperlink" Target="http://tabnet.datasus.gov.br/cgi/deftohtm.exe?sim/cnv/ext10sp.de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://tabnet.datasus.gov.br/cgi/deftohtm.exe?sim/cnv/ext10sp.def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3A187-E3F7-EE48-8143-FF2345BB8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BR" sz="1600" dirty="0"/>
              <a:t>NÚCLEO ESTADUAL VIVA</a:t>
            </a:r>
          </a:p>
          <a:p>
            <a:r>
              <a:rPr lang="pt-BR" sz="1600" dirty="0"/>
              <a:t>COORDENAÇÃO ESTADUAL DE VIGILÂNCIA EPIDEMIOLÓGICA DE DANT</a:t>
            </a:r>
          </a:p>
          <a:p>
            <a:r>
              <a:rPr lang="pt-BR" sz="1600" dirty="0"/>
              <a:t>Oficina Indicadores Plano DANT</a:t>
            </a:r>
          </a:p>
          <a:p>
            <a:r>
              <a:rPr lang="pt-BR" sz="1600" dirty="0"/>
              <a:t>Unidade 1- Parte 4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8BE1B5ED-4198-B9F7-7F98-0158B7F174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1"/>
    </mc:Choice>
    <mc:Fallback xmlns="">
      <p:transition spd="slow" advTm="20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2063552" y="1218818"/>
            <a:ext cx="662473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Exporta o dado (numerador) para </a:t>
            </a:r>
            <a:r>
              <a:rPr lang="pt-BR" sz="3000" b="1" dirty="0" err="1"/>
              <a:t>excel</a:t>
            </a:r>
            <a:endParaRPr lang="pt-BR" sz="30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B8FA00-0903-4EB0-25D2-D018D92E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352" y="1969358"/>
            <a:ext cx="7188000" cy="3311473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643C81F-4625-3895-289A-76F8D5D72565}"/>
              </a:ext>
            </a:extLst>
          </p:cNvPr>
          <p:cNvCxnSpPr>
            <a:cxnSpLocks/>
          </p:cNvCxnSpPr>
          <p:nvPr/>
        </p:nvCxnSpPr>
        <p:spPr>
          <a:xfrm flipH="1">
            <a:off x="5375920" y="2924944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6CB9F26B-B5E4-C060-1E33-9AE7DE0A4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AE7C49-8491-A8D0-4661-C0E8F2AB88CE}"/>
              </a:ext>
            </a:extLst>
          </p:cNvPr>
          <p:cNvSpPr txBox="1"/>
          <p:nvPr/>
        </p:nvSpPr>
        <p:spPr>
          <a:xfrm>
            <a:off x="2963652" y="1133464"/>
            <a:ext cx="626469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Taxa de mortalidade de jovens por homicídios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3CF071-DB68-9C95-69B4-45BE72A2086E}"/>
              </a:ext>
            </a:extLst>
          </p:cNvPr>
          <p:cNvSpPr txBox="1"/>
          <p:nvPr/>
        </p:nvSpPr>
        <p:spPr>
          <a:xfrm>
            <a:off x="2351584" y="2114273"/>
            <a:ext cx="7992888" cy="40626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Denominador: População correspondente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  <a:p>
            <a:pPr algn="l">
              <a:lnSpc>
                <a:spcPct val="100000"/>
              </a:lnSpc>
            </a:pPr>
            <a:r>
              <a:rPr lang="pt-BR" sz="2400" dirty="0"/>
              <a:t>Fonte de Dados: </a:t>
            </a:r>
            <a:r>
              <a:rPr lang="pt-BR" sz="2400" dirty="0" err="1"/>
              <a:t>Tabnet</a:t>
            </a:r>
            <a:r>
              <a:rPr lang="pt-BR" sz="2400" dirty="0"/>
              <a:t> </a:t>
            </a:r>
            <a:r>
              <a:rPr lang="pt-BR" sz="2400" dirty="0" err="1"/>
              <a:t>DataSUS</a:t>
            </a:r>
            <a:r>
              <a:rPr lang="pt-BR" sz="2400" dirty="0"/>
              <a:t> – População residente- Estudo de Estimativas Populacionais por Município, Sexo e Idade- 2000-2021</a:t>
            </a:r>
          </a:p>
          <a:p>
            <a:pPr algn="l">
              <a:lnSpc>
                <a:spcPct val="100000"/>
              </a:lnSpc>
            </a:pPr>
            <a:endParaRPr lang="pt-BR" sz="2400" dirty="0"/>
          </a:p>
          <a:p>
            <a:pPr algn="l">
              <a:lnSpc>
                <a:spcPct val="100000"/>
              </a:lnSpc>
            </a:pPr>
            <a:r>
              <a:rPr lang="pt-BR" sz="2400" dirty="0" err="1">
                <a:hlinkClick r:id="rId4"/>
              </a:rPr>
              <a:t>TabNet</a:t>
            </a:r>
            <a:r>
              <a:rPr lang="pt-BR" sz="2400" dirty="0">
                <a:hlinkClick r:id="rId4"/>
              </a:rPr>
              <a:t> Win32 3.0: População Residente - Estudo de Estimativas Populacionais por Município, Idade e Sexo 2000-2021 - Brasil (datasus.gov.br)</a:t>
            </a:r>
            <a:endParaRPr lang="pt-BR" sz="2400" dirty="0"/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9F05C350-C3E9-C8D3-BE57-E86ACD56F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3"/>
    </mc:Choice>
    <mc:Fallback xmlns="">
      <p:transition spd="slow" advTm="1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65F746-D70C-388F-48FE-38CDD9FB2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38" y="1866900"/>
            <a:ext cx="7172325" cy="31242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E80BAB4-0C12-C1CD-9C41-C0D6006F37C6}"/>
              </a:ext>
            </a:extLst>
          </p:cNvPr>
          <p:cNvSpPr/>
          <p:nvPr/>
        </p:nvSpPr>
        <p:spPr>
          <a:xfrm>
            <a:off x="2711624" y="4221088"/>
            <a:ext cx="55446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37134A80-CC7F-48CC-8F2F-87ABB9622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"/>
    </mc:Choice>
    <mc:Fallback xmlns="">
      <p:transition spd="slow" advTm="5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D20BB6-5208-F5B2-7D35-258BC1EA0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897" y="2138609"/>
            <a:ext cx="7581900" cy="3181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E0999C0-6B80-74B8-121B-E3CD32E5D421}"/>
              </a:ext>
            </a:extLst>
          </p:cNvPr>
          <p:cNvSpPr txBox="1"/>
          <p:nvPr/>
        </p:nvSpPr>
        <p:spPr>
          <a:xfrm>
            <a:off x="3359696" y="1284327"/>
            <a:ext cx="547260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Taxa: Tabulação do Denominador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1FC80ADB-3CF1-84D0-8B66-C0BA1F685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7"/>
    </mc:Choice>
    <mc:Fallback xmlns="">
      <p:transition spd="slow" advTm="1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15A755-172A-9BB2-3567-6438AA99D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295" y="1898228"/>
            <a:ext cx="1809750" cy="4095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1E9E09-A636-8992-C3CC-4E2BCD473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610" y="2366963"/>
            <a:ext cx="3619500" cy="21240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57EA721-3F0F-253F-C0BA-9C5369F73B64}"/>
              </a:ext>
            </a:extLst>
          </p:cNvPr>
          <p:cNvSpPr txBox="1"/>
          <p:nvPr/>
        </p:nvSpPr>
        <p:spPr>
          <a:xfrm>
            <a:off x="3359696" y="1284327"/>
            <a:ext cx="547260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Taxa: Tabulação do Denominador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912B2F-7ABE-4E9C-C6E6-A609376EDDB9}"/>
              </a:ext>
            </a:extLst>
          </p:cNvPr>
          <p:cNvSpPr txBox="1"/>
          <p:nvPr/>
        </p:nvSpPr>
        <p:spPr>
          <a:xfrm>
            <a:off x="5900360" y="2742895"/>
            <a:ext cx="4392488" cy="31085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É preciso selecionar a UF na tabulação da Pop.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Se necessário, é possível realizar outras categorias, como selecionar o Município, por exemplo.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C167631-941F-397E-950E-BEE65E95A6F8}"/>
              </a:ext>
            </a:extLst>
          </p:cNvPr>
          <p:cNvCxnSpPr>
            <a:cxnSpLocks/>
          </p:cNvCxnSpPr>
          <p:nvPr/>
        </p:nvCxnSpPr>
        <p:spPr>
          <a:xfrm flipV="1">
            <a:off x="2740136" y="4602027"/>
            <a:ext cx="0" cy="576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545A4C-6C37-D088-707E-1C733268B410}"/>
              </a:ext>
            </a:extLst>
          </p:cNvPr>
          <p:cNvSpPr txBox="1"/>
          <p:nvPr/>
        </p:nvSpPr>
        <p:spPr>
          <a:xfrm>
            <a:off x="1991734" y="5150825"/>
            <a:ext cx="1533405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dirty="0"/>
              <a:t>Selecionar a faixa etária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34100B-34A2-5DC2-7786-6D81C848C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445" y="2366962"/>
            <a:ext cx="1743075" cy="21145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6FAFADB-B22B-220A-72E8-147CC0784E59}"/>
              </a:ext>
            </a:extLst>
          </p:cNvPr>
          <p:cNvSpPr/>
          <p:nvPr/>
        </p:nvSpPr>
        <p:spPr>
          <a:xfrm>
            <a:off x="2207569" y="3429000"/>
            <a:ext cx="156295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Áudio 7">
            <a:hlinkClick r:id="" action="ppaction://media"/>
            <a:extLst>
              <a:ext uri="{FF2B5EF4-FFF2-40B4-BE49-F238E27FC236}">
                <a16:creationId xmlns:a16="http://schemas.microsoft.com/office/drawing/2014/main" id="{6A79097C-8A7C-7624-E36C-8C8DB6206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7"/>
    </mc:Choice>
    <mc:Fallback xmlns="">
      <p:transition spd="slow" advTm="24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2063552" y="1218818"/>
            <a:ext cx="734481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Exporta o dado (denominador) para Excel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24AC99-D426-FB85-6C7B-3E505589D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98750"/>
            <a:ext cx="9144000" cy="2860501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121A788-10EF-E20F-BA88-41D01C2CF655}"/>
              </a:ext>
            </a:extLst>
          </p:cNvPr>
          <p:cNvCxnSpPr>
            <a:cxnSpLocks/>
          </p:cNvCxnSpPr>
          <p:nvPr/>
        </p:nvCxnSpPr>
        <p:spPr>
          <a:xfrm flipV="1">
            <a:off x="3431704" y="5041017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DCBB6D-DAFB-F231-C577-FD92D313A809}"/>
              </a:ext>
            </a:extLst>
          </p:cNvPr>
          <p:cNvSpPr txBox="1"/>
          <p:nvPr/>
        </p:nvSpPr>
        <p:spPr>
          <a:xfrm>
            <a:off x="2495600" y="5259448"/>
            <a:ext cx="115212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200" b="1" dirty="0"/>
              <a:t>Exportar para Excel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FDB0ADD7-24AD-EE7F-7631-2549D5210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9"/>
    </mc:Choice>
    <mc:Fallback xmlns="">
      <p:transition spd="slow" advTm="10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2063552" y="1218818"/>
            <a:ext cx="734481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Exporta o dado (denominador) para Excel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0C88B8-92B0-07EA-EE9D-565A6B112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594" y="2019883"/>
            <a:ext cx="7634645" cy="2818235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6FBC0752-DC85-A987-D8E4-559172FC4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359947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1847528" y="1458941"/>
            <a:ext cx="8496944" cy="22775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/>
              <a:t>Cálculo da Taxa de mortalidade de jovens de 15 a 29 anos por homicídio:</a:t>
            </a:r>
          </a:p>
          <a:p>
            <a:pPr algn="l">
              <a:lnSpc>
                <a:spcPct val="100000"/>
              </a:lnSpc>
            </a:pPr>
            <a:endParaRPr lang="pt-BR" sz="2400" b="1" dirty="0"/>
          </a:p>
          <a:p>
            <a:pPr algn="l">
              <a:lnSpc>
                <a:spcPct val="100000"/>
              </a:lnSpc>
            </a:pPr>
            <a:endParaRPr lang="pt-BR" sz="2400" b="1" dirty="0"/>
          </a:p>
          <a:p>
            <a:pPr algn="l">
              <a:lnSpc>
                <a:spcPct val="100000"/>
              </a:lnSpc>
            </a:pPr>
            <a:endParaRPr lang="pt-BR" sz="1600" b="1" dirty="0"/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69E4FE-FD51-EF4E-8F68-1C1E959B998C}"/>
              </a:ext>
            </a:extLst>
          </p:cNvPr>
          <p:cNvSpPr txBox="1"/>
          <p:nvPr/>
        </p:nvSpPr>
        <p:spPr>
          <a:xfrm>
            <a:off x="1873500" y="2606973"/>
            <a:ext cx="849694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endParaRPr lang="pt-BR" sz="3000" b="1" dirty="0"/>
          </a:p>
          <a:p>
            <a:pPr algn="ctr">
              <a:lnSpc>
                <a:spcPct val="100000"/>
              </a:lnSpc>
            </a:pPr>
            <a:r>
              <a:rPr lang="pt-BR" sz="2400" b="1" dirty="0"/>
              <a:t>Numerador:  </a:t>
            </a:r>
            <a:r>
              <a:rPr lang="pt-BR" sz="1400" b="1" dirty="0"/>
              <a:t>nº de óbitos de jovens de 15 a 29 anos por homicídio, segundo categorias relacionadas</a:t>
            </a:r>
          </a:p>
          <a:p>
            <a:pPr algn="l">
              <a:lnSpc>
                <a:spcPct val="100000"/>
              </a:lnSpc>
            </a:pPr>
            <a:r>
              <a:rPr lang="pt-BR" dirty="0"/>
              <a:t>                                      _____________________________________________ X100.000 </a:t>
            </a:r>
            <a:r>
              <a:rPr lang="pt-BR" sz="2400" b="1" dirty="0"/>
              <a:t>Denominador: </a:t>
            </a:r>
            <a:r>
              <a:rPr lang="pt-BR" sz="1400" b="1" dirty="0"/>
              <a:t>nº população de jovens de 15 a 29 anos , segundo categorias relacionadas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A90AE6BE-7AEB-7CFA-1153-291247EC3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0"/>
    </mc:Choice>
    <mc:Fallback xmlns="">
      <p:transition spd="slow" advTm="29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14608E4-B6E3-FFB9-C896-91915778A8D6}"/>
              </a:ext>
            </a:extLst>
          </p:cNvPr>
          <p:cNvCxnSpPr/>
          <p:nvPr/>
        </p:nvCxnSpPr>
        <p:spPr>
          <a:xfrm>
            <a:off x="2787452" y="3732009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D0B851-C1FE-D647-E299-F0FA1D4C298D}"/>
              </a:ext>
            </a:extLst>
          </p:cNvPr>
          <p:cNvSpPr txBox="1"/>
          <p:nvPr/>
        </p:nvSpPr>
        <p:spPr>
          <a:xfrm>
            <a:off x="2044969" y="4318587"/>
            <a:ext cx="1296142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050" b="1" dirty="0"/>
              <a:t>Valor obtido pela soma do valor de cada faixa etária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2DCF88-9410-E8E2-6F61-DF8AE00BCEDC}"/>
              </a:ext>
            </a:extLst>
          </p:cNvPr>
          <p:cNvSpPr txBox="1"/>
          <p:nvPr/>
        </p:nvSpPr>
        <p:spPr>
          <a:xfrm>
            <a:off x="5501365" y="1500509"/>
            <a:ext cx="2448272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900" b="1" dirty="0"/>
              <a:t>Pop de jovens residentes</a:t>
            </a:r>
          </a:p>
          <a:p>
            <a:pPr algn="l">
              <a:lnSpc>
                <a:spcPct val="100000"/>
              </a:lnSpc>
            </a:pPr>
            <a:r>
              <a:rPr lang="pt-BR" sz="900" b="1" dirty="0"/>
              <a:t> 2015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4E57FE2-B941-536C-3144-8A465D841E5C}"/>
              </a:ext>
            </a:extLst>
          </p:cNvPr>
          <p:cNvSpPr txBox="1"/>
          <p:nvPr/>
        </p:nvSpPr>
        <p:spPr>
          <a:xfrm>
            <a:off x="6880449" y="1478190"/>
            <a:ext cx="159515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900" b="1" dirty="0"/>
              <a:t>Taxa de óbitos de jovens por homicídio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7A66C4B-621F-5CEA-2134-D930B3C5E203}"/>
              </a:ext>
            </a:extLst>
          </p:cNvPr>
          <p:cNvCxnSpPr>
            <a:cxnSpLocks/>
          </p:cNvCxnSpPr>
          <p:nvPr/>
        </p:nvCxnSpPr>
        <p:spPr>
          <a:xfrm flipH="1">
            <a:off x="8210470" y="3609190"/>
            <a:ext cx="104673" cy="453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DD80BF-ED24-74C7-1540-F8BB4A65E795}"/>
              </a:ext>
            </a:extLst>
          </p:cNvPr>
          <p:cNvSpPr txBox="1"/>
          <p:nvPr/>
        </p:nvSpPr>
        <p:spPr>
          <a:xfrm>
            <a:off x="7384506" y="4318587"/>
            <a:ext cx="1296142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050" b="1" dirty="0"/>
              <a:t>Taxa de homicídios de jovens de 15 a 29 anos, ESP, 2015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08D7D70-EA72-7230-D806-D752CEBECA2A}"/>
              </a:ext>
            </a:extLst>
          </p:cNvPr>
          <p:cNvSpPr txBox="1"/>
          <p:nvPr/>
        </p:nvSpPr>
        <p:spPr>
          <a:xfrm>
            <a:off x="3863752" y="1464305"/>
            <a:ext cx="1190044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900" b="1" dirty="0"/>
              <a:t>Nº óbitos de jovens por homicídio 2015*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CA27FA-5CD5-7D11-6BD5-CB24088DA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1910263"/>
            <a:ext cx="1447800" cy="15811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44AFD95-56AB-E140-D852-0059724E3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353" y="1947467"/>
            <a:ext cx="4964249" cy="154323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C71DD5C-9695-38DE-E88D-EB1068B3F064}"/>
              </a:ext>
            </a:extLst>
          </p:cNvPr>
          <p:cNvSpPr/>
          <p:nvPr/>
        </p:nvSpPr>
        <p:spPr>
          <a:xfrm>
            <a:off x="7949638" y="3284984"/>
            <a:ext cx="731011" cy="205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5501EA52-3BFD-9C76-EFB2-DFCE2C897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7"/>
    </mc:Choice>
    <mc:Fallback xmlns="">
      <p:transition spd="slow" advTm="11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F3589-B4A0-0E4D-A1D7-666061745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3592" y="188641"/>
            <a:ext cx="6707292" cy="820935"/>
          </a:xfrm>
        </p:spPr>
        <p:txBody>
          <a:bodyPr>
            <a:normAutofit/>
          </a:bodyPr>
          <a:lstStyle/>
          <a:p>
            <a:pPr algn="ctr"/>
            <a:r>
              <a:rPr lang="pt-BR" sz="2000" dirty="0"/>
              <a:t>Referência Bibliográfica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3429001"/>
            <a:ext cx="2010941" cy="26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8F91940-B6F7-2D58-47E1-B653A30283C6}"/>
              </a:ext>
            </a:extLst>
          </p:cNvPr>
          <p:cNvSpPr txBox="1"/>
          <p:nvPr/>
        </p:nvSpPr>
        <p:spPr>
          <a:xfrm>
            <a:off x="2135560" y="1484784"/>
            <a:ext cx="65344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Brasil. Ministério da Saúde. Secretaria de Vigilância em Saúde. Departamento de Análise em Saúde e Vigilância de Doenças Não Transmissíveis. Plano de Ações Estratégicas para o Enfrentamento das Doenças Crônicas e Agravos não Transmissíveis no Brasil 2021-2030 [recurso eletrônico] / Ministério da Saúde, Secretaria de Vigilância em Saúde, Departamento de Análise em Saúde e Vigilância de Doenças Não Transmissíveis. – Brasília : Ministério da Saúde, 2021. http://bvsms.saude.gov.br/bvs/publicacoes/plano_enfrentamento_doencas_cronicas_ agravos_2021_2030.pdf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4964A9AB-9DA9-046D-FE00-416401A20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6"/>
    </mc:Choice>
    <mc:Fallback xmlns="">
      <p:transition spd="slow" advTm="8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60B71F-B104-3CE5-E815-96D8FA82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671938"/>
            <a:ext cx="1242044" cy="16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C545495-8525-470E-F572-45A298E54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792" y="2165623"/>
            <a:ext cx="6629400" cy="9810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820328F-4A34-423F-E6E9-84722649C9FF}"/>
              </a:ext>
            </a:extLst>
          </p:cNvPr>
          <p:cNvSpPr txBox="1"/>
          <p:nvPr/>
        </p:nvSpPr>
        <p:spPr>
          <a:xfrm>
            <a:off x="3359696" y="4263480"/>
            <a:ext cx="5688630" cy="14773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Cálculo do Indicador:</a:t>
            </a:r>
          </a:p>
          <a:p>
            <a:pPr algn="ctr">
              <a:lnSpc>
                <a:spcPct val="100000"/>
              </a:lnSpc>
            </a:pPr>
            <a:r>
              <a:rPr lang="pt-BR" sz="3000" b="1" dirty="0"/>
              <a:t>Taxa de mortalidade de jovens por homicídios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C09492C-8A89-5CF9-67C5-E31E99372B2F}"/>
              </a:ext>
            </a:extLst>
          </p:cNvPr>
          <p:cNvCxnSpPr/>
          <p:nvPr/>
        </p:nvCxnSpPr>
        <p:spPr>
          <a:xfrm>
            <a:off x="6363492" y="3289566"/>
            <a:ext cx="0" cy="97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Áudio 5">
            <a:hlinkClick r:id="" action="ppaction://media"/>
            <a:extLst>
              <a:ext uri="{FF2B5EF4-FFF2-40B4-BE49-F238E27FC236}">
                <a16:creationId xmlns:a16="http://schemas.microsoft.com/office/drawing/2014/main" id="{3D9900BE-14D8-619F-D28C-AE1E23B2F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24"/>
    </mc:Choice>
    <mc:Fallback xmlns="">
      <p:transition spd="slow" advTm="24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12025" y="1340769"/>
            <a:ext cx="4200215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1000" b="1" dirty="0">
                <a:solidFill>
                  <a:prstClr val="white"/>
                </a:solidFill>
              </a:rPr>
              <a:t>Número de notificações segundo faixa etária, por ano, ESP, 2011 a 2020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356FF8A1-780A-D719-6818-A2BC834E8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"/>
    </mc:Choice>
    <mc:Fallback xmlns="">
      <p:transition spd="slow" advTm="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60B71F-B104-3CE5-E815-96D8FA82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671938"/>
            <a:ext cx="1242044" cy="16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97301C4-928F-DF3A-AB24-050E16CE6BE4}"/>
              </a:ext>
            </a:extLst>
          </p:cNvPr>
          <p:cNvSpPr/>
          <p:nvPr/>
        </p:nvSpPr>
        <p:spPr>
          <a:xfrm>
            <a:off x="7248128" y="2636912"/>
            <a:ext cx="1944216" cy="2880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42635C-405B-0B6B-D2BE-75B145E59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741" y="1422025"/>
            <a:ext cx="6944773" cy="4013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D26AD00-7725-4B94-2E38-D304B99BC82E}"/>
              </a:ext>
            </a:extLst>
          </p:cNvPr>
          <p:cNvSpPr/>
          <p:nvPr/>
        </p:nvSpPr>
        <p:spPr>
          <a:xfrm>
            <a:off x="3143672" y="2924944"/>
            <a:ext cx="53285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BBB356-77EC-EB75-B741-B7573437AF5D}"/>
              </a:ext>
            </a:extLst>
          </p:cNvPr>
          <p:cNvSpPr/>
          <p:nvPr/>
        </p:nvSpPr>
        <p:spPr>
          <a:xfrm>
            <a:off x="9491241" y="2636912"/>
            <a:ext cx="421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386D116-5602-C435-F10D-45EE65DF274F}"/>
              </a:ext>
            </a:extLst>
          </p:cNvPr>
          <p:cNvSpPr/>
          <p:nvPr/>
        </p:nvSpPr>
        <p:spPr>
          <a:xfrm>
            <a:off x="3157740" y="5089203"/>
            <a:ext cx="53285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01F739A-43B2-1F2D-5598-E358F3339517}"/>
              </a:ext>
            </a:extLst>
          </p:cNvPr>
          <p:cNvSpPr/>
          <p:nvPr/>
        </p:nvSpPr>
        <p:spPr>
          <a:xfrm>
            <a:off x="6744072" y="4742431"/>
            <a:ext cx="318083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1168A3-7730-0C1F-356B-CDF2387A056B}"/>
              </a:ext>
            </a:extLst>
          </p:cNvPr>
          <p:cNvSpPr txBox="1"/>
          <p:nvPr/>
        </p:nvSpPr>
        <p:spPr>
          <a:xfrm>
            <a:off x="3157740" y="5499808"/>
            <a:ext cx="185814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600" b="1" dirty="0"/>
              <a:t>(Brasil, 2021, p.79)</a:t>
            </a:r>
          </a:p>
        </p:txBody>
      </p:sp>
      <p:pic>
        <p:nvPicPr>
          <p:cNvPr id="11" name="Áudio 10">
            <a:hlinkClick r:id="" action="ppaction://media"/>
            <a:extLst>
              <a:ext uri="{FF2B5EF4-FFF2-40B4-BE49-F238E27FC236}">
                <a16:creationId xmlns:a16="http://schemas.microsoft.com/office/drawing/2014/main" id="{2EC62ED2-D29D-B926-7E19-0FC509124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06"/>
    </mc:Choice>
    <mc:Fallback xmlns="">
      <p:transition spd="slow" advTm="35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AE7C49-8491-A8D0-4661-C0E8F2AB88CE}"/>
              </a:ext>
            </a:extLst>
          </p:cNvPr>
          <p:cNvSpPr txBox="1"/>
          <p:nvPr/>
        </p:nvSpPr>
        <p:spPr>
          <a:xfrm>
            <a:off x="2351584" y="1268761"/>
            <a:ext cx="7992888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dirty="0"/>
              <a:t>Taxa de mortalidade de jovens (15 a 29 anos) por homicídios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3CF071-DB68-9C95-69B4-45BE72A2086E}"/>
              </a:ext>
            </a:extLst>
          </p:cNvPr>
          <p:cNvSpPr txBox="1"/>
          <p:nvPr/>
        </p:nvSpPr>
        <p:spPr>
          <a:xfrm>
            <a:off x="2351584" y="2114273"/>
            <a:ext cx="7992888" cy="40626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Numerador: número de homicídios 15 a 29 anos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  <a:p>
            <a:pPr algn="l">
              <a:lnSpc>
                <a:spcPct val="100000"/>
              </a:lnSpc>
            </a:pPr>
            <a:r>
              <a:rPr lang="pt-BR" sz="2400" dirty="0"/>
              <a:t>Fonte de Dados: </a:t>
            </a:r>
            <a:r>
              <a:rPr lang="pt-BR" sz="2400" dirty="0" err="1"/>
              <a:t>Tabnet</a:t>
            </a:r>
            <a:r>
              <a:rPr lang="pt-BR" sz="2400" dirty="0"/>
              <a:t> </a:t>
            </a:r>
            <a:r>
              <a:rPr lang="pt-BR" sz="2400" dirty="0" err="1"/>
              <a:t>DataSUS</a:t>
            </a:r>
            <a:r>
              <a:rPr lang="pt-BR" sz="2400" dirty="0"/>
              <a:t> – Mortalidade- Óbitos por causas externas- UF: São Paulo</a:t>
            </a:r>
          </a:p>
          <a:p>
            <a:pPr algn="l">
              <a:lnSpc>
                <a:spcPct val="100000"/>
              </a:lnSpc>
            </a:pPr>
            <a:r>
              <a:rPr lang="pt-BR" sz="2400" dirty="0" err="1">
                <a:hlinkClick r:id="rId4"/>
              </a:rPr>
              <a:t>TabNet</a:t>
            </a:r>
            <a:r>
              <a:rPr lang="pt-BR" sz="2400" dirty="0">
                <a:hlinkClick r:id="rId4"/>
              </a:rPr>
              <a:t> Win32 3.0: Óbitos por Causas Externas - São Paulo (datasus.gov.br)</a:t>
            </a:r>
            <a:endParaRPr lang="pt-BR" sz="2400" dirty="0"/>
          </a:p>
          <a:p>
            <a:pPr algn="l">
              <a:lnSpc>
                <a:spcPct val="100000"/>
              </a:lnSpc>
            </a:pPr>
            <a:endParaRPr lang="pt-BR" sz="2400" dirty="0"/>
          </a:p>
          <a:p>
            <a:pPr algn="l">
              <a:lnSpc>
                <a:spcPct val="100000"/>
              </a:lnSpc>
            </a:pPr>
            <a:r>
              <a:rPr lang="pt-BR" sz="2400" dirty="0"/>
              <a:t>Categorias selecionadas: X85 a Y09; Y22 a Y24; Y35; Y87.1; Y89.0</a:t>
            </a:r>
          </a:p>
          <a:p>
            <a:pPr algn="l">
              <a:lnSpc>
                <a:spcPct val="100000"/>
              </a:lnSpc>
            </a:pPr>
            <a:endParaRPr lang="pt-BR" sz="3000" b="1" dirty="0"/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7CF81012-D0B0-C255-D89E-AD5C32EDC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54"/>
    </mc:Choice>
    <mc:Fallback xmlns="">
      <p:transition spd="slow" advTm="19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05EC63-920C-6042-58B1-03872EDF9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700809"/>
            <a:ext cx="8839200" cy="43148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99B0E8-727B-3F00-6A1E-7E7B6C4A8312}"/>
              </a:ext>
            </a:extLst>
          </p:cNvPr>
          <p:cNvSpPr txBox="1"/>
          <p:nvPr/>
        </p:nvSpPr>
        <p:spPr>
          <a:xfrm>
            <a:off x="1847528" y="1196752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hlinkClick r:id="rId5"/>
              </a:rPr>
              <a:t>TabNet</a:t>
            </a:r>
            <a:r>
              <a:rPr lang="pt-BR" dirty="0">
                <a:hlinkClick r:id="rId5"/>
              </a:rPr>
              <a:t> Win32 3.0: Óbitos por Causas Externas - São Paulo (datasus.gov.br)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D90D884-6BFB-808B-4EBB-1A05FA04F0E5}"/>
              </a:ext>
            </a:extLst>
          </p:cNvPr>
          <p:cNvSpPr/>
          <p:nvPr/>
        </p:nvSpPr>
        <p:spPr>
          <a:xfrm>
            <a:off x="1847528" y="4365104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4737C9B-AEF2-F0DB-A2C1-9F679464308F}"/>
              </a:ext>
            </a:extLst>
          </p:cNvPr>
          <p:cNvSpPr txBox="1"/>
          <p:nvPr/>
        </p:nvSpPr>
        <p:spPr>
          <a:xfrm>
            <a:off x="1847528" y="5919664"/>
            <a:ext cx="19442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/>
              <a:t>São Paulo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7C6CCC0A-F0FC-CFCB-7164-64BB61A25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3"/>
    </mc:Choice>
    <mc:Fallback xmlns="">
      <p:transition spd="slow" advTm="12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423592" y="278646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629FE8-FAE8-9B22-F7D6-E985C9925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2276873"/>
            <a:ext cx="7696200" cy="32670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5367A16-CDAE-A64C-A4FD-B71FDE0C0DEA}"/>
              </a:ext>
            </a:extLst>
          </p:cNvPr>
          <p:cNvSpPr txBox="1"/>
          <p:nvPr/>
        </p:nvSpPr>
        <p:spPr>
          <a:xfrm>
            <a:off x="3359696" y="1443011"/>
            <a:ext cx="5472608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Taxa: Tabulação do Numerador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388A1E86-7E9A-D0C3-6283-6BD10FCDE2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8"/>
    </mc:Choice>
    <mc:Fallback xmlns="">
      <p:transition spd="slow" advTm="17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78B1ED-4231-1335-D34D-5710406B8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1412777"/>
            <a:ext cx="1771650" cy="4476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0FBC40-9C6A-61A1-0F42-55507D904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449" y="2132857"/>
            <a:ext cx="3619500" cy="21431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BB7C53-00E9-2753-D70A-959F290A5D31}"/>
              </a:ext>
            </a:extLst>
          </p:cNvPr>
          <p:cNvSpPr txBox="1"/>
          <p:nvPr/>
        </p:nvSpPr>
        <p:spPr>
          <a:xfrm>
            <a:off x="2495601" y="4830901"/>
            <a:ext cx="3220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dirty="0"/>
              <a:t>Categorias selecionadas: X85 a Y09; Y22 a Y24; Y35; Y87.1; Y89.0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8F43DA-6CDB-EFCF-4B1B-302E1A4DD2FE}"/>
              </a:ext>
            </a:extLst>
          </p:cNvPr>
          <p:cNvSpPr txBox="1"/>
          <p:nvPr/>
        </p:nvSpPr>
        <p:spPr>
          <a:xfrm>
            <a:off x="6509443" y="4523125"/>
            <a:ext cx="3096344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dirty="0"/>
              <a:t>Selecionar  faixa etária 15 a 29 anos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905363C-BF8F-3919-2E06-0F2F94870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691" y="2133746"/>
            <a:ext cx="1685925" cy="21526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E76D94E-B257-97B7-2870-F3ABFE198F3B}"/>
              </a:ext>
            </a:extLst>
          </p:cNvPr>
          <p:cNvSpPr/>
          <p:nvPr/>
        </p:nvSpPr>
        <p:spPr>
          <a:xfrm>
            <a:off x="6371691" y="3383280"/>
            <a:ext cx="1884550" cy="333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16D06BAC-736D-9B0E-8A09-118A1F810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49"/>
    </mc:Choice>
    <mc:Fallback xmlns="">
      <p:transition spd="slow" advTm="3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2A0C26-3C1D-81DE-8147-97EDBD6BC2F3}"/>
              </a:ext>
            </a:extLst>
          </p:cNvPr>
          <p:cNvSpPr txBox="1"/>
          <p:nvPr/>
        </p:nvSpPr>
        <p:spPr>
          <a:xfrm>
            <a:off x="1847528" y="1344301"/>
            <a:ext cx="720080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Nas Seleções Disponíveis também é possível escolher o Município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15C165-3831-E05C-9952-B337528EC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002" y="2526648"/>
            <a:ext cx="3990975" cy="26003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7C77425-4761-3DEE-B513-5DB2569B4916}"/>
              </a:ext>
            </a:extLst>
          </p:cNvPr>
          <p:cNvSpPr txBox="1"/>
          <p:nvPr/>
        </p:nvSpPr>
        <p:spPr>
          <a:xfrm>
            <a:off x="1847528" y="5601434"/>
            <a:ext cx="806489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1" dirty="0"/>
              <a:t>Nesta aula estamos tabulando o ESP, portanto considerando todos os municípios</a:t>
            </a: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72DC2AD6-EFA6-496B-89EB-B595CB44D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3"/>
    </mc:Choice>
    <mc:Fallback xmlns="">
      <p:transition spd="slow" advTm="1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DCA952-47AD-B2BC-D3B5-89187A59A322}"/>
              </a:ext>
            </a:extLst>
          </p:cNvPr>
          <p:cNvSpPr txBox="1"/>
          <p:nvPr/>
        </p:nvSpPr>
        <p:spPr>
          <a:xfrm>
            <a:off x="2063552" y="188641"/>
            <a:ext cx="734481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/>
              <a:t>INDICADORES E METAS DO PLANO DE DANT 2021-2030</a:t>
            </a:r>
          </a:p>
          <a:p>
            <a:pPr algn="ctr">
              <a:lnSpc>
                <a:spcPct val="100000"/>
              </a:lnSpc>
            </a:pPr>
            <a:r>
              <a:rPr lang="pt-BR" sz="2400" b="1" dirty="0"/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76991E-F64C-B66D-3F4F-C337A09410D0}"/>
              </a:ext>
            </a:extLst>
          </p:cNvPr>
          <p:cNvSpPr txBox="1"/>
          <p:nvPr/>
        </p:nvSpPr>
        <p:spPr>
          <a:xfrm>
            <a:off x="2063552" y="1218818"/>
            <a:ext cx="6624736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3000" b="1" dirty="0"/>
              <a:t>Exporta o dado (numerador) para Excel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C2AB1C-EB39-6801-63D7-8382D0998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16" y="2171814"/>
            <a:ext cx="8909769" cy="25143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7A542B-6607-2102-CD60-00D0C520D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93" y="4869161"/>
            <a:ext cx="7096125" cy="140017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39EAEDE-2ED7-0B46-10D1-6B0D391B719B}"/>
              </a:ext>
            </a:extLst>
          </p:cNvPr>
          <p:cNvCxnSpPr>
            <a:cxnSpLocks/>
          </p:cNvCxnSpPr>
          <p:nvPr/>
        </p:nvCxnSpPr>
        <p:spPr>
          <a:xfrm flipV="1">
            <a:off x="3143672" y="5589240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2B3DD0-9369-C3B2-A189-38853611A66E}"/>
              </a:ext>
            </a:extLst>
          </p:cNvPr>
          <p:cNvSpPr txBox="1"/>
          <p:nvPr/>
        </p:nvSpPr>
        <p:spPr>
          <a:xfrm>
            <a:off x="2207568" y="5807671"/>
            <a:ext cx="115212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200" b="1" dirty="0"/>
              <a:t>Exportar para Excel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D9A6DC1C-9D75-DC22-357B-DA7F9CA51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8"/>
    </mc:Choice>
    <mc:Fallback xmlns="">
      <p:transition spd="slow" advTm="11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686</Words>
  <Application>Microsoft Office PowerPoint</Application>
  <PresentationFormat>Widescreen</PresentationFormat>
  <Paragraphs>87</Paragraphs>
  <Slides>20</Slides>
  <Notes>0</Notes>
  <HiddenSlides>0</HiddenSlides>
  <MMClips>20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Carolina Vita Nunes</dc:creator>
  <cp:lastModifiedBy>Maria Carolina Vita Nunes</cp:lastModifiedBy>
  <cp:revision>1</cp:revision>
  <dcterms:created xsi:type="dcterms:W3CDTF">2023-03-21T11:35:06Z</dcterms:created>
  <dcterms:modified xsi:type="dcterms:W3CDTF">2023-04-20T14:27:14Z</dcterms:modified>
</cp:coreProperties>
</file>