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8" r:id="rId3"/>
    <p:sldId id="314" r:id="rId4"/>
    <p:sldId id="313" r:id="rId5"/>
    <p:sldId id="316" r:id="rId6"/>
    <p:sldId id="315" r:id="rId7"/>
    <p:sldId id="304" r:id="rId8"/>
    <p:sldId id="288" r:id="rId9"/>
    <p:sldId id="282" r:id="rId10"/>
    <p:sldId id="285" r:id="rId11"/>
    <p:sldId id="280" r:id="rId12"/>
    <p:sldId id="287" r:id="rId13"/>
    <p:sldId id="286" r:id="rId14"/>
    <p:sldId id="305" r:id="rId15"/>
    <p:sldId id="307" r:id="rId16"/>
    <p:sldId id="308" r:id="rId17"/>
    <p:sldId id="312" r:id="rId18"/>
    <p:sldId id="317" r:id="rId19"/>
  </p:sldIdLst>
  <p:sldSz cx="9144000" cy="6858000" type="screen4x3"/>
  <p:notesSz cx="6858000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nfografico%20%20%20Mirian%20%20G%20comparar%20total%20att%202016%202020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\grupo\CCD\CVE\DANTE\VIVA\Transito\Mortalidade\Infografico%20%20%20Mirian%20%20G%20comparar%20total%20att%202016%202020%20modificado%20%20S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'su Coef 2016 2020'!$W$13</c:f>
              <c:strCache>
                <c:ptCount val="1"/>
                <c:pt idx="0">
                  <c:v>Totais de óbitos por AT</c:v>
                </c:pt>
              </c:strCache>
            </c:strRef>
          </c:tx>
          <c:dLbls>
            <c:dLbl>
              <c:idx val="0"/>
              <c:layout>
                <c:manualLayout>
                  <c:x val="-1.0220456041577161E-2"/>
                  <c:y val="-4.282169894996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1D-4B9B-A3F9-EBCD867CBCAD}"/>
                </c:ext>
              </c:extLst>
            </c:dLbl>
            <c:dLbl>
              <c:idx val="1"/>
              <c:layout>
                <c:manualLayout>
                  <c:x val="-1.1498013046774279E-2"/>
                  <c:y val="-4.9958648774964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1D-4B9B-A3F9-EBCD867CBCAD}"/>
                </c:ext>
              </c:extLst>
            </c:dLbl>
            <c:dLbl>
              <c:idx val="2"/>
              <c:layout>
                <c:manualLayout>
                  <c:x val="-2.42735830987457E-2"/>
                  <c:y val="-6.423254842495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1D-4B9B-A3F9-EBCD867CBCAD}"/>
                </c:ext>
              </c:extLst>
            </c:dLbl>
            <c:dLbl>
              <c:idx val="3"/>
              <c:layout>
                <c:manualLayout>
                  <c:x val="-2.1718469088351511E-2"/>
                  <c:y val="-5.4716615324960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1D-4B9B-A3F9-EBCD867CBCAD}"/>
                </c:ext>
              </c:extLst>
            </c:dLbl>
            <c:dLbl>
              <c:idx val="4"/>
              <c:layout>
                <c:manualLayout>
                  <c:x val="-3.960426716111131E-2"/>
                  <c:y val="-6.1853565149955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1D-4B9B-A3F9-EBCD867CBCAD}"/>
                </c:ext>
              </c:extLst>
            </c:dLbl>
            <c:spPr>
              <a:solidFill>
                <a:schemeClr val="tx2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  <a:highlight>
                      <a:srgbClr val="C0C0C0"/>
                    </a:highlight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'su Coef 2016 2020'!$V$14:$V$18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'su Coef 2016 2020'!$W$14:$W$18</c:f>
              <c:numCache>
                <c:formatCode>#,##0</c:formatCode>
                <c:ptCount val="5"/>
                <c:pt idx="0">
                  <c:v>5995</c:v>
                </c:pt>
                <c:pt idx="1">
                  <c:v>5816</c:v>
                </c:pt>
                <c:pt idx="2">
                  <c:v>5493</c:v>
                </c:pt>
                <c:pt idx="3">
                  <c:v>5320</c:v>
                </c:pt>
                <c:pt idx="4">
                  <c:v>4762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21D-4B9B-A3F9-EBCD867CBC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971904"/>
        <c:axId val="33845760"/>
      </c:lineChart>
      <c:lineChart>
        <c:grouping val="standard"/>
        <c:varyColors val="0"/>
        <c:ser>
          <c:idx val="1"/>
          <c:order val="1"/>
          <c:tx>
            <c:strRef>
              <c:f>'su Coef 2016 2020'!$X$13</c:f>
              <c:strCache>
                <c:ptCount val="1"/>
                <c:pt idx="0">
                  <c:v>Coeficiente de Mortalidade por Acidente de Trânsito por 100 mil hab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1.2775570051971421E-3"/>
                  <c:y val="5.9474581874957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1D-4B9B-A3F9-EBCD867CBCAD}"/>
                </c:ext>
              </c:extLst>
            </c:dLbl>
            <c:dLbl>
              <c:idx val="1"/>
              <c:layout>
                <c:manualLayout>
                  <c:x val="-2.5551140103942889E-2"/>
                  <c:y val="3.330576584997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1D-4B9B-A3F9-EBCD867CBCAD}"/>
                </c:ext>
              </c:extLst>
            </c:dLbl>
            <c:dLbl>
              <c:idx val="2"/>
              <c:layout>
                <c:manualLayout>
                  <c:x val="-3.0661368124731411E-2"/>
                  <c:y val="3.0926782574977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21D-4B9B-A3F9-EBCD867CBCAD}"/>
                </c:ext>
              </c:extLst>
            </c:dLbl>
            <c:dLbl>
              <c:idx val="3"/>
              <c:layout>
                <c:manualLayout>
                  <c:x val="-1.6608241067562941E-2"/>
                  <c:y val="3.5684749124974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21D-4B9B-A3F9-EBCD867CBCAD}"/>
                </c:ext>
              </c:extLst>
            </c:dLbl>
            <c:dLbl>
              <c:idx val="4"/>
              <c:layout>
                <c:manualLayout>
                  <c:x val="-3.4494039140322841E-2"/>
                  <c:y val="2.6168816024981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21D-4B9B-A3F9-EBCD867CBCAD}"/>
                </c:ext>
              </c:extLst>
            </c:dLbl>
            <c:spPr>
              <a:solidFill>
                <a:schemeClr val="accent3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'su Coef 2016 2020'!$V$14:$V$18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'su Coef 2016 2020'!$X$14:$X$18</c:f>
              <c:numCache>
                <c:formatCode>0.0</c:formatCode>
                <c:ptCount val="5"/>
                <c:pt idx="0">
                  <c:v>13.826424291793597</c:v>
                </c:pt>
                <c:pt idx="1">
                  <c:v>13.316685034731798</c:v>
                </c:pt>
                <c:pt idx="2">
                  <c:v>12.486032203325067</c:v>
                </c:pt>
                <c:pt idx="3">
                  <c:v>12.004983422065656</c:v>
                </c:pt>
                <c:pt idx="4">
                  <c:v>10.667586859907546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321D-4B9B-A3F9-EBCD867CBC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973440"/>
        <c:axId val="33846336"/>
      </c:lineChart>
      <c:catAx>
        <c:axId val="70971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33845760"/>
        <c:crosses val="autoZero"/>
        <c:auto val="1"/>
        <c:lblAlgn val="ctr"/>
        <c:lblOffset val="17"/>
        <c:noMultiLvlLbl val="0"/>
      </c:catAx>
      <c:valAx>
        <c:axId val="338457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b="1"/>
                  <a:t>Número</a:t>
                </a:r>
                <a:r>
                  <a:rPr lang="en-US" sz="1400"/>
                  <a:t> de Óbitos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70971904"/>
        <c:crosses val="autoZero"/>
        <c:crossBetween val="between"/>
      </c:valAx>
      <c:valAx>
        <c:axId val="33846336"/>
        <c:scaling>
          <c:orientation val="minMax"/>
          <c:max val="18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Coeficiente de Mortalidade por 100 mil hab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70973440"/>
        <c:crosses val="max"/>
        <c:crossBetween val="between"/>
      </c:valAx>
      <c:catAx>
        <c:axId val="70973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846336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txPr>
        <a:bodyPr/>
        <a:lstStyle/>
        <a:p>
          <a:pPr>
            <a:defRPr sz="1400" b="1"/>
          </a:pPr>
          <a:endParaRPr lang="pt-BR"/>
        </a:p>
      </c:txPr>
    </c:legend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err="1">
                <a:solidFill>
                  <a:sysClr val="windowText" lastClr="000000"/>
                </a:solidFill>
                <a:effectLst/>
              </a:rPr>
              <a:t>Mortalidade</a:t>
            </a:r>
            <a:r>
              <a:rPr lang="en-US" sz="1800" b="1" i="0" baseline="0" dirty="0">
                <a:solidFill>
                  <a:sysClr val="windowText" lastClr="000000"/>
                </a:solidFill>
                <a:effectLst/>
              </a:rPr>
              <a:t> </a:t>
            </a:r>
            <a:r>
              <a:rPr lang="en-US" sz="1800" b="1" i="0" baseline="0" dirty="0" err="1">
                <a:solidFill>
                  <a:sysClr val="windowText" lastClr="000000"/>
                </a:solidFill>
                <a:effectLst/>
              </a:rPr>
              <a:t>hospitalar</a:t>
            </a:r>
            <a:r>
              <a:rPr lang="en-US" sz="1800" b="1" i="0" baseline="0" dirty="0">
                <a:solidFill>
                  <a:sysClr val="windowText" lastClr="000000"/>
                </a:solidFill>
                <a:effectLst/>
              </a:rPr>
              <a:t> </a:t>
            </a:r>
            <a:r>
              <a:rPr lang="en-US" sz="1800" b="1" i="0" baseline="0" dirty="0" err="1">
                <a:solidFill>
                  <a:schemeClr val="tx1"/>
                </a:solidFill>
                <a:effectLst/>
              </a:rPr>
              <a:t>segundo</a:t>
            </a:r>
            <a:r>
              <a:rPr lang="en-US" sz="1800" b="1" i="0" baseline="0" dirty="0">
                <a:solidFill>
                  <a:sysClr val="windowText" lastClr="000000"/>
                </a:solidFill>
                <a:effectLst/>
              </a:rPr>
              <a:t> </a:t>
            </a:r>
            <a:r>
              <a:rPr lang="en-US" sz="1800" b="1" i="0" baseline="0" dirty="0" err="1">
                <a:solidFill>
                  <a:sysClr val="windowText" lastClr="000000"/>
                </a:solidFill>
                <a:effectLst/>
              </a:rPr>
              <a:t>tipo</a:t>
            </a:r>
            <a:r>
              <a:rPr lang="en-US" sz="1800" b="1" i="0" baseline="0" dirty="0">
                <a:solidFill>
                  <a:sysClr val="windowText" lastClr="000000"/>
                </a:solidFill>
                <a:effectLst/>
              </a:rPr>
              <a:t> de </a:t>
            </a:r>
            <a:r>
              <a:rPr lang="en-US" sz="1800" b="1" i="0" baseline="0" dirty="0" err="1">
                <a:solidFill>
                  <a:sysClr val="windowText" lastClr="000000"/>
                </a:solidFill>
                <a:effectLst/>
              </a:rPr>
              <a:t>vítima</a:t>
            </a:r>
            <a:r>
              <a:rPr lang="en-US" sz="1800" b="1" i="0" baseline="0" dirty="0">
                <a:solidFill>
                  <a:sysClr val="windowText" lastClr="000000"/>
                </a:solidFill>
                <a:effectLst/>
              </a:rPr>
              <a:t> por ATT,  Sistema </a:t>
            </a:r>
            <a:r>
              <a:rPr lang="en-US" sz="1800" b="1" i="0" baseline="0" dirty="0" err="1">
                <a:solidFill>
                  <a:sysClr val="windowText" lastClr="000000"/>
                </a:solidFill>
                <a:effectLst/>
              </a:rPr>
              <a:t>Único</a:t>
            </a:r>
            <a:r>
              <a:rPr lang="en-US" sz="1800" b="1" i="0" baseline="0" dirty="0">
                <a:solidFill>
                  <a:sysClr val="windowText" lastClr="000000"/>
                </a:solidFill>
                <a:effectLst/>
              </a:rPr>
              <a:t> de </a:t>
            </a:r>
            <a:r>
              <a:rPr lang="en-US" sz="1800" b="1" i="0" baseline="0" dirty="0" err="1">
                <a:solidFill>
                  <a:sysClr val="windowText" lastClr="000000"/>
                </a:solidFill>
                <a:effectLst/>
              </a:rPr>
              <a:t>Saúde</a:t>
            </a:r>
            <a:r>
              <a:rPr lang="en-US" sz="1800" b="1" i="0" baseline="0" dirty="0">
                <a:solidFill>
                  <a:sysClr val="windowText" lastClr="000000"/>
                </a:solidFill>
                <a:effectLst/>
              </a:rPr>
              <a:t>, Estado de São Paulo, 2016-2020</a:t>
            </a:r>
            <a:endParaRPr lang="pt-BR" sz="1800" dirty="0">
              <a:solidFill>
                <a:sysClr val="windowText" lastClr="00000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'2016-20 vit óbitos (2)'!$A$10</c:f>
              <c:strCache>
                <c:ptCount val="1"/>
                <c:pt idx="0">
                  <c:v>pedestre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'2016-20 vit óbitos (2)'!$B$9:$F$9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'2016-20 vit óbitos (2)'!$B$10:$F$10</c:f>
              <c:numCache>
                <c:formatCode>0.0</c:formatCode>
                <c:ptCount val="5"/>
                <c:pt idx="0">
                  <c:v>5.6821779044001266</c:v>
                </c:pt>
                <c:pt idx="1">
                  <c:v>6.1707523245984781</c:v>
                </c:pt>
                <c:pt idx="2">
                  <c:v>5.9613494923026531</c:v>
                </c:pt>
                <c:pt idx="3">
                  <c:v>5.2228875582168994</c:v>
                </c:pt>
                <c:pt idx="4">
                  <c:v>5.5672068636796945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20-4577-A41F-73DCB4B2FCA5}"/>
            </c:ext>
          </c:extLst>
        </c:ser>
        <c:ser>
          <c:idx val="1"/>
          <c:order val="1"/>
          <c:tx>
            <c:strRef>
              <c:f>'2016-20 vit óbitos (2)'!$A$11</c:f>
              <c:strCache>
                <c:ptCount val="1"/>
                <c:pt idx="0">
                  <c:v>ciclista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'2016-20 vit óbitos (2)'!$B$9:$F$9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'2016-20 vit óbitos (2)'!$B$11:$F$11</c:f>
              <c:numCache>
                <c:formatCode>0.0</c:formatCode>
                <c:ptCount val="5"/>
                <c:pt idx="0">
                  <c:v>2.1398432790837854</c:v>
                </c:pt>
                <c:pt idx="1">
                  <c:v>2.4200518582541055</c:v>
                </c:pt>
                <c:pt idx="2">
                  <c:v>2.1814312317105613</c:v>
                </c:pt>
                <c:pt idx="3">
                  <c:v>2.4859663191659984</c:v>
                </c:pt>
                <c:pt idx="4">
                  <c:v>2.117227546244707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20-4577-A41F-73DCB4B2FCA5}"/>
            </c:ext>
          </c:extLst>
        </c:ser>
        <c:ser>
          <c:idx val="2"/>
          <c:order val="2"/>
          <c:tx>
            <c:strRef>
              <c:f>'2016-20 vit óbitos (2)'!$A$12</c:f>
              <c:strCache>
                <c:ptCount val="1"/>
                <c:pt idx="0">
                  <c:v>motociclista</c:v>
                </c:pt>
              </c:strCache>
            </c:strRef>
          </c:tx>
          <c:spPr>
            <a:ln w="76200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spPr>
              <a:ln w="57150" cap="rnd">
                <a:solidFill>
                  <a:schemeClr val="accent3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120-4577-A41F-73DCB4B2FCA5}"/>
              </c:ext>
            </c:extLst>
          </c:dPt>
          <c:cat>
            <c:numRef>
              <c:f>'2016-20 vit óbitos (2)'!$B$9:$F$9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'2016-20 vit óbitos (2)'!$B$12:$F$12</c:f>
              <c:numCache>
                <c:formatCode>0.0</c:formatCode>
                <c:ptCount val="5"/>
                <c:pt idx="0">
                  <c:v>1.9479615973285096</c:v>
                </c:pt>
                <c:pt idx="1">
                  <c:v>1.7746428250516668</c:v>
                </c:pt>
                <c:pt idx="2">
                  <c:v>1.8181017784821272</c:v>
                </c:pt>
                <c:pt idx="3">
                  <c:v>1.5210063306749979</c:v>
                </c:pt>
                <c:pt idx="4">
                  <c:v>1.5470843410495605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120-4577-A41F-73DCB4B2FCA5}"/>
            </c:ext>
          </c:extLst>
        </c:ser>
        <c:ser>
          <c:idx val="3"/>
          <c:order val="3"/>
          <c:tx>
            <c:strRef>
              <c:f>'2016-20 vit óbitos (2)'!$A$13</c:f>
              <c:strCache>
                <c:ptCount val="1"/>
                <c:pt idx="0">
                  <c:v>veículo de quatro rodas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'2016-20 vit óbitos (2)'!$B$9:$F$9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'2016-20 vit óbitos (2)'!$B$13:$F$13</c:f>
              <c:numCache>
                <c:formatCode>0.0</c:formatCode>
                <c:ptCount val="5"/>
                <c:pt idx="0">
                  <c:v>4.4329675059177971</c:v>
                </c:pt>
                <c:pt idx="1">
                  <c:v>3.946753853339561</c:v>
                </c:pt>
                <c:pt idx="2">
                  <c:v>3.8376924957223175</c:v>
                </c:pt>
                <c:pt idx="3">
                  <c:v>3.9365918097754289</c:v>
                </c:pt>
                <c:pt idx="4">
                  <c:v>3.8536721586149119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120-4577-A41F-73DCB4B2F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9888959"/>
        <c:axId val="1139896863"/>
      </c:lineChart>
      <c:catAx>
        <c:axId val="113988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39896863"/>
        <c:crosses val="autoZero"/>
        <c:auto val="1"/>
        <c:lblAlgn val="ctr"/>
        <c:lblOffset val="100"/>
        <c:noMultiLvlLbl val="0"/>
      </c:catAx>
      <c:valAx>
        <c:axId val="1139896863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400" b="1">
                    <a:solidFill>
                      <a:sysClr val="windowText" lastClr="000000"/>
                    </a:solidFill>
                  </a:rPr>
                  <a:t>Porcentagem</a:t>
                </a:r>
                <a:r>
                  <a:rPr lang="pt-BR" sz="1400" b="1" baseline="0">
                    <a:solidFill>
                      <a:sysClr val="windowText" lastClr="000000"/>
                    </a:solidFill>
                  </a:rPr>
                  <a:t> óbitos/100</a:t>
                </a:r>
                <a:endParaRPr lang="pt-BR" sz="1400" b="1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39888959"/>
        <c:crosses val="autoZero"/>
        <c:crossBetween val="between"/>
      </c:valAx>
      <c:spPr>
        <a:solidFill>
          <a:schemeClr val="accent1">
            <a:lumMod val="60000"/>
            <a:lumOff val="4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>
        <a:lumMod val="40000"/>
        <a:lumOff val="6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</a:rPr>
              <a:t>Mortalidade hospitalar por ATT, segundo faixa etária e sexo, Sistema Único de Saúde, no Estado de São Paulo,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solidFill>
          <a:schemeClr val="accent1">
            <a:lumMod val="60000"/>
            <a:lumOff val="40000"/>
          </a:schemeClr>
        </a:soli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'intern óbitos sexo fx et padrao'!$M$13</c:f>
              <c:strCache>
                <c:ptCount val="1"/>
                <c:pt idx="0">
                  <c:v>Masc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'intern óbitos sexo fx et padrao'!$L$14:$L$17</c:f>
              <c:strCache>
                <c:ptCount val="4"/>
                <c:pt idx="0">
                  <c:v>menor 1 ano a 19 anos</c:v>
                </c:pt>
                <c:pt idx="1">
                  <c:v>20 a 39 anos</c:v>
                </c:pt>
                <c:pt idx="2">
                  <c:v>40-59 anos</c:v>
                </c:pt>
                <c:pt idx="3">
                  <c:v>60 anos e mais</c:v>
                </c:pt>
              </c:strCache>
            </c:strRef>
          </c:cat>
          <c:val>
            <c:numRef>
              <c:f>'intern óbitos sexo fx et padrao'!$M$14:$M$17</c:f>
              <c:numCache>
                <c:formatCode>0.0</c:formatCode>
                <c:ptCount val="4"/>
                <c:pt idx="0">
                  <c:v>1.4492753623188406</c:v>
                </c:pt>
                <c:pt idx="1">
                  <c:v>1.687786178255777</c:v>
                </c:pt>
                <c:pt idx="2">
                  <c:v>2.8465854659915149</c:v>
                </c:pt>
                <c:pt idx="3">
                  <c:v>10.149942329873126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42-4EE1-82EA-55BAB1320225}"/>
            </c:ext>
          </c:extLst>
        </c:ser>
        <c:ser>
          <c:idx val="1"/>
          <c:order val="1"/>
          <c:tx>
            <c:strRef>
              <c:f>'intern óbitos sexo fx et padrao'!$N$13</c:f>
              <c:strCache>
                <c:ptCount val="1"/>
                <c:pt idx="0">
                  <c:v>Fem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'intern óbitos sexo fx et padrao'!$L$14:$L$17</c:f>
              <c:strCache>
                <c:ptCount val="4"/>
                <c:pt idx="0">
                  <c:v>menor 1 ano a 19 anos</c:v>
                </c:pt>
                <c:pt idx="1">
                  <c:v>20 a 39 anos</c:v>
                </c:pt>
                <c:pt idx="2">
                  <c:v>40-59 anos</c:v>
                </c:pt>
                <c:pt idx="3">
                  <c:v>60 anos e mais</c:v>
                </c:pt>
              </c:strCache>
            </c:strRef>
          </c:cat>
          <c:val>
            <c:numRef>
              <c:f>'intern óbitos sexo fx et padrao'!$N$14:$N$17</c:f>
              <c:numCache>
                <c:formatCode>0.0</c:formatCode>
                <c:ptCount val="4"/>
                <c:pt idx="0">
                  <c:v>1.6548463356973995</c:v>
                </c:pt>
                <c:pt idx="1">
                  <c:v>1.3938315539739028</c:v>
                </c:pt>
                <c:pt idx="2">
                  <c:v>2.3217247097844109</c:v>
                </c:pt>
                <c:pt idx="3">
                  <c:v>8.6092715231788084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42-4EE1-82EA-55BAB1320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26348255"/>
        <c:axId val="1926347007"/>
        <c:axId val="0"/>
      </c:bar3DChart>
      <c:catAx>
        <c:axId val="1926348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26347007"/>
        <c:crosses val="autoZero"/>
        <c:auto val="1"/>
        <c:lblAlgn val="ctr"/>
        <c:lblOffset val="100"/>
        <c:noMultiLvlLbl val="0"/>
      </c:catAx>
      <c:valAx>
        <c:axId val="1926347007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200" b="1" dirty="0">
                    <a:solidFill>
                      <a:sysClr val="windowText" lastClr="000000"/>
                    </a:solidFill>
                  </a:rPr>
                  <a:t>Mortalidade</a:t>
                </a:r>
                <a:r>
                  <a:rPr lang="pt-BR" sz="1200" b="1" baseline="0" dirty="0">
                    <a:solidFill>
                      <a:sysClr val="windowText" lastClr="000000"/>
                    </a:solidFill>
                  </a:rPr>
                  <a:t> hospitalar      %</a:t>
                </a:r>
                <a:endParaRPr lang="pt-BR" sz="1200" b="1" dirty="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26348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>
        <a:lumMod val="40000"/>
        <a:lumOff val="6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b="1" i="0" baseline="0" dirty="0" err="1">
                <a:effectLst/>
              </a:rPr>
              <a:t>Coeficiente</a:t>
            </a:r>
            <a:r>
              <a:rPr lang="en-US" sz="2000" b="1" i="0" baseline="0" dirty="0">
                <a:effectLst/>
              </a:rPr>
              <a:t> de </a:t>
            </a:r>
            <a:r>
              <a:rPr lang="en-US" sz="2000" b="1" i="0" baseline="0" dirty="0" err="1">
                <a:effectLst/>
              </a:rPr>
              <a:t>Mortalidade</a:t>
            </a:r>
            <a:r>
              <a:rPr lang="en-US" sz="2000" b="1" i="0" baseline="0" dirty="0">
                <a:effectLst/>
              </a:rPr>
              <a:t> por ATT </a:t>
            </a:r>
            <a:r>
              <a:rPr lang="en-US" sz="2000" b="1" i="0" baseline="0" dirty="0">
                <a:solidFill>
                  <a:schemeClr val="tx1"/>
                </a:solidFill>
                <a:effectLst/>
              </a:rPr>
              <a:t>por 100.000 </a:t>
            </a:r>
            <a:r>
              <a:rPr lang="en-US" sz="2000" b="1" i="0" baseline="0" dirty="0" err="1">
                <a:solidFill>
                  <a:schemeClr val="tx1"/>
                </a:solidFill>
                <a:effectLst/>
              </a:rPr>
              <a:t>veículos</a:t>
            </a:r>
            <a:r>
              <a:rPr lang="en-US" sz="2000" b="1" i="0" baseline="0" dirty="0">
                <a:effectLst/>
              </a:rPr>
              <a:t>, Estado de São Paulo, 2020</a:t>
            </a:r>
            <a:endParaRPr lang="pt-BR" sz="2000" dirty="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086313612484079"/>
          <c:y val="0.29416150120784212"/>
          <c:w val="0.72694558470314463"/>
          <c:h val="0.41729775363288046"/>
        </c:manualLayout>
      </c:layout>
      <c:lineChart>
        <c:grouping val="standard"/>
        <c:varyColors val="0"/>
        <c:ser>
          <c:idx val="0"/>
          <c:order val="0"/>
          <c:tx>
            <c:strRef>
              <c:f>'su Coef 2016 2020'!$H$44</c:f>
              <c:strCache>
                <c:ptCount val="1"/>
                <c:pt idx="0">
                  <c:v>Nº de óbitos</c:v>
                </c:pt>
              </c:strCache>
            </c:strRef>
          </c:tx>
          <c:dLbls>
            <c:dLbl>
              <c:idx val="0"/>
              <c:layout>
                <c:manualLayout>
                  <c:x val="-1.4118135667947043E-3"/>
                  <c:y val="5.1887541012230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D4-464A-8DFF-595C13AA5B30}"/>
                </c:ext>
              </c:extLst>
            </c:dLbl>
            <c:dLbl>
              <c:idx val="1"/>
              <c:layout>
                <c:manualLayout>
                  <c:x val="-2.2589017068714908E-2"/>
                  <c:y val="6.5542157068080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D4-464A-8DFF-595C13AA5B30}"/>
                </c:ext>
              </c:extLst>
            </c:dLbl>
            <c:dLbl>
              <c:idx val="2"/>
              <c:layout>
                <c:manualLayout>
                  <c:x val="-2.6824457769098892E-2"/>
                  <c:y val="4.6425694589890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D4-464A-8DFF-595C13AA5B30}"/>
                </c:ext>
              </c:extLst>
            </c:dLbl>
            <c:dLbl>
              <c:idx val="3"/>
              <c:layout>
                <c:manualLayout>
                  <c:x val="-2.4000830635509535E-2"/>
                  <c:y val="5.4618464223400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D4-464A-8DFF-595C13AA5B30}"/>
                </c:ext>
              </c:extLst>
            </c:dLbl>
            <c:dLbl>
              <c:idx val="4"/>
              <c:layout>
                <c:manualLayout>
                  <c:x val="-2.823627133589357E-2"/>
                  <c:y val="3.823292495638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D4-464A-8DFF-595C13AA5B30}"/>
                </c:ext>
              </c:extLst>
            </c:dLbl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400">
                    <a:highlight>
                      <a:srgbClr val="FFFF00"/>
                    </a:highlight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'su Coef 2016 2020'!$G$45:$G$49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'su Coef 2016 2020'!$H$45:$H$49</c:f>
              <c:numCache>
                <c:formatCode>#,##0</c:formatCode>
                <c:ptCount val="5"/>
                <c:pt idx="0">
                  <c:v>5995</c:v>
                </c:pt>
                <c:pt idx="1">
                  <c:v>5816</c:v>
                </c:pt>
                <c:pt idx="2">
                  <c:v>5493</c:v>
                </c:pt>
                <c:pt idx="3">
                  <c:v>5320</c:v>
                </c:pt>
                <c:pt idx="4">
                  <c:v>4762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0D4-464A-8DFF-595C13AA5B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082048"/>
        <c:axId val="119214016"/>
      </c:lineChart>
      <c:lineChart>
        <c:grouping val="standard"/>
        <c:varyColors val="0"/>
        <c:ser>
          <c:idx val="1"/>
          <c:order val="1"/>
          <c:tx>
            <c:strRef>
              <c:f>'su Coef 2016 2020'!$I$44</c:f>
              <c:strCache>
                <c:ptCount val="1"/>
                <c:pt idx="0">
                  <c:v>Coef Mort ATT por 100 mil veículos</c:v>
                </c:pt>
              </c:strCache>
            </c:strRef>
          </c:tx>
          <c:dLbls>
            <c:dLbl>
              <c:idx val="0"/>
              <c:layout>
                <c:manualLayout>
                  <c:x val="4.2354407003840095E-3"/>
                  <c:y val="-4.3694771378720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0D4-464A-8DFF-595C13AA5B30}"/>
                </c:ext>
              </c:extLst>
            </c:dLbl>
            <c:dLbl>
              <c:idx val="1"/>
              <c:layout>
                <c:manualLayout>
                  <c:x val="1.4118135667946267E-3"/>
                  <c:y val="-3.5502001745210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0D4-464A-8DFF-595C13AA5B30}"/>
                </c:ext>
              </c:extLst>
            </c:dLbl>
            <c:dLbl>
              <c:idx val="2"/>
              <c:layout>
                <c:manualLayout>
                  <c:x val="0"/>
                  <c:y val="-4.6425694589890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0D4-464A-8DFF-595C13AA5B30}"/>
                </c:ext>
              </c:extLst>
            </c:dLbl>
            <c:dLbl>
              <c:idx val="3"/>
              <c:layout>
                <c:manualLayout>
                  <c:x val="-9.8826949675627496E-3"/>
                  <c:y val="-5.4618464223400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0D4-464A-8DFF-595C13AA5B30}"/>
                </c:ext>
              </c:extLst>
            </c:dLbl>
            <c:dLbl>
              <c:idx val="4"/>
              <c:layout>
                <c:manualLayout>
                  <c:x val="-1.9765389935125499E-2"/>
                  <c:y val="-6.28112338569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0D4-464A-8DFF-595C13AA5B30}"/>
                </c:ext>
              </c:extLst>
            </c:dLbl>
            <c:spPr>
              <a:solidFill>
                <a:schemeClr val="accent2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400">
                    <a:highlight>
                      <a:srgbClr val="FFFF00"/>
                    </a:highlight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'su Coef 2016 2020'!$G$45:$G$49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'su Coef 2016 2020'!$I$45:$I$49</c:f>
              <c:numCache>
                <c:formatCode>0.0</c:formatCode>
                <c:ptCount val="5"/>
                <c:pt idx="0">
                  <c:v>21.933915727883488</c:v>
                </c:pt>
                <c:pt idx="1">
                  <c:v>20.66904445969746</c:v>
                </c:pt>
                <c:pt idx="2">
                  <c:v>18.9037354545254</c:v>
                </c:pt>
                <c:pt idx="3">
                  <c:v>17.698540951579353</c:v>
                </c:pt>
                <c:pt idx="4">
                  <c:v>15.471607877589106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10D4-464A-8DFF-595C13AA5B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959936"/>
        <c:axId val="119214592"/>
      </c:lineChart>
      <c:catAx>
        <c:axId val="110082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119214016"/>
        <c:crosses val="autoZero"/>
        <c:auto val="1"/>
        <c:lblAlgn val="ctr"/>
        <c:lblOffset val="100"/>
        <c:noMultiLvlLbl val="0"/>
      </c:catAx>
      <c:valAx>
        <c:axId val="1192140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pt-BR" sz="1600" dirty="0"/>
                  <a:t>Número de Óbitos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2">
                    <a:lumMod val="50000"/>
                  </a:schemeClr>
                </a:solidFill>
              </a:defRPr>
            </a:pPr>
            <a:endParaRPr lang="pt-BR"/>
          </a:p>
        </c:txPr>
        <c:crossAx val="110082048"/>
        <c:crosses val="autoZero"/>
        <c:crossBetween val="between"/>
      </c:valAx>
      <c:valAx>
        <c:axId val="119214592"/>
        <c:scaling>
          <c:orientation val="minMax"/>
          <c:max val="22"/>
        </c:scaling>
        <c:delete val="0"/>
        <c:axPos val="r"/>
        <c:title>
          <c:tx>
            <c:rich>
              <a:bodyPr/>
              <a:lstStyle/>
              <a:p>
                <a:pPr>
                  <a:defRPr sz="1400"/>
                </a:pPr>
                <a:r>
                  <a:rPr lang="pt-BR" sz="1400" dirty="0"/>
                  <a:t>Coeficiente</a:t>
                </a:r>
                <a:r>
                  <a:rPr lang="pt-BR" sz="1400" baseline="0" dirty="0"/>
                  <a:t> de mortalidade/100 mil </a:t>
                </a:r>
                <a:r>
                  <a:rPr lang="pt-BR" sz="1400" baseline="0" dirty="0" err="1"/>
                  <a:t>veiculos</a:t>
                </a:r>
                <a:endParaRPr lang="pt-BR" sz="1400" dirty="0"/>
              </a:p>
            </c:rich>
          </c:tx>
          <c:layout>
            <c:manualLayout>
              <c:xMode val="edge"/>
              <c:yMode val="edge"/>
              <c:x val="0.92871116829533606"/>
              <c:y val="0.14126753080675541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accent2">
                    <a:lumMod val="50000"/>
                  </a:schemeClr>
                </a:solidFill>
              </a:defRPr>
            </a:pPr>
            <a:endParaRPr lang="pt-BR"/>
          </a:p>
        </c:txPr>
        <c:crossAx val="113959936"/>
        <c:crosses val="max"/>
        <c:crossBetween val="between"/>
      </c:valAx>
      <c:catAx>
        <c:axId val="113959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921459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18926639276742357"/>
          <c:y val="0.84500591556673532"/>
          <c:w val="0.63361414712787101"/>
          <c:h val="7.5797311309333606E-2"/>
        </c:manualLayout>
      </c:layout>
      <c:overlay val="0"/>
      <c:txPr>
        <a:bodyPr/>
        <a:lstStyle/>
        <a:p>
          <a:pPr>
            <a:defRPr sz="1800" b="1"/>
          </a:pPr>
          <a:endParaRPr lang="pt-BR"/>
        </a:p>
      </c:txPr>
    </c:legend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>
                <a:solidFill>
                  <a:schemeClr val="tx1"/>
                </a:solidFill>
              </a:rPr>
              <a:t>Óbitos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por ATT, </a:t>
            </a:r>
            <a:r>
              <a:rPr lang="en-US" dirty="0" err="1"/>
              <a:t>segundo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dirty="0"/>
              <a:t> de </a:t>
            </a:r>
            <a:r>
              <a:rPr lang="en-US" dirty="0" err="1"/>
              <a:t>vítima</a:t>
            </a:r>
            <a:r>
              <a:rPr lang="en-US" dirty="0"/>
              <a:t>, Estado de São Paulo, 2016 a 2020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4166548010274693"/>
          <c:y val="0.15720603693606694"/>
          <c:w val="0.84242127385705412"/>
          <c:h val="0.62316815225658684"/>
        </c:manualLayout>
      </c:layout>
      <c:lineChart>
        <c:grouping val="standard"/>
        <c:varyColors val="0"/>
        <c:ser>
          <c:idx val="0"/>
          <c:order val="0"/>
          <c:tx>
            <c:strRef>
              <c:f>'su tipos vitimas'!$A$28</c:f>
              <c:strCache>
                <c:ptCount val="1"/>
                <c:pt idx="0">
                  <c:v>Pedestre</c:v>
                </c:pt>
              </c:strCache>
            </c:strRef>
          </c:tx>
          <c:spPr>
            <a:ln w="57150"/>
          </c:spPr>
          <c:marker>
            <c:symbol val="none"/>
          </c:marker>
          <c:dLbls>
            <c:dLbl>
              <c:idx val="0"/>
              <c:layout>
                <c:manualLayout>
                  <c:x val="1.01266111164902E-2"/>
                  <c:y val="5.4267474554109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1C-4228-BE5C-A93BC23CE23F}"/>
                </c:ext>
              </c:extLst>
            </c:dLbl>
            <c:dLbl>
              <c:idx val="1"/>
              <c:layout>
                <c:manualLayout>
                  <c:x val="-8.6799523855630827E-3"/>
                  <c:y val="8.6827959286574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41C-4228-BE5C-A93BC23CE23F}"/>
                </c:ext>
              </c:extLst>
            </c:dLbl>
            <c:dLbl>
              <c:idx val="2"/>
              <c:layout>
                <c:manualLayout>
                  <c:x val="-2.8933174618543432E-3"/>
                  <c:y val="5.6980848281814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41C-4228-BE5C-A93BC23CE23F}"/>
                </c:ext>
              </c:extLst>
            </c:dLbl>
            <c:dLbl>
              <c:idx val="3"/>
              <c:layout>
                <c:manualLayout>
                  <c:x val="5.7866349237086865E-3"/>
                  <c:y val="3.527385846017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41C-4228-BE5C-A93BC23CE23F}"/>
                </c:ext>
              </c:extLst>
            </c:dLbl>
            <c:spPr>
              <a:noFill/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highlight>
                      <a:srgbClr val="00FFFF"/>
                    </a:highlight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'su tipos vitimas'!$B$27:$F$27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'su tipos vitimas'!$B$28:$F$28</c:f>
              <c:numCache>
                <c:formatCode>#,##0</c:formatCode>
                <c:ptCount val="5"/>
                <c:pt idx="0">
                  <c:v>1421</c:v>
                </c:pt>
                <c:pt idx="1">
                  <c:v>1498</c:v>
                </c:pt>
                <c:pt idx="2">
                  <c:v>1431</c:v>
                </c:pt>
                <c:pt idx="3">
                  <c:v>1324</c:v>
                </c:pt>
                <c:pt idx="4">
                  <c:v>953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F3-4ACE-AADC-FBE1ECEEE88B}"/>
            </c:ext>
          </c:extLst>
        </c:ser>
        <c:ser>
          <c:idx val="1"/>
          <c:order val="1"/>
          <c:tx>
            <c:strRef>
              <c:f>'su tipos vitimas'!$A$29</c:f>
              <c:strCache>
                <c:ptCount val="1"/>
                <c:pt idx="0">
                  <c:v>Motociclista</c:v>
                </c:pt>
              </c:strCache>
            </c:strRef>
          </c:tx>
          <c:spPr>
            <a:ln w="57150"/>
          </c:spPr>
          <c:marker>
            <c:symbol val="none"/>
          </c:marker>
          <c:dLbls>
            <c:dLbl>
              <c:idx val="0"/>
              <c:layout>
                <c:manualLayout>
                  <c:x val="7.2332936546358577E-3"/>
                  <c:y val="-6.2407595737225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1C-4228-BE5C-A93BC23CE23F}"/>
                </c:ext>
              </c:extLst>
            </c:dLbl>
            <c:dLbl>
              <c:idx val="1"/>
              <c:layout>
                <c:manualLayout>
                  <c:x val="-5.3043540703821033E-17"/>
                  <c:y val="-4.8840727098698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1C-4228-BE5C-A93BC23CE23F}"/>
                </c:ext>
              </c:extLst>
            </c:dLbl>
            <c:dLbl>
              <c:idx val="2"/>
              <c:layout>
                <c:manualLayout>
                  <c:x val="-1.5913246040198888E-2"/>
                  <c:y val="-4.0700605915582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1C-4228-BE5C-A93BC23CE23F}"/>
                </c:ext>
              </c:extLst>
            </c:dLbl>
            <c:dLbl>
              <c:idx val="3"/>
              <c:spPr>
                <a:noFill/>
                <a:ln w="28575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>
                      <a:highlight>
                        <a:srgbClr val="00FFFF"/>
                      </a:highlight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058116951536934E-2"/>
                      <c:h val="6.50532419474759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841C-4228-BE5C-A93BC23CE23F}"/>
                </c:ext>
              </c:extLst>
            </c:dLbl>
            <c:spPr>
              <a:noFill/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highlight>
                      <a:srgbClr val="00FFFF"/>
                    </a:highlight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'su tipos vitimas'!$B$27:$F$27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'su tipos vitimas'!$B$29:$F$29</c:f>
              <c:numCache>
                <c:formatCode>#,##0</c:formatCode>
                <c:ptCount val="5"/>
                <c:pt idx="0">
                  <c:v>1511</c:v>
                </c:pt>
                <c:pt idx="1">
                  <c:v>1567</c:v>
                </c:pt>
                <c:pt idx="2">
                  <c:v>1535</c:v>
                </c:pt>
                <c:pt idx="3">
                  <c:v>1535</c:v>
                </c:pt>
                <c:pt idx="4">
                  <c:v>1396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F3-4ACE-AADC-FBE1ECEEE88B}"/>
            </c:ext>
          </c:extLst>
        </c:ser>
        <c:ser>
          <c:idx val="2"/>
          <c:order val="2"/>
          <c:tx>
            <c:strRef>
              <c:f>'su tipos vitimas'!$A$30</c:f>
              <c:strCache>
                <c:ptCount val="1"/>
                <c:pt idx="0">
                  <c:v>Veiculos de 4 rodas</c:v>
                </c:pt>
              </c:strCache>
            </c:strRef>
          </c:tx>
          <c:spPr>
            <a:ln w="57150"/>
          </c:spPr>
          <c:marker>
            <c:symbol val="none"/>
          </c:marker>
          <c:dLbls>
            <c:spPr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highlight>
                      <a:srgbClr val="00FFFF"/>
                    </a:highlight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'su tipos vitimas'!$B$27:$F$27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'su tipos vitimas'!$B$30:$F$30</c:f>
              <c:numCache>
                <c:formatCode>#,##0</c:formatCode>
                <c:ptCount val="5"/>
                <c:pt idx="0">
                  <c:v>2845</c:v>
                </c:pt>
                <c:pt idx="1">
                  <c:v>2497</c:v>
                </c:pt>
                <c:pt idx="2">
                  <c:v>2280</c:v>
                </c:pt>
                <c:pt idx="3">
                  <c:v>2216</c:v>
                </c:pt>
                <c:pt idx="4">
                  <c:v>2139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7F3-4ACE-AADC-FBE1ECEEE88B}"/>
            </c:ext>
          </c:extLst>
        </c:ser>
        <c:ser>
          <c:idx val="3"/>
          <c:order val="3"/>
          <c:tx>
            <c:strRef>
              <c:f>'su tipos vitimas'!$A$31</c:f>
              <c:strCache>
                <c:ptCount val="1"/>
                <c:pt idx="0">
                  <c:v>Ciclista </c:v>
                </c:pt>
              </c:strCache>
            </c:strRef>
          </c:tx>
          <c:spPr>
            <a:ln w="57150"/>
          </c:spPr>
          <c:marker>
            <c:symbol val="none"/>
          </c:marker>
          <c:dLbls>
            <c:spPr>
              <a:noFill/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highlight>
                      <a:srgbClr val="FFFF00"/>
                    </a:highlight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'su tipos vitimas'!$B$27:$F$27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'su tipos vitimas'!$B$31:$F$31</c:f>
              <c:numCache>
                <c:formatCode>#,##0</c:formatCode>
                <c:ptCount val="5"/>
                <c:pt idx="0">
                  <c:v>218</c:v>
                </c:pt>
                <c:pt idx="1">
                  <c:v>254</c:v>
                </c:pt>
                <c:pt idx="2">
                  <c:v>247</c:v>
                </c:pt>
                <c:pt idx="3">
                  <c:v>245</c:v>
                </c:pt>
                <c:pt idx="4">
                  <c:v>274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7F3-4ACE-AADC-FBE1ECEEE8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708032"/>
        <c:axId val="94726400"/>
      </c:lineChart>
      <c:catAx>
        <c:axId val="41708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pt-BR"/>
          </a:p>
        </c:txPr>
        <c:crossAx val="94726400"/>
        <c:crosses val="autoZero"/>
        <c:auto val="1"/>
        <c:lblAlgn val="ctr"/>
        <c:lblOffset val="100"/>
        <c:noMultiLvlLbl val="0"/>
      </c:catAx>
      <c:valAx>
        <c:axId val="947264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Número de óbitos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pt-BR"/>
          </a:p>
        </c:txPr>
        <c:crossAx val="4170803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 b="1"/>
          </a:pPr>
          <a:endParaRPr lang="pt-BR"/>
        </a:p>
      </c:txPr>
    </c:legend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>
                <a:solidFill>
                  <a:schemeClr val="tx1"/>
                </a:solidFill>
              </a:rPr>
              <a:t>Redução</a:t>
            </a:r>
            <a:r>
              <a:rPr lang="en-US" dirty="0">
                <a:solidFill>
                  <a:schemeClr val="tx1"/>
                </a:solidFill>
              </a:rPr>
              <a:t> percentual</a:t>
            </a:r>
            <a:r>
              <a:rPr lang="en-US" baseline="0" dirty="0">
                <a:solidFill>
                  <a:schemeClr val="tx1"/>
                </a:solidFill>
              </a:rPr>
              <a:t> de </a:t>
            </a:r>
            <a:r>
              <a:rPr lang="en-US" baseline="0" dirty="0" err="1">
                <a:solidFill>
                  <a:schemeClr val="tx1"/>
                </a:solidFill>
              </a:rPr>
              <a:t>óbitos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baseline="0" dirty="0"/>
              <a:t>por ATT no Estado de São Paulo, 2016-2020</a:t>
            </a:r>
            <a:endParaRPr lang="en-US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'su Coef 2016 2020'!$V$19</c:f>
              <c:strCache>
                <c:ptCount val="1"/>
                <c:pt idx="0">
                  <c:v>Diferncial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8DC9-48BD-8656-3C2211D9617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DC9-48BD-8656-3C2211D9617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8DC9-48BD-8656-3C2211D9617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8DC9-48BD-8656-3C2211D96175}"/>
              </c:ext>
            </c:extLst>
          </c:dPt>
          <c:dLbls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highlight>
                      <a:srgbClr val="FFFF00"/>
                    </a:highlight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'su Coef 2016 2020'!$U$20:$U$24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'su Coef 2016 2020'!$V$20:$V$24</c:f>
              <c:numCache>
                <c:formatCode>0.00</c:formatCode>
                <c:ptCount val="5"/>
                <c:pt idx="1">
                  <c:v>-2.9858215179316097</c:v>
                </c:pt>
                <c:pt idx="2">
                  <c:v>-5.5536451169188448</c:v>
                </c:pt>
                <c:pt idx="3">
                  <c:v>-3.1494629528490812</c:v>
                </c:pt>
                <c:pt idx="4">
                  <c:v>-10.488721804511277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DC9-48BD-8656-3C2211D961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975744"/>
        <c:axId val="88738624"/>
        <c:axId val="0"/>
      </c:bar3DChart>
      <c:catAx>
        <c:axId val="7497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FF0000"/>
                </a:solidFill>
              </a:defRPr>
            </a:pPr>
            <a:endParaRPr lang="pt-BR"/>
          </a:p>
        </c:txPr>
        <c:crossAx val="88738624"/>
        <c:crosses val="autoZero"/>
        <c:auto val="1"/>
        <c:lblAlgn val="ctr"/>
        <c:lblOffset val="100"/>
        <c:noMultiLvlLbl val="0"/>
      </c:catAx>
      <c:valAx>
        <c:axId val="887386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PORCENTAGEM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pt-BR"/>
          </a:p>
        </c:txPr>
        <c:crossAx val="7497574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 b="1"/>
          </a:pPr>
          <a:endParaRPr lang="pt-BR"/>
        </a:p>
      </c:txPr>
    </c:legend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pt-BR" sz="1800" dirty="0"/>
              <a:t>Mortalidade proporcional </a:t>
            </a:r>
            <a:r>
              <a:rPr lang="pt-BR" sz="1800" dirty="0">
                <a:solidFill>
                  <a:schemeClr val="tx1"/>
                </a:solidFill>
              </a:rPr>
              <a:t>por ATT, segundo</a:t>
            </a:r>
            <a:r>
              <a:rPr lang="pt-BR" sz="1800" baseline="0" dirty="0">
                <a:solidFill>
                  <a:schemeClr val="tx1"/>
                </a:solidFill>
              </a:rPr>
              <a:t> tipo de vítima</a:t>
            </a:r>
            <a:r>
              <a:rPr lang="pt-BR" sz="1800" baseline="0" dirty="0"/>
              <a:t>, no Estado de São Paulo, 2016-2020</a:t>
            </a:r>
            <a:endParaRPr lang="pt-BR" sz="1800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Plan1!$Q$3</c:f>
              <c:strCache>
                <c:ptCount val="1"/>
                <c:pt idx="0">
                  <c:v>Pedestre</c:v>
                </c:pt>
              </c:strCache>
            </c:strRef>
          </c:tx>
          <c:dLbls>
            <c:dLbl>
              <c:idx val="0"/>
              <c:layout>
                <c:manualLayout>
                  <c:x val="1.5352816521931194E-2"/>
                  <c:y val="4.0072470580191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A8-4A0A-B7FE-73A01BF67FF7}"/>
                </c:ext>
              </c:extLst>
            </c:dLbl>
            <c:dLbl>
              <c:idx val="1"/>
              <c:layout>
                <c:manualLayout>
                  <c:x val="-3.3333333333333333E-2"/>
                  <c:y val="5.5555555555555552E-2"/>
                </c:manualLayout>
              </c:layout>
              <c:spPr>
                <a:gradFill rotWithShape="1">
                  <a:gsLst>
                    <a:gs pos="0">
                      <a:schemeClr val="accent6">
                        <a:tint val="50000"/>
                        <a:satMod val="300000"/>
                      </a:schemeClr>
                    </a:gs>
                    <a:gs pos="35000">
                      <a:schemeClr val="accent6">
                        <a:tint val="37000"/>
                        <a:satMod val="300000"/>
                      </a:schemeClr>
                    </a:gs>
                    <a:gs pos="100000">
                      <a:schemeClr val="accent6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6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4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A8-4A0A-B7FE-73A01BF67FF7}"/>
                </c:ext>
              </c:extLst>
            </c:dLbl>
            <c:dLbl>
              <c:idx val="2"/>
              <c:layout>
                <c:manualLayout>
                  <c:x val="-4.1666666666666768E-2"/>
                  <c:y val="6.0185185185185099E-2"/>
                </c:manualLayout>
              </c:layout>
              <c:spPr>
                <a:gradFill rotWithShape="1">
                  <a:gsLst>
                    <a:gs pos="0">
                      <a:schemeClr val="accent5">
                        <a:tint val="50000"/>
                        <a:satMod val="300000"/>
                      </a:schemeClr>
                    </a:gs>
                    <a:gs pos="35000">
                      <a:schemeClr val="accent5">
                        <a:tint val="37000"/>
                        <a:satMod val="300000"/>
                      </a:schemeClr>
                    </a:gs>
                    <a:gs pos="100000">
                      <a:schemeClr val="accent5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5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4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A8-4A0A-B7FE-73A01BF67FF7}"/>
                </c:ext>
              </c:extLst>
            </c:dLbl>
            <c:dLbl>
              <c:idx val="3"/>
              <c:layout>
                <c:manualLayout>
                  <c:x val="-4.1666666666666768E-2"/>
                  <c:y val="5.5555555555555552E-2"/>
                </c:manualLayout>
              </c:layout>
              <c:spPr>
                <a:gradFill rotWithShape="1">
                  <a:gsLst>
                    <a:gs pos="0">
                      <a:schemeClr val="accent2">
                        <a:tint val="50000"/>
                        <a:satMod val="300000"/>
                      </a:schemeClr>
                    </a:gs>
                    <a:gs pos="35000">
                      <a:schemeClr val="accent2">
                        <a:tint val="37000"/>
                        <a:satMod val="300000"/>
                      </a:schemeClr>
                    </a:gs>
                    <a:gs pos="100000">
                      <a:schemeClr val="accent2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2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4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A8-4A0A-B7FE-73A01BF67FF7}"/>
                </c:ext>
              </c:extLst>
            </c:dLbl>
            <c:dLbl>
              <c:idx val="4"/>
              <c:layout>
                <c:manualLayout>
                  <c:x val="-5.2777777777777882E-2"/>
                  <c:y val="4.1666666666666581E-2"/>
                </c:manualLayout>
              </c:layout>
              <c:spPr>
                <a:gradFill rotWithShape="1">
                  <a:gsLst>
                    <a:gs pos="0">
                      <a:schemeClr val="dk1">
                        <a:tint val="50000"/>
                        <a:satMod val="300000"/>
                      </a:schemeClr>
                    </a:gs>
                    <a:gs pos="35000">
                      <a:schemeClr val="dk1">
                        <a:tint val="37000"/>
                        <a:satMod val="300000"/>
                      </a:schemeClr>
                    </a:gs>
                    <a:gs pos="100000">
                      <a:schemeClr val="dk1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dk1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4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A8-4A0A-B7FE-73A01BF67FF7}"/>
                </c:ext>
              </c:extLst>
            </c:dLbl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Plan1!$R$2:$V$2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Plan1!$R$3:$V$3</c:f>
              <c:numCache>
                <c:formatCode>0.0</c:formatCode>
                <c:ptCount val="5"/>
                <c:pt idx="0">
                  <c:v>23.703085904920769</c:v>
                </c:pt>
                <c:pt idx="1">
                  <c:v>25.756533700137553</c:v>
                </c:pt>
                <c:pt idx="2">
                  <c:v>26.051338066630258</c:v>
                </c:pt>
                <c:pt idx="3">
                  <c:v>24.887218045112782</c:v>
                </c:pt>
                <c:pt idx="4">
                  <c:v>20.012599748005037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4A8-4A0A-B7FE-73A01BF67FF7}"/>
            </c:ext>
          </c:extLst>
        </c:ser>
        <c:ser>
          <c:idx val="1"/>
          <c:order val="1"/>
          <c:tx>
            <c:strRef>
              <c:f>Plan1!$Q$4</c:f>
              <c:strCache>
                <c:ptCount val="1"/>
                <c:pt idx="0">
                  <c:v>Ciclista </c:v>
                </c:pt>
              </c:strCache>
            </c:strRef>
          </c:tx>
          <c:dLbls>
            <c:dLbl>
              <c:idx val="0"/>
              <c:layout>
                <c:manualLayout>
                  <c:x val="-1.4074601533620681E-2"/>
                  <c:y val="-7.4074034508986183E-2"/>
                </c:manualLayout>
              </c:layout>
              <c:spPr>
                <a:gradFill rotWithShape="1">
                  <a:gsLst>
                    <a:gs pos="0">
                      <a:schemeClr val="accent3">
                        <a:tint val="50000"/>
                        <a:satMod val="300000"/>
                      </a:schemeClr>
                    </a:gs>
                    <a:gs pos="35000">
                      <a:schemeClr val="accent3">
                        <a:tint val="37000"/>
                        <a:satMod val="300000"/>
                      </a:schemeClr>
                    </a:gs>
                    <a:gs pos="100000">
                      <a:schemeClr val="accent3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3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4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4A8-4A0A-B7FE-73A01BF67FF7}"/>
                </c:ext>
              </c:extLst>
            </c:dLbl>
            <c:dLbl>
              <c:idx val="1"/>
              <c:layout>
                <c:manualLayout>
                  <c:x val="-5.5555555555555552E-2"/>
                  <c:y val="-6.9444444444444614E-2"/>
                </c:manualLayout>
              </c:layout>
              <c:spPr>
                <a:gradFill rotWithShape="1">
                  <a:gsLst>
                    <a:gs pos="0">
                      <a:schemeClr val="accent6">
                        <a:tint val="50000"/>
                        <a:satMod val="300000"/>
                      </a:schemeClr>
                    </a:gs>
                    <a:gs pos="35000">
                      <a:schemeClr val="accent6">
                        <a:tint val="37000"/>
                        <a:satMod val="300000"/>
                      </a:schemeClr>
                    </a:gs>
                    <a:gs pos="100000">
                      <a:schemeClr val="accent6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6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4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4A8-4A0A-B7FE-73A01BF67FF7}"/>
                </c:ext>
              </c:extLst>
            </c:dLbl>
            <c:dLbl>
              <c:idx val="2"/>
              <c:layout>
                <c:manualLayout>
                  <c:x val="-4.7222222222222221E-2"/>
                  <c:y val="-6.9444444444444448E-2"/>
                </c:manualLayout>
              </c:layout>
              <c:spPr>
                <a:gradFill rotWithShape="1">
                  <a:gsLst>
                    <a:gs pos="0">
                      <a:schemeClr val="accent5">
                        <a:tint val="50000"/>
                        <a:satMod val="300000"/>
                      </a:schemeClr>
                    </a:gs>
                    <a:gs pos="35000">
                      <a:schemeClr val="accent5">
                        <a:tint val="37000"/>
                        <a:satMod val="300000"/>
                      </a:schemeClr>
                    </a:gs>
                    <a:gs pos="100000">
                      <a:schemeClr val="accent5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5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4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4A8-4A0A-B7FE-73A01BF67FF7}"/>
                </c:ext>
              </c:extLst>
            </c:dLbl>
            <c:dLbl>
              <c:idx val="3"/>
              <c:layout>
                <c:manualLayout>
                  <c:x val="-3.8888888888888994E-2"/>
                  <c:y val="-6.4814814814814811E-2"/>
                </c:manualLayout>
              </c:layout>
              <c:spPr>
                <a:gradFill rotWithShape="1">
                  <a:gsLst>
                    <a:gs pos="0">
                      <a:schemeClr val="accent2">
                        <a:tint val="50000"/>
                        <a:satMod val="300000"/>
                      </a:schemeClr>
                    </a:gs>
                    <a:gs pos="35000">
                      <a:schemeClr val="accent2">
                        <a:tint val="37000"/>
                        <a:satMod val="300000"/>
                      </a:schemeClr>
                    </a:gs>
                    <a:gs pos="100000">
                      <a:schemeClr val="accent2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2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4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4A8-4A0A-B7FE-73A01BF67FF7}"/>
                </c:ext>
              </c:extLst>
            </c:dLbl>
            <c:dLbl>
              <c:idx val="4"/>
              <c:layout>
                <c:manualLayout>
                  <c:x val="-7.4999999999999997E-2"/>
                  <c:y val="-5.5555555555555552E-2"/>
                </c:manualLayout>
              </c:layout>
              <c:spPr>
                <a:gradFill rotWithShape="1">
                  <a:gsLst>
                    <a:gs pos="0">
                      <a:schemeClr val="dk1">
                        <a:tint val="50000"/>
                        <a:satMod val="300000"/>
                      </a:schemeClr>
                    </a:gs>
                    <a:gs pos="35000">
                      <a:schemeClr val="dk1">
                        <a:tint val="37000"/>
                        <a:satMod val="300000"/>
                      </a:schemeClr>
                    </a:gs>
                    <a:gs pos="100000">
                      <a:schemeClr val="dk1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dk1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4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4A8-4A0A-B7FE-73A01BF67FF7}"/>
                </c:ext>
              </c:extLst>
            </c:dLbl>
            <c:spPr>
              <a:solidFill>
                <a:schemeClr val="bg1">
                  <a:lumMod val="95000"/>
                </a:schemeClr>
              </a:solidFill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Plan1!$R$2:$V$2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Plan1!$R$4:$V$4</c:f>
              <c:numCache>
                <c:formatCode>0.0</c:formatCode>
                <c:ptCount val="5"/>
                <c:pt idx="0">
                  <c:v>3.6363636363636362</c:v>
                </c:pt>
                <c:pt idx="1">
                  <c:v>4.3672627235213204</c:v>
                </c:pt>
                <c:pt idx="2">
                  <c:v>4.4966320771891501</c:v>
                </c:pt>
                <c:pt idx="3">
                  <c:v>4.6052631578947363</c:v>
                </c:pt>
                <c:pt idx="4">
                  <c:v>5.7538849223015536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4A8-4A0A-B7FE-73A01BF67FF7}"/>
            </c:ext>
          </c:extLst>
        </c:ser>
        <c:ser>
          <c:idx val="2"/>
          <c:order val="2"/>
          <c:tx>
            <c:strRef>
              <c:f>Plan1!$Q$5</c:f>
              <c:strCache>
                <c:ptCount val="1"/>
                <c:pt idx="0">
                  <c:v>Motociclista</c:v>
                </c:pt>
              </c:strCache>
            </c:strRef>
          </c:tx>
          <c:dLbls>
            <c:dLbl>
              <c:idx val="0"/>
              <c:layout>
                <c:manualLayout>
                  <c:x val="-3.6111111111111135E-2"/>
                  <c:y val="-5.5555555555555601E-2"/>
                </c:manualLayout>
              </c:layout>
              <c:spPr>
                <a:gradFill rotWithShape="1">
                  <a:gsLst>
                    <a:gs pos="0">
                      <a:schemeClr val="accent3">
                        <a:tint val="50000"/>
                        <a:satMod val="300000"/>
                      </a:schemeClr>
                    </a:gs>
                    <a:gs pos="35000">
                      <a:schemeClr val="accent3">
                        <a:tint val="37000"/>
                        <a:satMod val="300000"/>
                      </a:schemeClr>
                    </a:gs>
                    <a:gs pos="100000">
                      <a:schemeClr val="accent3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3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4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4A8-4A0A-B7FE-73A01BF67FF7}"/>
                </c:ext>
              </c:extLst>
            </c:dLbl>
            <c:dLbl>
              <c:idx val="1"/>
              <c:layout>
                <c:manualLayout>
                  <c:x val="-3.3333333333333333E-2"/>
                  <c:y val="-4.1666666666666706E-2"/>
                </c:manualLayout>
              </c:layout>
              <c:spPr>
                <a:gradFill rotWithShape="1">
                  <a:gsLst>
                    <a:gs pos="0">
                      <a:schemeClr val="accent6">
                        <a:tint val="50000"/>
                        <a:satMod val="300000"/>
                      </a:schemeClr>
                    </a:gs>
                    <a:gs pos="35000">
                      <a:schemeClr val="accent6">
                        <a:tint val="37000"/>
                        <a:satMod val="300000"/>
                      </a:schemeClr>
                    </a:gs>
                    <a:gs pos="100000">
                      <a:schemeClr val="accent6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6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4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4A8-4A0A-B7FE-73A01BF67FF7}"/>
                </c:ext>
              </c:extLst>
            </c:dLbl>
            <c:dLbl>
              <c:idx val="2"/>
              <c:layout>
                <c:manualLayout>
                  <c:x val="-3.8888888888888994E-2"/>
                  <c:y val="-2.7777777777777821E-2"/>
                </c:manualLayout>
              </c:layout>
              <c:spPr>
                <a:gradFill rotWithShape="1">
                  <a:gsLst>
                    <a:gs pos="0">
                      <a:schemeClr val="accent5">
                        <a:tint val="50000"/>
                        <a:satMod val="300000"/>
                      </a:schemeClr>
                    </a:gs>
                    <a:gs pos="35000">
                      <a:schemeClr val="accent5">
                        <a:tint val="37000"/>
                        <a:satMod val="300000"/>
                      </a:schemeClr>
                    </a:gs>
                    <a:gs pos="100000">
                      <a:schemeClr val="accent5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5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4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4A8-4A0A-B7FE-73A01BF67FF7}"/>
                </c:ext>
              </c:extLst>
            </c:dLbl>
            <c:dLbl>
              <c:idx val="3"/>
              <c:layout>
                <c:manualLayout>
                  <c:x val="-4.7222222222222221E-2"/>
                  <c:y val="-2.7777777777777821E-2"/>
                </c:manualLayout>
              </c:layout>
              <c:spPr>
                <a:gradFill rotWithShape="1">
                  <a:gsLst>
                    <a:gs pos="0">
                      <a:schemeClr val="accent2">
                        <a:tint val="50000"/>
                        <a:satMod val="300000"/>
                      </a:schemeClr>
                    </a:gs>
                    <a:gs pos="35000">
                      <a:schemeClr val="accent2">
                        <a:tint val="37000"/>
                        <a:satMod val="300000"/>
                      </a:schemeClr>
                    </a:gs>
                    <a:gs pos="100000">
                      <a:schemeClr val="accent2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2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4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4A8-4A0A-B7FE-73A01BF67FF7}"/>
                </c:ext>
              </c:extLst>
            </c:dLbl>
            <c:dLbl>
              <c:idx val="4"/>
              <c:layout>
                <c:manualLayout>
                  <c:x val="-0.05"/>
                  <c:y val="-6.0185549722951301E-2"/>
                </c:manualLayout>
              </c:layout>
              <c:spPr>
                <a:gradFill rotWithShape="1">
                  <a:gsLst>
                    <a:gs pos="0">
                      <a:schemeClr val="dk1">
                        <a:tint val="50000"/>
                        <a:satMod val="300000"/>
                      </a:schemeClr>
                    </a:gs>
                    <a:gs pos="35000">
                      <a:schemeClr val="dk1">
                        <a:tint val="37000"/>
                        <a:satMod val="300000"/>
                      </a:schemeClr>
                    </a:gs>
                    <a:gs pos="100000">
                      <a:schemeClr val="dk1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dk1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4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4A8-4A0A-B7FE-73A01BF67FF7}"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Plan1!$R$2:$V$2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Plan1!$R$5:$V$5</c:f>
              <c:numCache>
                <c:formatCode>0.0</c:formatCode>
                <c:ptCount val="5"/>
                <c:pt idx="0">
                  <c:v>25.204336947456213</c:v>
                </c:pt>
                <c:pt idx="1">
                  <c:v>26.942916093535075</c:v>
                </c:pt>
                <c:pt idx="2">
                  <c:v>27.94465683597306</c:v>
                </c:pt>
                <c:pt idx="3">
                  <c:v>28.853383458646615</c:v>
                </c:pt>
                <c:pt idx="4">
                  <c:v>29.315413691726167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C4A8-4A0A-B7FE-73A01BF67FF7}"/>
            </c:ext>
          </c:extLst>
        </c:ser>
        <c:ser>
          <c:idx val="3"/>
          <c:order val="3"/>
          <c:tx>
            <c:strRef>
              <c:f>Plan1!$Q$6</c:f>
              <c:strCache>
                <c:ptCount val="1"/>
                <c:pt idx="0">
                  <c:v>Veiculos de 4 rodas</c:v>
                </c:pt>
              </c:strCache>
            </c:strRef>
          </c:tx>
          <c:dLbls>
            <c:dLbl>
              <c:idx val="0"/>
              <c:layout>
                <c:manualLayout>
                  <c:x val="-4.7222222222222249E-2"/>
                  <c:y val="5.5555555555555552E-2"/>
                </c:manualLayout>
              </c:layout>
              <c:spPr>
                <a:gradFill rotWithShape="1">
                  <a:gsLst>
                    <a:gs pos="0">
                      <a:schemeClr val="accent3">
                        <a:tint val="50000"/>
                        <a:satMod val="300000"/>
                      </a:schemeClr>
                    </a:gs>
                    <a:gs pos="35000">
                      <a:schemeClr val="accent3">
                        <a:tint val="37000"/>
                        <a:satMod val="300000"/>
                      </a:schemeClr>
                    </a:gs>
                    <a:gs pos="100000">
                      <a:schemeClr val="accent3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3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4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4A8-4A0A-B7FE-73A01BF67FF7}"/>
                </c:ext>
              </c:extLst>
            </c:dLbl>
            <c:dLbl>
              <c:idx val="1"/>
              <c:layout>
                <c:manualLayout>
                  <c:x val="-5.8333333333333334E-2"/>
                  <c:y val="6.0185185185185182E-2"/>
                </c:manualLayout>
              </c:layout>
              <c:spPr>
                <a:gradFill rotWithShape="1">
                  <a:gsLst>
                    <a:gs pos="0">
                      <a:schemeClr val="accent6">
                        <a:tint val="50000"/>
                        <a:satMod val="300000"/>
                      </a:schemeClr>
                    </a:gs>
                    <a:gs pos="35000">
                      <a:schemeClr val="accent6">
                        <a:tint val="37000"/>
                        <a:satMod val="300000"/>
                      </a:schemeClr>
                    </a:gs>
                    <a:gs pos="100000">
                      <a:schemeClr val="accent6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6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4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4A8-4A0A-B7FE-73A01BF67FF7}"/>
                </c:ext>
              </c:extLst>
            </c:dLbl>
            <c:dLbl>
              <c:idx val="2"/>
              <c:layout>
                <c:manualLayout>
                  <c:x val="-3.6111111111111108E-2"/>
                  <c:y val="4.1666666666666664E-2"/>
                </c:manualLayout>
              </c:layout>
              <c:spPr>
                <a:gradFill rotWithShape="1">
                  <a:gsLst>
                    <a:gs pos="0">
                      <a:schemeClr val="accent5">
                        <a:tint val="50000"/>
                        <a:satMod val="300000"/>
                      </a:schemeClr>
                    </a:gs>
                    <a:gs pos="35000">
                      <a:schemeClr val="accent5">
                        <a:tint val="37000"/>
                        <a:satMod val="300000"/>
                      </a:schemeClr>
                    </a:gs>
                    <a:gs pos="100000">
                      <a:schemeClr val="accent5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5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4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4A8-4A0A-B7FE-73A01BF67FF7}"/>
                </c:ext>
              </c:extLst>
            </c:dLbl>
            <c:dLbl>
              <c:idx val="3"/>
              <c:layout>
                <c:manualLayout>
                  <c:x val="-3.0555555555555555E-2"/>
                  <c:y val="4.6296296296296294E-2"/>
                </c:manualLayout>
              </c:layout>
              <c:spPr>
                <a:gradFill rotWithShape="1">
                  <a:gsLst>
                    <a:gs pos="0">
                      <a:schemeClr val="accent2">
                        <a:tint val="50000"/>
                        <a:satMod val="300000"/>
                      </a:schemeClr>
                    </a:gs>
                    <a:gs pos="35000">
                      <a:schemeClr val="accent2">
                        <a:tint val="37000"/>
                        <a:satMod val="300000"/>
                      </a:schemeClr>
                    </a:gs>
                    <a:gs pos="100000">
                      <a:schemeClr val="accent2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2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4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4A8-4A0A-B7FE-73A01BF67FF7}"/>
                </c:ext>
              </c:extLst>
            </c:dLbl>
            <c:dLbl>
              <c:idx val="4"/>
              <c:layout>
                <c:manualLayout>
                  <c:x val="-4.7222222222222325E-2"/>
                  <c:y val="3.2407407407407406E-2"/>
                </c:manualLayout>
              </c:layout>
              <c:spPr>
                <a:gradFill rotWithShape="1">
                  <a:gsLst>
                    <a:gs pos="0">
                      <a:schemeClr val="dk1">
                        <a:tint val="50000"/>
                        <a:satMod val="300000"/>
                      </a:schemeClr>
                    </a:gs>
                    <a:gs pos="35000">
                      <a:schemeClr val="dk1">
                        <a:tint val="37000"/>
                        <a:satMod val="300000"/>
                      </a:schemeClr>
                    </a:gs>
                    <a:gs pos="100000">
                      <a:schemeClr val="dk1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dk1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4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4A8-4A0A-B7FE-73A01BF67FF7}"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Plan1!$R$2:$V$2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Plan1!$R$6:$V$6</c:f>
              <c:numCache>
                <c:formatCode>0.0</c:formatCode>
                <c:ptCount val="5"/>
                <c:pt idx="0">
                  <c:v>47.456213511259385</c:v>
                </c:pt>
                <c:pt idx="1">
                  <c:v>42.933287482806051</c:v>
                </c:pt>
                <c:pt idx="2">
                  <c:v>41.507373020207538</c:v>
                </c:pt>
                <c:pt idx="3">
                  <c:v>41.654135338345867</c:v>
                </c:pt>
                <c:pt idx="4">
                  <c:v>44.91810163796724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C4A8-4A0A-B7FE-73A01BF67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041728"/>
        <c:axId val="88737472"/>
      </c:lineChart>
      <c:catAx>
        <c:axId val="84041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88737472"/>
        <c:crosses val="autoZero"/>
        <c:auto val="1"/>
        <c:lblAlgn val="ctr"/>
        <c:lblOffset val="100"/>
        <c:noMultiLvlLbl val="0"/>
      </c:catAx>
      <c:valAx>
        <c:axId val="887374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Porcentagem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8404172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 b="1"/>
          </a:pPr>
          <a:endParaRPr lang="pt-BR"/>
        </a:p>
      </c:txPr>
    </c:legend>
    <c:plotVisOnly val="1"/>
    <c:dispBlanksAs val="gap"/>
    <c:showDLblsOverMax val="0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b="1" i="0" baseline="0" dirty="0" err="1">
                <a:solidFill>
                  <a:schemeClr val="tx1"/>
                </a:solidFill>
                <a:effectLst/>
              </a:rPr>
              <a:t>Óbitos</a:t>
            </a:r>
            <a:r>
              <a:rPr lang="en-US" sz="1800" b="1" i="0" baseline="0" dirty="0">
                <a:solidFill>
                  <a:srgbClr val="FF0000"/>
                </a:solidFill>
                <a:effectLst/>
              </a:rPr>
              <a:t> </a:t>
            </a:r>
            <a:r>
              <a:rPr lang="en-US" sz="1800" b="1" i="0" baseline="0" dirty="0">
                <a:effectLst/>
              </a:rPr>
              <a:t>por ATT, </a:t>
            </a:r>
            <a:r>
              <a:rPr lang="en-US" sz="1800" b="1" i="0" baseline="0" dirty="0" err="1">
                <a:effectLst/>
              </a:rPr>
              <a:t>segundo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faixa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etária</a:t>
            </a:r>
            <a:r>
              <a:rPr lang="en-US" sz="1800" b="1" i="0" baseline="0" dirty="0">
                <a:effectLst/>
              </a:rPr>
              <a:t>, Estado de São Paulo, 2019 e 2020 </a:t>
            </a:r>
            <a:endParaRPr lang="pt-BR" sz="1800" dirty="0">
              <a:effectLst/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Plan3!$N$14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Plan3!$O$13:$R$13</c:f>
              <c:strCache>
                <c:ptCount val="4"/>
                <c:pt idx="0">
                  <c:v>Menor 1 ano a 14 anos</c:v>
                </c:pt>
                <c:pt idx="1">
                  <c:v>15 a 39 anos</c:v>
                </c:pt>
                <c:pt idx="2">
                  <c:v>40 a 59 anos</c:v>
                </c:pt>
                <c:pt idx="3">
                  <c:v>Igual e acima de 60 anos</c:v>
                </c:pt>
              </c:strCache>
            </c:strRef>
          </c:cat>
          <c:val>
            <c:numRef>
              <c:f>Plan3!$O$14:$R$14</c:f>
              <c:numCache>
                <c:formatCode>#,##0</c:formatCode>
                <c:ptCount val="4"/>
                <c:pt idx="0">
                  <c:v>124</c:v>
                </c:pt>
                <c:pt idx="1">
                  <c:v>2495</c:v>
                </c:pt>
                <c:pt idx="2">
                  <c:v>1621</c:v>
                </c:pt>
                <c:pt idx="3">
                  <c:v>1036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D2-403F-BF5D-9857C73F4A55}"/>
            </c:ext>
          </c:extLst>
        </c:ser>
        <c:ser>
          <c:idx val="1"/>
          <c:order val="1"/>
          <c:tx>
            <c:strRef>
              <c:f>Plan3!$N$15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Plan3!$O$13:$R$13</c:f>
              <c:strCache>
                <c:ptCount val="4"/>
                <c:pt idx="0">
                  <c:v>Menor 1 ano a 14 anos</c:v>
                </c:pt>
                <c:pt idx="1">
                  <c:v>15 a 39 anos</c:v>
                </c:pt>
                <c:pt idx="2">
                  <c:v>40 a 59 anos</c:v>
                </c:pt>
                <c:pt idx="3">
                  <c:v>Igual e acima de 60 anos</c:v>
                </c:pt>
              </c:strCache>
            </c:strRef>
          </c:cat>
          <c:val>
            <c:numRef>
              <c:f>Plan3!$O$15:$R$15</c:f>
              <c:numCache>
                <c:formatCode>General</c:formatCode>
                <c:ptCount val="4"/>
                <c:pt idx="0">
                  <c:v>110</c:v>
                </c:pt>
                <c:pt idx="1">
                  <c:v>2315</c:v>
                </c:pt>
                <c:pt idx="2">
                  <c:v>1454</c:v>
                </c:pt>
                <c:pt idx="3">
                  <c:v>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D2-403F-BF5D-9857C73F4A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663616"/>
        <c:axId val="94701248"/>
        <c:axId val="0"/>
      </c:bar3DChart>
      <c:catAx>
        <c:axId val="71663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pt-BR"/>
          </a:p>
        </c:txPr>
        <c:crossAx val="94701248"/>
        <c:crosses val="autoZero"/>
        <c:auto val="1"/>
        <c:lblAlgn val="ctr"/>
        <c:lblOffset val="100"/>
        <c:noMultiLvlLbl val="0"/>
      </c:catAx>
      <c:valAx>
        <c:axId val="9470124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pt-BR"/>
          </a:p>
        </c:txPr>
        <c:crossAx val="7166361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 b="1"/>
          </a:pPr>
          <a:endParaRPr lang="pt-BR"/>
        </a:p>
      </c:txPr>
    </c:legend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 err="1">
                <a:solidFill>
                  <a:schemeClr val="tx1"/>
                </a:solidFill>
              </a:rPr>
              <a:t>Óbitos</a:t>
            </a:r>
            <a:r>
              <a:rPr lang="en-US" sz="1800" dirty="0"/>
              <a:t> por ATT,</a:t>
            </a:r>
            <a:r>
              <a:rPr lang="en-US" sz="1800" baseline="0" dirty="0"/>
              <a:t> </a:t>
            </a:r>
            <a:r>
              <a:rPr lang="en-US" sz="1800" baseline="0" dirty="0" err="1"/>
              <a:t>segundo</a:t>
            </a:r>
            <a:r>
              <a:rPr lang="en-US" sz="1800" baseline="0" dirty="0"/>
              <a:t> </a:t>
            </a:r>
            <a:r>
              <a:rPr lang="en-US" sz="1800" baseline="0" dirty="0" err="1"/>
              <a:t>sexo</a:t>
            </a:r>
            <a:r>
              <a:rPr lang="en-US" sz="1800" baseline="0" dirty="0"/>
              <a:t>,</a:t>
            </a:r>
            <a:r>
              <a:rPr lang="en-US" sz="1800" dirty="0"/>
              <a:t> Estado de São Paulo, 2020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Plan2!$G$7</c:f>
              <c:strCache>
                <c:ptCount val="1"/>
                <c:pt idx="0">
                  <c:v>Sexo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E568-488D-BF85-0D67A8EBAD0E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D427-403E-B92E-C1A5778F278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3.956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568-488D-BF85-0D67A8EBAD0E}"/>
                </c:ext>
              </c:extLst>
            </c:dLbl>
            <c:spPr>
              <a:solidFill>
                <a:schemeClr val="accent6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Plan2!$H$6:$I$6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Plan2!$H$7:$I$7</c:f>
              <c:numCache>
                <c:formatCode>General</c:formatCode>
                <c:ptCount val="2"/>
                <c:pt idx="0">
                  <c:v>3956</c:v>
                </c:pt>
                <c:pt idx="1">
                  <c:v>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68-488D-BF85-0D67A8EBAD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  <c:txPr>
        <a:bodyPr/>
        <a:lstStyle/>
        <a:p>
          <a:pPr>
            <a:defRPr sz="1800" b="1"/>
          </a:pPr>
          <a:endParaRPr lang="pt-BR"/>
        </a:p>
      </c:txPr>
    </c:legend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err="1">
                <a:solidFill>
                  <a:sysClr val="windowText" lastClr="000000"/>
                </a:solidFill>
              </a:rPr>
              <a:t>Internações</a:t>
            </a:r>
            <a:r>
              <a:rPr lang="en-US" sz="1800" b="1" dirty="0">
                <a:solidFill>
                  <a:sysClr val="windowText" lastClr="000000"/>
                </a:solidFill>
              </a:rPr>
              <a:t> e Custos dos</a:t>
            </a:r>
            <a:r>
              <a:rPr lang="en-US" sz="1800" b="1" baseline="0" dirty="0">
                <a:solidFill>
                  <a:sysClr val="windowText" lastClr="000000"/>
                </a:solidFill>
              </a:rPr>
              <a:t> ATT </a:t>
            </a:r>
            <a:r>
              <a:rPr lang="en-US" sz="1800" b="1" dirty="0">
                <a:solidFill>
                  <a:sysClr val="windowText" lastClr="000000"/>
                </a:solidFill>
              </a:rPr>
              <a:t>no Sistema </a:t>
            </a:r>
            <a:r>
              <a:rPr lang="en-US" sz="1800" b="1" dirty="0" err="1">
                <a:solidFill>
                  <a:sysClr val="windowText" lastClr="000000"/>
                </a:solidFill>
              </a:rPr>
              <a:t>Único</a:t>
            </a:r>
            <a:r>
              <a:rPr lang="en-US" sz="1800" b="1" dirty="0">
                <a:solidFill>
                  <a:sysClr val="windowText" lastClr="000000"/>
                </a:solidFill>
              </a:rPr>
              <a:t> de </a:t>
            </a:r>
            <a:r>
              <a:rPr lang="en-US" sz="1800" b="1" dirty="0" err="1">
                <a:solidFill>
                  <a:sysClr val="windowText" lastClr="000000"/>
                </a:solidFill>
              </a:rPr>
              <a:t>Saúde</a:t>
            </a:r>
            <a:r>
              <a:rPr lang="en-US" sz="1800" b="1" dirty="0">
                <a:solidFill>
                  <a:sysClr val="windowText" lastClr="000000"/>
                </a:solidFill>
              </a:rPr>
              <a:t>, Estado de São Paulo, 2016-2020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2954016152892875"/>
          <c:y val="0.16263251662446596"/>
          <c:w val="0.58014598235428749"/>
          <c:h val="0.70068622715674744"/>
        </c:manualLayout>
      </c:layout>
      <c:lineChart>
        <c:grouping val="standard"/>
        <c:varyColors val="0"/>
        <c:ser>
          <c:idx val="1"/>
          <c:order val="1"/>
          <c:tx>
            <c:strRef>
              <c:f>'Int $$ 2016-2020'!$C$14:$C$15</c:f>
              <c:strCache>
                <c:ptCount val="2"/>
                <c:pt idx="1">
                  <c:v>Custo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cat>
            <c:numRef>
              <c:f>'Int $$ 2016-2020'!$A$16:$A$20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'Int $$ 2016-2020'!$C$16:$C$20</c:f>
              <c:numCache>
                <c:formatCode>"R$"\ #,##0.00</c:formatCode>
                <c:ptCount val="5"/>
                <c:pt idx="0">
                  <c:v>58818103.340000004</c:v>
                </c:pt>
                <c:pt idx="1">
                  <c:v>59321719.619999997</c:v>
                </c:pt>
                <c:pt idx="2">
                  <c:v>59547849.729999997</c:v>
                </c:pt>
                <c:pt idx="3">
                  <c:v>62712288.579999998</c:v>
                </c:pt>
                <c:pt idx="4">
                  <c:v>65821004.229999997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A-41C4-BDBC-94734FEA4D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1558207"/>
        <c:axId val="1021556959"/>
      </c:lineChart>
      <c:lineChart>
        <c:grouping val="standard"/>
        <c:varyColors val="0"/>
        <c:ser>
          <c:idx val="0"/>
          <c:order val="0"/>
          <c:tx>
            <c:strRef>
              <c:f>'Int $$ 2016-2020'!$B$14:$B$15</c:f>
              <c:strCache>
                <c:ptCount val="2"/>
                <c:pt idx="1">
                  <c:v>Internações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cat>
            <c:numRef>
              <c:f>'Int $$ 2016-2020'!$A$16:$A$20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'Int $$ 2016-2020'!$B$16:$B$20</c:f>
              <c:numCache>
                <c:formatCode>#,##0</c:formatCode>
                <c:ptCount val="5"/>
                <c:pt idx="0">
                  <c:v>35844</c:v>
                </c:pt>
                <c:pt idx="1">
                  <c:v>35926</c:v>
                </c:pt>
                <c:pt idx="2">
                  <c:v>36672</c:v>
                </c:pt>
                <c:pt idx="3">
                  <c:v>37864</c:v>
                </c:pt>
                <c:pt idx="4">
                  <c:v>39362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A-41C4-BDBC-94734FEA4D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1163567"/>
        <c:axId val="841167311"/>
      </c:lineChart>
      <c:catAx>
        <c:axId val="1021558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21556959"/>
        <c:crosses val="autoZero"/>
        <c:auto val="1"/>
        <c:lblAlgn val="ctr"/>
        <c:lblOffset val="100"/>
        <c:noMultiLvlLbl val="0"/>
      </c:catAx>
      <c:valAx>
        <c:axId val="1021556959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400" b="1">
                    <a:solidFill>
                      <a:sysClr val="windowText" lastClr="000000"/>
                    </a:solidFill>
                  </a:rPr>
                  <a:t>Custos das Internações</a:t>
                </a:r>
              </a:p>
            </c:rich>
          </c:tx>
          <c:layout>
            <c:manualLayout>
              <c:xMode val="edge"/>
              <c:yMode val="edge"/>
              <c:x val="4.4215451431828166E-2"/>
              <c:y val="0.355746400788273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&quot;R$&quot;\ 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21558207"/>
        <c:crosses val="autoZero"/>
        <c:crossBetween val="between"/>
      </c:valAx>
      <c:valAx>
        <c:axId val="841167311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400" b="1">
                    <a:solidFill>
                      <a:sysClr val="windowText" lastClr="000000"/>
                    </a:solidFill>
                  </a:rPr>
                  <a:t>Número</a:t>
                </a:r>
                <a:r>
                  <a:rPr lang="pt-BR" sz="1400" b="1" baseline="0">
                    <a:solidFill>
                      <a:sysClr val="windowText" lastClr="000000"/>
                    </a:solidFill>
                  </a:rPr>
                  <a:t> de Internações</a:t>
                </a:r>
                <a:endParaRPr lang="pt-BR" sz="1400" b="1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263576672857099"/>
              <c:y val="0.321280418829698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41163567"/>
        <c:crosses val="max"/>
        <c:crossBetween val="between"/>
      </c:valAx>
      <c:catAx>
        <c:axId val="84116356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41167311"/>
        <c:crosses val="autoZero"/>
        <c:auto val="1"/>
        <c:lblAlgn val="ctr"/>
        <c:lblOffset val="100"/>
        <c:noMultiLvlLbl val="0"/>
      </c:catAx>
      <c:spPr>
        <a:solidFill>
          <a:schemeClr val="tx2">
            <a:lumMod val="40000"/>
            <a:lumOff val="60000"/>
          </a:schemeClr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9890639534633179"/>
          <c:y val="0.93096267572073277"/>
          <c:w val="0.42006648185462148"/>
          <c:h val="6.84055860919234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2">
        <a:lumMod val="60000"/>
        <a:lumOff val="40000"/>
        <a:alpha val="38000"/>
      </a:schemeClr>
    </a:solidFill>
    <a:ln w="9525" cap="flat" cmpd="thickThin" algn="ctr">
      <a:solidFill>
        <a:schemeClr val="accent3">
          <a:alpha val="52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err="1">
                <a:solidFill>
                  <a:sysClr val="windowText" lastClr="000000"/>
                </a:solidFill>
                <a:effectLst/>
              </a:rPr>
              <a:t>Internações</a:t>
            </a:r>
            <a:r>
              <a:rPr lang="en-US" sz="1800" b="1" i="0" baseline="0" dirty="0">
                <a:solidFill>
                  <a:sysClr val="windowText" lastClr="000000"/>
                </a:solidFill>
                <a:effectLst/>
              </a:rPr>
              <a:t> por </a:t>
            </a:r>
            <a:r>
              <a:rPr lang="en-US" sz="1800" b="1" i="0" baseline="0" dirty="0" err="1">
                <a:solidFill>
                  <a:sysClr val="windowText" lastClr="000000"/>
                </a:solidFill>
                <a:effectLst/>
              </a:rPr>
              <a:t>tipo</a:t>
            </a:r>
            <a:r>
              <a:rPr lang="en-US" sz="1800" b="1" i="0" baseline="0" dirty="0">
                <a:solidFill>
                  <a:sysClr val="windowText" lastClr="000000"/>
                </a:solidFill>
                <a:effectLst/>
              </a:rPr>
              <a:t> de </a:t>
            </a:r>
            <a:r>
              <a:rPr lang="en-US" sz="1800" b="1" i="0" baseline="0" dirty="0" err="1">
                <a:solidFill>
                  <a:sysClr val="windowText" lastClr="000000"/>
                </a:solidFill>
                <a:effectLst/>
              </a:rPr>
              <a:t>vítima</a:t>
            </a:r>
            <a:r>
              <a:rPr lang="en-US" sz="1800" b="1" i="0" baseline="0" dirty="0">
                <a:solidFill>
                  <a:sysClr val="windowText" lastClr="000000"/>
                </a:solidFill>
                <a:effectLst/>
              </a:rPr>
              <a:t> de ATT no Sistema </a:t>
            </a:r>
            <a:r>
              <a:rPr lang="en-US" sz="1800" b="1" i="0" baseline="0" dirty="0" err="1">
                <a:solidFill>
                  <a:sysClr val="windowText" lastClr="000000"/>
                </a:solidFill>
                <a:effectLst/>
              </a:rPr>
              <a:t>Único</a:t>
            </a:r>
            <a:r>
              <a:rPr lang="en-US" sz="1800" b="1" i="0" baseline="0" dirty="0">
                <a:solidFill>
                  <a:sysClr val="windowText" lastClr="000000"/>
                </a:solidFill>
                <a:effectLst/>
              </a:rPr>
              <a:t> de </a:t>
            </a:r>
            <a:r>
              <a:rPr lang="en-US" sz="1800" b="1" i="0" baseline="0" dirty="0" err="1">
                <a:solidFill>
                  <a:sysClr val="windowText" lastClr="000000"/>
                </a:solidFill>
                <a:effectLst/>
              </a:rPr>
              <a:t>Saúde</a:t>
            </a:r>
            <a:r>
              <a:rPr lang="en-US" sz="1800" b="1" i="0" baseline="0" dirty="0">
                <a:solidFill>
                  <a:sysClr val="windowText" lastClr="000000"/>
                </a:solidFill>
                <a:effectLst/>
              </a:rPr>
              <a:t>, Estado de São Paulo, 2016-2020</a:t>
            </a:r>
            <a:endParaRPr lang="pt-BR" sz="1800" dirty="0">
              <a:solidFill>
                <a:sysClr val="windowText" lastClr="00000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4243268258949944"/>
          <c:y val="0.18114286375033245"/>
          <c:w val="0.64135368902601197"/>
          <c:h val="0.54031093439388667"/>
        </c:manualLayout>
      </c:layout>
      <c:lineChart>
        <c:grouping val="standard"/>
        <c:varyColors val="0"/>
        <c:ser>
          <c:idx val="0"/>
          <c:order val="0"/>
          <c:tx>
            <c:strRef>
              <c:f>'Inter tipo vit 2016 2020  (2)'!$A$10</c:f>
              <c:strCache>
                <c:ptCount val="1"/>
                <c:pt idx="0">
                  <c:v>Ciclista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'Inter tipo vit 2016 2020  (2)'!$B$9:$F$9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'Inter tipo vit 2016 2020  (2)'!$B$10:$F$10</c:f>
              <c:numCache>
                <c:formatCode>#,##0</c:formatCode>
                <c:ptCount val="5"/>
                <c:pt idx="0">
                  <c:v>3318</c:v>
                </c:pt>
                <c:pt idx="1">
                  <c:v>3471</c:v>
                </c:pt>
                <c:pt idx="2">
                  <c:v>3759</c:v>
                </c:pt>
                <c:pt idx="3">
                  <c:v>3741</c:v>
                </c:pt>
                <c:pt idx="4">
                  <c:v>4487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07-45AF-A8F4-F7D0335D5A31}"/>
            </c:ext>
          </c:extLst>
        </c:ser>
        <c:ser>
          <c:idx val="1"/>
          <c:order val="1"/>
          <c:tx>
            <c:strRef>
              <c:f>'Inter tipo vit 2016 2020  (2)'!$A$11</c:f>
              <c:strCache>
                <c:ptCount val="1"/>
                <c:pt idx="0">
                  <c:v>Pedestre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'Inter tipo vit 2016 2020  (2)'!$B$9:$F$9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'Inter tipo vit 2016 2020  (2)'!$B$11:$F$11</c:f>
              <c:numCache>
                <c:formatCode>#,##0</c:formatCode>
                <c:ptCount val="5"/>
                <c:pt idx="0">
                  <c:v>6318</c:v>
                </c:pt>
                <c:pt idx="1">
                  <c:v>5915</c:v>
                </c:pt>
                <c:pt idx="2">
                  <c:v>6106</c:v>
                </c:pt>
                <c:pt idx="3">
                  <c:v>6012</c:v>
                </c:pt>
                <c:pt idx="4">
                  <c:v>5245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07-45AF-A8F4-F7D0335D5A31}"/>
            </c:ext>
          </c:extLst>
        </c:ser>
        <c:ser>
          <c:idx val="2"/>
          <c:order val="2"/>
          <c:tx>
            <c:strRef>
              <c:f>'Inter tipo vit 2016 2020  (2)'!$A$12</c:f>
              <c:strCache>
                <c:ptCount val="1"/>
                <c:pt idx="0">
                  <c:v>Veículo de quatro rodas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'Inter tipo vit 2016 2020  (2)'!$B$9:$F$9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'Inter tipo vit 2016 2020  (2)'!$B$12:$F$12</c:f>
              <c:numCache>
                <c:formatCode>#,##0</c:formatCode>
                <c:ptCount val="5"/>
                <c:pt idx="0">
                  <c:v>4647</c:v>
                </c:pt>
                <c:pt idx="1">
                  <c:v>4282</c:v>
                </c:pt>
                <c:pt idx="2">
                  <c:v>4091</c:v>
                </c:pt>
                <c:pt idx="3">
                  <c:v>3785</c:v>
                </c:pt>
                <c:pt idx="4">
                  <c:v>3581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907-45AF-A8F4-F7D0335D5A31}"/>
            </c:ext>
          </c:extLst>
        </c:ser>
        <c:ser>
          <c:idx val="3"/>
          <c:order val="3"/>
          <c:tx>
            <c:strRef>
              <c:f>'Inter tipo vit 2016 2020  (2)'!$A$13</c:f>
              <c:strCache>
                <c:ptCount val="1"/>
                <c:pt idx="0">
                  <c:v>Motociclista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'Inter tipo vit 2016 2020  (2)'!$B$9:$F$9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'Inter tipo vit 2016 2020  (2)'!$B$13:$F$13</c:f>
              <c:numCache>
                <c:formatCode>#,##0</c:formatCode>
                <c:ptCount val="5"/>
                <c:pt idx="0">
                  <c:v>21561</c:v>
                </c:pt>
                <c:pt idx="1">
                  <c:v>22258</c:v>
                </c:pt>
                <c:pt idx="2">
                  <c:v>22716</c:v>
                </c:pt>
                <c:pt idx="3">
                  <c:v>24326</c:v>
                </c:pt>
                <c:pt idx="4">
                  <c:v>26049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907-45AF-A8F4-F7D0335D5A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21841343"/>
        <c:axId val="1221836351"/>
      </c:lineChart>
      <c:catAx>
        <c:axId val="1221841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21836351"/>
        <c:crosses val="autoZero"/>
        <c:auto val="1"/>
        <c:lblAlgn val="ctr"/>
        <c:lblOffset val="100"/>
        <c:noMultiLvlLbl val="0"/>
      </c:catAx>
      <c:valAx>
        <c:axId val="1221836351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200" b="1" dirty="0">
                    <a:solidFill>
                      <a:schemeClr val="tx1"/>
                    </a:solidFill>
                  </a:rPr>
                  <a:t>Número de Internações</a:t>
                </a:r>
              </a:p>
            </c:rich>
          </c:tx>
          <c:layout>
            <c:manualLayout>
              <c:xMode val="edge"/>
              <c:yMode val="edge"/>
              <c:x val="0.23739483255754554"/>
              <c:y val="0.26449562211168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2184134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>
        <a:lumMod val="40000"/>
        <a:lumOff val="60000"/>
      </a:schemeClr>
    </a:solidFill>
    <a:ln w="9525" cap="flat" cmpd="sng" algn="ctr">
      <a:solidFill>
        <a:schemeClr val="tx2">
          <a:lumMod val="60000"/>
          <a:lumOff val="40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2E3A-E38B-4805-8A92-DCA776F8C49C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DE189-C43C-47FF-B155-0F283FC0AB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40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2E3A-E38B-4805-8A92-DCA776F8C49C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DE189-C43C-47FF-B155-0F283FC0AB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927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2E3A-E38B-4805-8A92-DCA776F8C49C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DE189-C43C-47FF-B155-0F283FC0AB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2869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33313" r="16138" b="32201"/>
          <a:stretch>
            <a:fillRect/>
          </a:stretch>
        </p:blipFill>
        <p:spPr bwMode="auto">
          <a:xfrm>
            <a:off x="1476375" y="1700213"/>
            <a:ext cx="6191250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093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2E3A-E38B-4805-8A92-DCA776F8C49C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DE189-C43C-47FF-B155-0F283FC0AB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0284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2E3A-E38B-4805-8A92-DCA776F8C49C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DE189-C43C-47FF-B155-0F283FC0AB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7176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2E3A-E38B-4805-8A92-DCA776F8C49C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DE189-C43C-47FF-B155-0F283FC0AB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4994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2E3A-E38B-4805-8A92-DCA776F8C49C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DE189-C43C-47FF-B155-0F283FC0AB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9947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2E3A-E38B-4805-8A92-DCA776F8C49C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DE189-C43C-47FF-B155-0F283FC0AB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014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2E3A-E38B-4805-8A92-DCA776F8C49C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DE189-C43C-47FF-B155-0F283FC0AB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94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2E3A-E38B-4805-8A92-DCA776F8C49C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DE189-C43C-47FF-B155-0F283FC0AB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802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2E3A-E38B-4805-8A92-DCA776F8C49C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DE189-C43C-47FF-B155-0F283FC0AB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348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12E3A-E38B-4805-8A92-DCA776F8C49C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DE189-C43C-47FF-B155-0F283FC0AB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974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68388" y="4473575"/>
            <a:ext cx="7561262" cy="160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t-BR" sz="2000" b="1" dirty="0">
              <a:solidFill>
                <a:prstClr val="white"/>
              </a:solidFill>
              <a:latin typeface="Gotham Book"/>
              <a:cs typeface="Arial" charset="0"/>
            </a:endParaRPr>
          </a:p>
          <a:p>
            <a:pPr algn="ctr" eaLnBrk="1" hangingPunct="1">
              <a:defRPr/>
            </a:pPr>
            <a:r>
              <a:rPr lang="pt-BR" sz="1400" b="1" dirty="0">
                <a:latin typeface="Gotham Book"/>
                <a:cs typeface="Arial" charset="0"/>
              </a:rPr>
              <a:t>COORDENAÇÃO ESTADUAL DE VIGILÂNCIA EPIDEMIOLÓGICA DE DANT</a:t>
            </a:r>
          </a:p>
          <a:p>
            <a:pPr algn="ctr" eaLnBrk="1" hangingPunct="1">
              <a:defRPr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Gotham Book"/>
                <a:cs typeface="Arial" charset="0"/>
              </a:rPr>
              <a:t>NÚCLEO ESTADUAL DE VIGILÂNCIA DE </a:t>
            </a:r>
          </a:p>
          <a:p>
            <a:pPr algn="ctr" eaLnBrk="1" hangingPunct="1">
              <a:defRPr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Gotham Book"/>
                <a:cs typeface="Arial" charset="0"/>
              </a:rPr>
              <a:t>VIOLÊNCIAS E ACIDENTES</a:t>
            </a:r>
          </a:p>
          <a:p>
            <a:pPr algn="ctr" eaLnBrk="1" hangingPunct="1">
              <a:defRPr/>
            </a:pPr>
            <a:r>
              <a:rPr lang="pt-BR" sz="1400" b="1" dirty="0">
                <a:latin typeface="Gotham Book"/>
                <a:cs typeface="Arial" charset="0"/>
              </a:rPr>
              <a:t>2021</a:t>
            </a:r>
          </a:p>
          <a:p>
            <a:pPr algn="ctr" eaLnBrk="1" hangingPunct="1">
              <a:defRPr/>
            </a:pPr>
            <a:endParaRPr lang="pt-BR" sz="1400" b="1" dirty="0">
              <a:solidFill>
                <a:schemeClr val="accent2">
                  <a:lumMod val="60000"/>
                  <a:lumOff val="40000"/>
                </a:schemeClr>
              </a:solidFill>
              <a:latin typeface="Gotham Book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141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5656263"/>
            <a:ext cx="9109075" cy="852487"/>
            <a:chOff x="0" y="5656263"/>
            <a:chExt cx="9109075" cy="852487"/>
          </a:xfrm>
        </p:grpSpPr>
        <p:pic>
          <p:nvPicPr>
            <p:cNvPr id="5" name="Imagem 16" descr="C:\Documents and Settings\cabdalla\Configurações locais\Temporary Internet Files\Content.Word\CV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550" y="5980113"/>
              <a:ext cx="1944688" cy="3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m 7" descr="C:\Documents and Settings\cabdalla\Configurações locais\Temporary Internet Files\Content.Word\CC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50" y="5951538"/>
              <a:ext cx="831850" cy="42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125" y="5656263"/>
              <a:ext cx="1457325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00800"/>
              <a:ext cx="9109075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655660"/>
              </p:ext>
            </p:extLst>
          </p:nvPr>
        </p:nvGraphicFramePr>
        <p:xfrm>
          <a:off x="971550" y="692697"/>
          <a:ext cx="763289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256858"/>
              </p:ext>
            </p:extLst>
          </p:nvPr>
        </p:nvGraphicFramePr>
        <p:xfrm>
          <a:off x="323528" y="5279201"/>
          <a:ext cx="28575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Fonte: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SESSP-CCD/FSEADE - Base Unificada de Óbitos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975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5656263"/>
            <a:ext cx="9109075" cy="852487"/>
            <a:chOff x="0" y="5656263"/>
            <a:chExt cx="9109075" cy="852487"/>
          </a:xfrm>
        </p:grpSpPr>
        <p:pic>
          <p:nvPicPr>
            <p:cNvPr id="5" name="Imagem 16" descr="C:\Documents and Settings\cabdalla\Configurações locais\Temporary Internet Files\Content.Word\CV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550" y="5980113"/>
              <a:ext cx="1944688" cy="3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m 7" descr="C:\Documents and Settings\cabdalla\Configurações locais\Temporary Internet Files\Content.Word\CC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50" y="5951538"/>
              <a:ext cx="831850" cy="42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125" y="5656263"/>
              <a:ext cx="1457325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00800"/>
              <a:ext cx="9109075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5594772"/>
              </p:ext>
            </p:extLst>
          </p:nvPr>
        </p:nvGraphicFramePr>
        <p:xfrm>
          <a:off x="319522" y="692696"/>
          <a:ext cx="842894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930556"/>
              </p:ext>
            </p:extLst>
          </p:nvPr>
        </p:nvGraphicFramePr>
        <p:xfrm>
          <a:off x="395536" y="5551483"/>
          <a:ext cx="28575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Fonte: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SESSP-CCD/FSEADE - Base Unificada de Óbitos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533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5656263"/>
            <a:ext cx="9109075" cy="852487"/>
            <a:chOff x="0" y="5656263"/>
            <a:chExt cx="9109075" cy="852487"/>
          </a:xfrm>
        </p:grpSpPr>
        <p:pic>
          <p:nvPicPr>
            <p:cNvPr id="5" name="Imagem 16" descr="C:\Documents and Settings\cabdalla\Configurações locais\Temporary Internet Files\Content.Word\CV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550" y="5980113"/>
              <a:ext cx="1944688" cy="3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m 7" descr="C:\Documents and Settings\cabdalla\Configurações locais\Temporary Internet Files\Content.Word\CC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50" y="5951538"/>
              <a:ext cx="831850" cy="42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125" y="5656263"/>
              <a:ext cx="1457325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00800"/>
              <a:ext cx="9109075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035617"/>
              </p:ext>
            </p:extLst>
          </p:nvPr>
        </p:nvGraphicFramePr>
        <p:xfrm>
          <a:off x="133491" y="5275263"/>
          <a:ext cx="28575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Fonte: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SESSP-CCD/FSEADE - Base Unificada de Óbitos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8016742"/>
              </p:ext>
            </p:extLst>
          </p:nvPr>
        </p:nvGraphicFramePr>
        <p:xfrm>
          <a:off x="179512" y="332656"/>
          <a:ext cx="885698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77317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5656263"/>
            <a:ext cx="9109075" cy="852487"/>
            <a:chOff x="0" y="5656263"/>
            <a:chExt cx="9109075" cy="852487"/>
          </a:xfrm>
        </p:grpSpPr>
        <p:pic>
          <p:nvPicPr>
            <p:cNvPr id="5" name="Imagem 16" descr="C:\Documents and Settings\cabdalla\Configurações locais\Temporary Internet Files\Content.Word\CV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550" y="5980113"/>
              <a:ext cx="1944688" cy="3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m 7" descr="C:\Documents and Settings\cabdalla\Configurações locais\Temporary Internet Files\Content.Word\CC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50" y="5951538"/>
              <a:ext cx="831850" cy="42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125" y="5656263"/>
              <a:ext cx="1457325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00800"/>
              <a:ext cx="9109075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998484"/>
              </p:ext>
            </p:extLst>
          </p:nvPr>
        </p:nvGraphicFramePr>
        <p:xfrm>
          <a:off x="519423" y="332656"/>
          <a:ext cx="8136904" cy="4683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236963"/>
              </p:ext>
            </p:extLst>
          </p:nvPr>
        </p:nvGraphicFramePr>
        <p:xfrm>
          <a:off x="323528" y="5157192"/>
          <a:ext cx="28575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Fonte: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SESSP-CCD/FSEADE - Base Unificada de Óbitos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3971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5656263"/>
            <a:ext cx="9109075" cy="852487"/>
            <a:chOff x="0" y="5656263"/>
            <a:chExt cx="9109075" cy="852487"/>
          </a:xfrm>
        </p:grpSpPr>
        <p:pic>
          <p:nvPicPr>
            <p:cNvPr id="5" name="Imagem 16" descr="C:\Documents and Settings\cabdalla\Configurações locais\Temporary Internet Files\Content.Word\CV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550" y="5980113"/>
              <a:ext cx="1944688" cy="3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m 7" descr="C:\Documents and Settings\cabdalla\Configurações locais\Temporary Internet Files\Content.Word\CC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50" y="5951538"/>
              <a:ext cx="831850" cy="42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125" y="5656263"/>
              <a:ext cx="1457325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00800"/>
              <a:ext cx="9109075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78F70807-CEF8-46E6-B186-9F0A68F7BA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9998707"/>
              </p:ext>
            </p:extLst>
          </p:nvPr>
        </p:nvGraphicFramePr>
        <p:xfrm>
          <a:off x="971550" y="549275"/>
          <a:ext cx="7200899" cy="4717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D2D909E1-71E3-48BD-A42B-E3A623A563A3}"/>
              </a:ext>
            </a:extLst>
          </p:cNvPr>
          <p:cNvSpPr txBox="1"/>
          <p:nvPr/>
        </p:nvSpPr>
        <p:spPr>
          <a:xfrm>
            <a:off x="971550" y="5290231"/>
            <a:ext cx="58875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 </a:t>
            </a:r>
            <a:r>
              <a:rPr lang="pt-BR" sz="1200" b="1" dirty="0"/>
              <a:t>Fonte: Ministério da Saúde - Sistema de Informações Hospitalares do SUS (SIH/SUS)</a:t>
            </a:r>
          </a:p>
        </p:txBody>
      </p:sp>
    </p:spTree>
    <p:extLst>
      <p:ext uri="{BB962C8B-B14F-4D97-AF65-F5344CB8AC3E}">
        <p14:creationId xmlns:p14="http://schemas.microsoft.com/office/powerpoint/2010/main" val="2605996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5656263"/>
            <a:ext cx="9109075" cy="852487"/>
            <a:chOff x="0" y="5656263"/>
            <a:chExt cx="9109075" cy="852487"/>
          </a:xfrm>
        </p:grpSpPr>
        <p:pic>
          <p:nvPicPr>
            <p:cNvPr id="5" name="Imagem 16" descr="C:\Documents and Settings\cabdalla\Configurações locais\Temporary Internet Files\Content.Word\CV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550" y="5980113"/>
              <a:ext cx="1944688" cy="3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m 7" descr="C:\Documents and Settings\cabdalla\Configurações locais\Temporary Internet Files\Content.Word\CC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50" y="5951538"/>
              <a:ext cx="831850" cy="42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125" y="5656263"/>
              <a:ext cx="1457325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00800"/>
              <a:ext cx="9109075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E1C1922-EF93-4BA1-B490-0F22DA66FA6E}"/>
              </a:ext>
            </a:extLst>
          </p:cNvPr>
          <p:cNvSpPr txBox="1"/>
          <p:nvPr/>
        </p:nvSpPr>
        <p:spPr>
          <a:xfrm>
            <a:off x="611560" y="5287189"/>
            <a:ext cx="70863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/>
              <a:t> Fonte: Ministério da Saúde - Sistema de Informações Hospitalares do SUS (SIH/SUS)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F4E20293-996C-4325-9F13-45C248BD95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1506995"/>
              </p:ext>
            </p:extLst>
          </p:nvPr>
        </p:nvGraphicFramePr>
        <p:xfrm>
          <a:off x="611560" y="692696"/>
          <a:ext cx="7704856" cy="4336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27848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5656263"/>
            <a:ext cx="9109075" cy="852487"/>
            <a:chOff x="0" y="5656263"/>
            <a:chExt cx="9109075" cy="852487"/>
          </a:xfrm>
        </p:grpSpPr>
        <p:pic>
          <p:nvPicPr>
            <p:cNvPr id="5" name="Imagem 16" descr="C:\Documents and Settings\cabdalla\Configurações locais\Temporary Internet Files\Content.Word\CV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550" y="5980113"/>
              <a:ext cx="1944688" cy="3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m 7" descr="C:\Documents and Settings\cabdalla\Configurações locais\Temporary Internet Files\Content.Word\CC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50" y="5951538"/>
              <a:ext cx="831850" cy="42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125" y="5656263"/>
              <a:ext cx="1457325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00800"/>
              <a:ext cx="9109075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F46B2DEF-8635-4FE3-AE49-723F4FCFEE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1360023"/>
              </p:ext>
            </p:extLst>
          </p:nvPr>
        </p:nvGraphicFramePr>
        <p:xfrm>
          <a:off x="971550" y="836712"/>
          <a:ext cx="705683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5883689B-1E1F-4A0F-AF12-89E8113B26EE}"/>
              </a:ext>
            </a:extLst>
          </p:cNvPr>
          <p:cNvSpPr txBox="1"/>
          <p:nvPr/>
        </p:nvSpPr>
        <p:spPr>
          <a:xfrm>
            <a:off x="912109" y="5142582"/>
            <a:ext cx="70863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/>
              <a:t> Fonte: Ministério da Saúde - Sistema de Informações Hospitalares do SUS (SIH/SUS)</a:t>
            </a:r>
          </a:p>
        </p:txBody>
      </p:sp>
    </p:spTree>
    <p:extLst>
      <p:ext uri="{BB962C8B-B14F-4D97-AF65-F5344CB8AC3E}">
        <p14:creationId xmlns:p14="http://schemas.microsoft.com/office/powerpoint/2010/main" val="3849996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5656263"/>
            <a:ext cx="9109075" cy="852487"/>
            <a:chOff x="0" y="5656263"/>
            <a:chExt cx="9109075" cy="852487"/>
          </a:xfrm>
        </p:grpSpPr>
        <p:pic>
          <p:nvPicPr>
            <p:cNvPr id="5" name="Imagem 16" descr="C:\Documents and Settings\cabdalla\Configurações locais\Temporary Internet Files\Content.Word\CV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550" y="5980113"/>
              <a:ext cx="1944688" cy="3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m 7" descr="C:\Documents and Settings\cabdalla\Configurações locais\Temporary Internet Files\Content.Word\CC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50" y="5951538"/>
              <a:ext cx="831850" cy="42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125" y="5656263"/>
              <a:ext cx="1457325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00800"/>
              <a:ext cx="9109075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9C2CA9CB-F098-4454-BC20-E277AE59B4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7216680"/>
              </p:ext>
            </p:extLst>
          </p:nvPr>
        </p:nvGraphicFramePr>
        <p:xfrm>
          <a:off x="1143295" y="696885"/>
          <a:ext cx="7029155" cy="4244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5BF72C7E-63BD-4ECC-BF71-E5A59A335BE1}"/>
              </a:ext>
            </a:extLst>
          </p:cNvPr>
          <p:cNvSpPr txBox="1"/>
          <p:nvPr/>
        </p:nvSpPr>
        <p:spPr>
          <a:xfrm>
            <a:off x="1044691" y="4973298"/>
            <a:ext cx="70863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/>
              <a:t> Fonte: Ministério da Saúde - Sistema de Informações Hospitalares do SUS (SIH/SUS)</a:t>
            </a:r>
          </a:p>
        </p:txBody>
      </p:sp>
    </p:spTree>
    <p:extLst>
      <p:ext uri="{BB962C8B-B14F-4D97-AF65-F5344CB8AC3E}">
        <p14:creationId xmlns:p14="http://schemas.microsoft.com/office/powerpoint/2010/main" val="2253960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7BB8E4AB-9A75-4CED-BC2C-A656DD44E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748641"/>
            <a:ext cx="8743950" cy="391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93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5656263"/>
            <a:ext cx="9109075" cy="852487"/>
            <a:chOff x="0" y="5656263"/>
            <a:chExt cx="9109075" cy="852487"/>
          </a:xfrm>
        </p:grpSpPr>
        <p:pic>
          <p:nvPicPr>
            <p:cNvPr id="5" name="Imagem 16" descr="C:\Documents and Settings\cabdalla\Configurações locais\Temporary Internet Files\Content.Word\CV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550" y="5980113"/>
              <a:ext cx="1944688" cy="3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m 7" descr="C:\Documents and Settings\cabdalla\Configurações locais\Temporary Internet Files\Content.Word\CC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50" y="5951538"/>
              <a:ext cx="831850" cy="42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125" y="5656263"/>
              <a:ext cx="1457325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00800"/>
              <a:ext cx="9109075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CaixaDeTexto 1"/>
          <p:cNvSpPr txBox="1"/>
          <p:nvPr/>
        </p:nvSpPr>
        <p:spPr>
          <a:xfrm>
            <a:off x="1331640" y="4240749"/>
            <a:ext cx="6058928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ACIDENTES DE  TRÂNSITO</a:t>
            </a:r>
          </a:p>
          <a:p>
            <a:endParaRPr lang="pt-BR" sz="2000" b="1" dirty="0"/>
          </a:p>
          <a:p>
            <a:r>
              <a:rPr lang="pt-BR" sz="2000" b="1" dirty="0"/>
              <a:t>   INDICADORES     DE   MORBIDADE  E MORTALIDADE</a:t>
            </a:r>
          </a:p>
          <a:p>
            <a:pPr algn="ctr"/>
            <a:r>
              <a:rPr lang="pt-BR" sz="2000" b="1" dirty="0"/>
              <a:t>ESTADO DE SÃO PAULO  2016-2020</a:t>
            </a:r>
          </a:p>
        </p:txBody>
      </p:sp>
      <p:pic>
        <p:nvPicPr>
          <p:cNvPr id="1026" name="Picture 2" descr="Colisão na Av. Fernandes Lima deixa um ferido e trânsito parado no Farol –  Alagoas na Net">
            <a:extLst>
              <a:ext uri="{FF2B5EF4-FFF2-40B4-BE49-F238E27FC236}">
                <a16:creationId xmlns:a16="http://schemas.microsoft.com/office/drawing/2014/main" id="{AB4348A2-1C55-49B0-8091-D62B84A1F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81012"/>
            <a:ext cx="3485343" cy="261064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1EF0A55-97AB-42DC-B3D2-2EAE1148A7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705" y="567774"/>
            <a:ext cx="4111151" cy="2610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1459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7741B07-ECC3-40DC-BD54-B11B7BD02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48198"/>
            <a:ext cx="8640960" cy="4773090"/>
          </a:xfrm>
          <a:prstGeom prst="rect">
            <a:avLst/>
          </a:prstGeom>
        </p:spPr>
      </p:pic>
      <p:grpSp>
        <p:nvGrpSpPr>
          <p:cNvPr id="5" name="Grupo 3">
            <a:extLst>
              <a:ext uri="{FF2B5EF4-FFF2-40B4-BE49-F238E27FC236}">
                <a16:creationId xmlns:a16="http://schemas.microsoft.com/office/drawing/2014/main" id="{1035AB63-9CF9-40E0-8AEA-2665E8BDBAE1}"/>
              </a:ext>
            </a:extLst>
          </p:cNvPr>
          <p:cNvGrpSpPr/>
          <p:nvPr/>
        </p:nvGrpSpPr>
        <p:grpSpPr>
          <a:xfrm>
            <a:off x="103940" y="6021288"/>
            <a:ext cx="8932556" cy="743907"/>
            <a:chOff x="0" y="5656263"/>
            <a:chExt cx="9109075" cy="852487"/>
          </a:xfrm>
        </p:grpSpPr>
        <p:pic>
          <p:nvPicPr>
            <p:cNvPr id="6" name="Imagem 16" descr="C:\Documents and Settings\cabdalla\Configurações locais\Temporary Internet Files\Content.Word\CVE.JPG">
              <a:extLst>
                <a:ext uri="{FF2B5EF4-FFF2-40B4-BE49-F238E27FC236}">
                  <a16:creationId xmlns:a16="http://schemas.microsoft.com/office/drawing/2014/main" id="{4DDACEED-310D-462B-B7CB-61BAFA4C03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550" y="5980113"/>
              <a:ext cx="1944688" cy="3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m 7" descr="C:\Documents and Settings\cabdalla\Configurações locais\Temporary Internet Files\Content.Word\CCD.JPG">
              <a:extLst>
                <a:ext uri="{FF2B5EF4-FFF2-40B4-BE49-F238E27FC236}">
                  <a16:creationId xmlns:a16="http://schemas.microsoft.com/office/drawing/2014/main" id="{FAAFA7D4-D3DE-4C02-8B79-ECF78EF4F8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50" y="5951538"/>
              <a:ext cx="831850" cy="42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m 1">
              <a:extLst>
                <a:ext uri="{FF2B5EF4-FFF2-40B4-BE49-F238E27FC236}">
                  <a16:creationId xmlns:a16="http://schemas.microsoft.com/office/drawing/2014/main" id="{71A9EC06-F32B-4B75-B52C-205B760A9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125" y="5656263"/>
              <a:ext cx="1457325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E5A4F2C9-151C-41CD-BAB4-2469A80D32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00800"/>
              <a:ext cx="9109075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B1DF2D18-0468-4442-A034-10F750B9A9E6}"/>
              </a:ext>
            </a:extLst>
          </p:cNvPr>
          <p:cNvSpPr txBox="1"/>
          <p:nvPr/>
        </p:nvSpPr>
        <p:spPr>
          <a:xfrm>
            <a:off x="1238041" y="14095"/>
            <a:ext cx="5867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REVERTER A LÓGICA DO GASTO PÚBLICO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FFDE652-41EE-4A17-BFEA-99A7553EB05B}"/>
              </a:ext>
            </a:extLst>
          </p:cNvPr>
          <p:cNvSpPr txBox="1"/>
          <p:nvPr/>
        </p:nvSpPr>
        <p:spPr>
          <a:xfrm>
            <a:off x="103940" y="526026"/>
            <a:ext cx="4756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Enterrar mortos e Remediar danos </a:t>
            </a:r>
          </a:p>
          <a:p>
            <a:r>
              <a:rPr lang="pt-BR" b="1" dirty="0">
                <a:solidFill>
                  <a:srgbClr val="FF0000"/>
                </a:solidFill>
              </a:rPr>
              <a:t>Violência no Trânsito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8832E7B-7590-4F1D-ADC3-79D0DF58B46F}"/>
              </a:ext>
            </a:extLst>
          </p:cNvPr>
          <p:cNvSpPr txBox="1"/>
          <p:nvPr/>
        </p:nvSpPr>
        <p:spPr>
          <a:xfrm>
            <a:off x="5019073" y="822463"/>
            <a:ext cx="3528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Soluções Pertinentes e Exequíveis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8B378A1-11DC-4FC9-A999-FAFF1F429417}"/>
              </a:ext>
            </a:extLst>
          </p:cNvPr>
          <p:cNvSpPr txBox="1"/>
          <p:nvPr/>
        </p:nvSpPr>
        <p:spPr>
          <a:xfrm>
            <a:off x="5580112" y="512913"/>
            <a:ext cx="2592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INTERSETORIEDADE</a:t>
            </a:r>
          </a:p>
          <a:p>
            <a:endParaRPr lang="pt-BR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B22187E-01A4-4481-B2F0-F80E26930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5890673"/>
            <a:ext cx="3019164" cy="26855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55808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9C516D0-759F-42E2-B853-803BBA79A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79" y="384612"/>
            <a:ext cx="7905461" cy="604767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BFFB832-7EB3-43A4-9ADF-46A803A97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585" y="1390453"/>
            <a:ext cx="1016543" cy="100040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8492A5B-8D64-4545-BBDB-E28D3D6E1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2708920"/>
            <a:ext cx="5842992" cy="208823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EB33FF1-731B-4D76-A002-9EBB10A0DB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773" y="4718326"/>
            <a:ext cx="7686675" cy="54292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F875B38-EE05-437D-B5A4-4D2B05309357}"/>
              </a:ext>
            </a:extLst>
          </p:cNvPr>
          <p:cNvSpPr txBox="1"/>
          <p:nvPr/>
        </p:nvSpPr>
        <p:spPr>
          <a:xfrm>
            <a:off x="6461142" y="268843"/>
            <a:ext cx="2143306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INTERSETORIEDADE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C49E81E-AB05-4ADA-B903-12D078DAC1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9618" y="6252025"/>
            <a:ext cx="3019164" cy="26855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1660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802ECBB-9567-495D-97A8-FFF42ED4F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2874155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66B1580-466A-4A60-BCD0-A60668987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394" y="332656"/>
            <a:ext cx="4268026" cy="2968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4CE30A5-31DF-44F5-8568-7E46C3A63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7900" y="4701840"/>
            <a:ext cx="2028825" cy="1647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F8EE6E0-20DB-427D-8839-FD5400EA58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492" y="3346623"/>
            <a:ext cx="1727274" cy="114701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9D4820F-39A2-4C06-BE5B-7C6CC07C15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1383" y="3665091"/>
            <a:ext cx="3019164" cy="26855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EC469D2-33E8-44C1-B88F-A60F5B9BFFE5}"/>
              </a:ext>
            </a:extLst>
          </p:cNvPr>
          <p:cNvSpPr txBox="1"/>
          <p:nvPr/>
        </p:nvSpPr>
        <p:spPr>
          <a:xfrm>
            <a:off x="5104497" y="426521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FINANCIMENTO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1F10F8F-3251-4649-8854-C94B07EAA7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934" y="3697606"/>
            <a:ext cx="2876658" cy="297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6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F86A2F9-1D7B-41B9-B7A3-0D646A662A8F}"/>
              </a:ext>
            </a:extLst>
          </p:cNvPr>
          <p:cNvSpPr txBox="1"/>
          <p:nvPr/>
        </p:nvSpPr>
        <p:spPr>
          <a:xfrm>
            <a:off x="1403648" y="6218142"/>
            <a:ext cx="6336704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Brasil</a:t>
            </a:r>
            <a:r>
              <a:rPr lang="pt-BR" dirty="0"/>
              <a:t>  +  </a:t>
            </a:r>
            <a:r>
              <a:rPr lang="pt-BR" b="1" dirty="0"/>
              <a:t>investimentos</a:t>
            </a:r>
            <a:r>
              <a:rPr lang="pt-BR" dirty="0"/>
              <a:t>  </a:t>
            </a:r>
            <a:r>
              <a:rPr lang="pt-BR" dirty="0">
                <a:sym typeface="Wingdings" panose="05000000000000000000" pitchFamily="2" charset="2"/>
              </a:rPr>
              <a:t> </a:t>
            </a:r>
            <a:r>
              <a:rPr lang="pt-BR" dirty="0"/>
              <a:t>não ocupar </a:t>
            </a:r>
            <a:r>
              <a:rPr lang="pt-BR" b="1" dirty="0"/>
              <a:t>ranking</a:t>
            </a:r>
            <a:r>
              <a:rPr lang="pt-BR" dirty="0"/>
              <a:t> dos países </a:t>
            </a:r>
          </a:p>
          <a:p>
            <a:r>
              <a:rPr lang="pt-BR" dirty="0"/>
              <a:t>      que </a:t>
            </a:r>
            <a:r>
              <a:rPr lang="pt-BR" b="1" dirty="0"/>
              <a:t>mais matam e mutilam </a:t>
            </a:r>
            <a:r>
              <a:rPr lang="pt-BR" dirty="0"/>
              <a:t>seus </a:t>
            </a:r>
            <a:r>
              <a:rPr lang="pt-BR" b="1" dirty="0"/>
              <a:t>cidadão trânsito</a:t>
            </a:r>
            <a:r>
              <a:rPr lang="pt-BR" dirty="0"/>
              <a:t>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20967D2-BCCF-41D3-AFD0-722703F51C61}"/>
              </a:ext>
            </a:extLst>
          </p:cNvPr>
          <p:cNvSpPr txBox="1"/>
          <p:nvPr/>
        </p:nvSpPr>
        <p:spPr>
          <a:xfrm>
            <a:off x="179512" y="404664"/>
            <a:ext cx="5944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UM  PAÍS    COM  PROPÓSITO CONTÍNUO DE REDUÇÃO  DAS</a:t>
            </a:r>
          </a:p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E4E9E7D-8155-4ADE-81E9-EF95FB8C8A42}"/>
              </a:ext>
            </a:extLst>
          </p:cNvPr>
          <p:cNvSpPr txBox="1"/>
          <p:nvPr/>
        </p:nvSpPr>
        <p:spPr>
          <a:xfrm>
            <a:off x="6123898" y="652046"/>
            <a:ext cx="19764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ighlight>
                  <a:srgbClr val="FFFF00"/>
                </a:highlight>
              </a:rPr>
              <a:t>       Visão Zero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EB7EADB-551D-405B-8912-4936213BA416}"/>
              </a:ext>
            </a:extLst>
          </p:cNvPr>
          <p:cNvSpPr txBox="1"/>
          <p:nvPr/>
        </p:nvSpPr>
        <p:spPr>
          <a:xfrm>
            <a:off x="2286000" y="3533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FF0000"/>
                </a:solidFill>
              </a:rPr>
              <a:t>REVERTER A LÓGICA DO GASTO PÚBLICO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5291429-CB55-4EE9-A27D-53D596E5D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382" y="1268760"/>
            <a:ext cx="4908890" cy="4934726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82D11DD6-E5A1-4DF2-B2BC-A930C7D9D31E}"/>
              </a:ext>
            </a:extLst>
          </p:cNvPr>
          <p:cNvSpPr txBox="1"/>
          <p:nvPr/>
        </p:nvSpPr>
        <p:spPr>
          <a:xfrm>
            <a:off x="2627784" y="78835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MORTES     NO TRÂNSITO </a:t>
            </a:r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85C2B58-E563-48C0-9844-3B7D5FB1C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44" y="1700808"/>
            <a:ext cx="1727274" cy="1147018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1EF65D56-202A-4F90-9A7B-F2A05BE82594}"/>
              </a:ext>
            </a:extLst>
          </p:cNvPr>
          <p:cNvSpPr txBox="1"/>
          <p:nvPr/>
        </p:nvSpPr>
        <p:spPr>
          <a:xfrm>
            <a:off x="179512" y="304233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FINANCIMENTO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000CC873-B21F-4082-995B-B50F8F27C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0202" y="5196570"/>
            <a:ext cx="3019164" cy="26855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5736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5656263"/>
            <a:ext cx="9109075" cy="852487"/>
            <a:chOff x="0" y="5656263"/>
            <a:chExt cx="9109075" cy="852487"/>
          </a:xfrm>
        </p:grpSpPr>
        <p:pic>
          <p:nvPicPr>
            <p:cNvPr id="5" name="Imagem 16" descr="C:\Documents and Settings\cabdalla\Configurações locais\Temporary Internet Files\Content.Word\CV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550" y="5980113"/>
              <a:ext cx="1944688" cy="3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m 7" descr="C:\Documents and Settings\cabdalla\Configurações locais\Temporary Internet Files\Content.Word\CC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50" y="5951538"/>
              <a:ext cx="831850" cy="42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125" y="5656263"/>
              <a:ext cx="1457325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00800"/>
              <a:ext cx="9109075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5809"/>
              </p:ext>
            </p:extLst>
          </p:nvPr>
        </p:nvGraphicFramePr>
        <p:xfrm>
          <a:off x="251520" y="5465763"/>
          <a:ext cx="28575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Fonte: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SESSP-CCD/FSEADE - Base Unificada de Óbitos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4932112"/>
              </p:ext>
            </p:extLst>
          </p:nvPr>
        </p:nvGraphicFramePr>
        <p:xfrm>
          <a:off x="463009" y="978987"/>
          <a:ext cx="8141439" cy="4394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683568" y="33265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Coeficiente de Mortalidade por 100 mil hab. e número de óbitos por Acidentes de Trânsito Terrestre (ATT), Estado de São Paulo, 2016 a 2020</a:t>
            </a:r>
          </a:p>
        </p:txBody>
      </p:sp>
    </p:spTree>
    <p:extLst>
      <p:ext uri="{BB962C8B-B14F-4D97-AF65-F5344CB8AC3E}">
        <p14:creationId xmlns:p14="http://schemas.microsoft.com/office/powerpoint/2010/main" val="642953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5656263"/>
            <a:ext cx="9109075" cy="852487"/>
            <a:chOff x="0" y="5656263"/>
            <a:chExt cx="9109075" cy="852487"/>
          </a:xfrm>
        </p:grpSpPr>
        <p:pic>
          <p:nvPicPr>
            <p:cNvPr id="5" name="Imagem 16" descr="C:\Documents and Settings\cabdalla\Configurações locais\Temporary Internet Files\Content.Word\CV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550" y="5980113"/>
              <a:ext cx="1944688" cy="3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m 7" descr="C:\Documents and Settings\cabdalla\Configurações locais\Temporary Internet Files\Content.Word\CC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50" y="5951538"/>
              <a:ext cx="831850" cy="42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125" y="5656263"/>
              <a:ext cx="1457325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00800"/>
              <a:ext cx="9109075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0158452"/>
              </p:ext>
            </p:extLst>
          </p:nvPr>
        </p:nvGraphicFramePr>
        <p:xfrm>
          <a:off x="253428" y="476672"/>
          <a:ext cx="8602217" cy="4485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154488"/>
              </p:ext>
            </p:extLst>
          </p:nvPr>
        </p:nvGraphicFramePr>
        <p:xfrm>
          <a:off x="251520" y="5373216"/>
          <a:ext cx="8051801" cy="161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51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Fonte: Ministério da Infraestrutura, DENATRAN - Departamento Nacional de Trânsito, RENAVAM-Registro Nacional de Veículos Automotores</a:t>
                      </a:r>
                      <a:endParaRPr lang="pt-B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035467"/>
              </p:ext>
            </p:extLst>
          </p:nvPr>
        </p:nvGraphicFramePr>
        <p:xfrm>
          <a:off x="251520" y="4869160"/>
          <a:ext cx="28575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Fonte: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SESSP-CCD/FSEADE - Base Unificada de Óbitos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877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5656263"/>
            <a:ext cx="9109075" cy="852487"/>
            <a:chOff x="0" y="5656263"/>
            <a:chExt cx="9109075" cy="852487"/>
          </a:xfrm>
        </p:grpSpPr>
        <p:pic>
          <p:nvPicPr>
            <p:cNvPr id="5" name="Imagem 16" descr="C:\Documents and Settings\cabdalla\Configurações locais\Temporary Internet Files\Content.Word\CV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550" y="5980113"/>
              <a:ext cx="1944688" cy="3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m 7" descr="C:\Documents and Settings\cabdalla\Configurações locais\Temporary Internet Files\Content.Word\CC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50" y="5951538"/>
              <a:ext cx="831850" cy="42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125" y="5656263"/>
              <a:ext cx="1457325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00800"/>
              <a:ext cx="9109075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1599794"/>
              </p:ext>
            </p:extLst>
          </p:nvPr>
        </p:nvGraphicFramePr>
        <p:xfrm>
          <a:off x="165112" y="476672"/>
          <a:ext cx="877885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730650"/>
              </p:ext>
            </p:extLst>
          </p:nvPr>
        </p:nvGraphicFramePr>
        <p:xfrm>
          <a:off x="251520" y="5275263"/>
          <a:ext cx="28575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Fonte: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SESSP-CCD/FSEADE - Base Unificada de Óbitos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8657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2472</TotalTime>
  <Words>505</Words>
  <Application>Microsoft Office PowerPoint</Application>
  <PresentationFormat>Apresentação na tela (4:3)</PresentationFormat>
  <Paragraphs>66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Calibri</vt:lpstr>
      <vt:lpstr>Gotham Book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Sueli de Oliveira Mendes</dc:creator>
  <cp:lastModifiedBy>Divisao de Doencas Cronicas Nao Transmissiveis</cp:lastModifiedBy>
  <cp:revision>94</cp:revision>
  <cp:lastPrinted>2021-08-20T09:40:24Z</cp:lastPrinted>
  <dcterms:created xsi:type="dcterms:W3CDTF">2021-04-22T11:41:33Z</dcterms:created>
  <dcterms:modified xsi:type="dcterms:W3CDTF">2021-10-07T17:17:52Z</dcterms:modified>
</cp:coreProperties>
</file>