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drawings/drawing1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notesSlides/notesSlide10.xml" ContentType="application/vnd.openxmlformats-officedocument.presentationml.notesSl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notesSlides/notesSlide11.xml" ContentType="application/vnd.openxmlformats-officedocument.presentationml.notesSlide+xml"/>
  <Override PartName="/ppt/charts/chart11.xml" ContentType="application/vnd.openxmlformats-officedocument.drawingml.chart+xml"/>
  <Override PartName="/ppt/theme/themeOverride11.xml" ContentType="application/vnd.openxmlformats-officedocument.themeOverride+xml"/>
  <Override PartName="/ppt/notesSlides/notesSlide12.xml" ContentType="application/vnd.openxmlformats-officedocument.presentationml.notesSlide+xml"/>
  <Override PartName="/ppt/charts/chart12.xml" ContentType="application/vnd.openxmlformats-officedocument.drawingml.chart+xml"/>
  <Override PartName="/ppt/theme/themeOverride12.xml" ContentType="application/vnd.openxmlformats-officedocument.themeOverride+xml"/>
  <Override PartName="/ppt/drawings/drawing2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13.xml" ContentType="application/vnd.openxmlformats-officedocument.drawingml.chart+xml"/>
  <Override PartName="/ppt/theme/themeOverride13.xml" ContentType="application/vnd.openxmlformats-officedocument.themeOverride+xml"/>
  <Override PartName="/ppt/notesSlides/notesSlide14.xml" ContentType="application/vnd.openxmlformats-officedocument.presentationml.notesSlide+xml"/>
  <Override PartName="/ppt/charts/chart14.xml" ContentType="application/vnd.openxmlformats-officedocument.drawingml.chart+xml"/>
  <Override PartName="/ppt/theme/themeOverride14.xml" ContentType="application/vnd.openxmlformats-officedocument.themeOverride+xml"/>
  <Override PartName="/ppt/notesSlides/notesSlide15.xml" ContentType="application/vnd.openxmlformats-officedocument.presentationml.notesSlide+xml"/>
  <Override PartName="/ppt/charts/chart15.xml" ContentType="application/vnd.openxmlformats-officedocument.drawingml.chart+xml"/>
  <Override PartName="/ppt/theme/themeOverride15.xml" ContentType="application/vnd.openxmlformats-officedocument.themeOverride+xml"/>
  <Override PartName="/ppt/notesSlides/notesSlide16.xml" ContentType="application/vnd.openxmlformats-officedocument.presentationml.notesSlide+xml"/>
  <Override PartName="/ppt/charts/chart16.xml" ContentType="application/vnd.openxmlformats-officedocument.drawingml.chart+xml"/>
  <Override PartName="/ppt/theme/themeOverride16.xml" ContentType="application/vnd.openxmlformats-officedocument.themeOverride+xml"/>
  <Override PartName="/ppt/notesSlides/notesSlide17.xml" ContentType="application/vnd.openxmlformats-officedocument.presentationml.notesSlide+xml"/>
  <Override PartName="/ppt/charts/chart17.xml" ContentType="application/vnd.openxmlformats-officedocument.drawingml.chart+xml"/>
  <Override PartName="/ppt/theme/themeOverride17.xml" ContentType="application/vnd.openxmlformats-officedocument.themeOverride+xml"/>
  <Override PartName="/ppt/notesSlides/notesSlide18.xml" ContentType="application/vnd.openxmlformats-officedocument.presentationml.notesSlide+xml"/>
  <Override PartName="/ppt/charts/chart18.xml" ContentType="application/vnd.openxmlformats-officedocument.drawingml.chart+xml"/>
  <Override PartName="/ppt/theme/themeOverride18.xml" ContentType="application/vnd.openxmlformats-officedocument.themeOverride+xml"/>
  <Override PartName="/ppt/notesSlides/notesSlide19.xml" ContentType="application/vnd.openxmlformats-officedocument.presentationml.notesSlide+xml"/>
  <Override PartName="/ppt/charts/chart19.xml" ContentType="application/vnd.openxmlformats-officedocument.drawingml.chart+xml"/>
  <Override PartName="/ppt/theme/themeOverride19.xml" ContentType="application/vnd.openxmlformats-officedocument.themeOverride+xml"/>
  <Override PartName="/ppt/notesSlides/notesSlide20.xml" ContentType="application/vnd.openxmlformats-officedocument.presentationml.notesSlide+xml"/>
  <Override PartName="/ppt/charts/chart20.xml" ContentType="application/vnd.openxmlformats-officedocument.drawingml.chart+xml"/>
  <Override PartName="/ppt/theme/themeOverride20.xml" ContentType="application/vnd.openxmlformats-officedocument.themeOverride+xml"/>
  <Override PartName="/ppt/notesSlides/notesSlide21.xml" ContentType="application/vnd.openxmlformats-officedocument.presentationml.notesSlide+xml"/>
  <Override PartName="/ppt/charts/chart21.xml" ContentType="application/vnd.openxmlformats-officedocument.drawingml.chart+xml"/>
  <Override PartName="/ppt/theme/themeOverride21.xml" ContentType="application/vnd.openxmlformats-officedocument.themeOverride+xml"/>
  <Override PartName="/ppt/notesSlides/notesSlide22.xml" ContentType="application/vnd.openxmlformats-officedocument.presentationml.notesSlide+xml"/>
  <Override PartName="/ppt/charts/chart22.xml" ContentType="application/vnd.openxmlformats-officedocument.drawingml.chart+xml"/>
  <Override PartName="/ppt/theme/themeOverride22.xml" ContentType="application/vnd.openxmlformats-officedocument.themeOverride+xml"/>
  <Override PartName="/ppt/notesSlides/notesSlide23.xml" ContentType="application/vnd.openxmlformats-officedocument.presentationml.notesSlide+xml"/>
  <Override PartName="/ppt/charts/chart23.xml" ContentType="application/vnd.openxmlformats-officedocument.drawingml.chart+xml"/>
  <Override PartName="/ppt/theme/themeOverride23.xml" ContentType="application/vnd.openxmlformats-officedocument.themeOverride+xml"/>
  <Override PartName="/ppt/notesSlides/notesSlide24.xml" ContentType="application/vnd.openxmlformats-officedocument.presentationml.notesSlide+xml"/>
  <Override PartName="/ppt/charts/chart24.xml" ContentType="application/vnd.openxmlformats-officedocument.drawingml.chart+xml"/>
  <Override PartName="/ppt/theme/themeOverride24.xml" ContentType="application/vnd.openxmlformats-officedocument.themeOverride+xml"/>
  <Override PartName="/ppt/notesSlides/notesSlide25.xml" ContentType="application/vnd.openxmlformats-officedocument.presentationml.notesSlide+xml"/>
  <Override PartName="/ppt/charts/chart25.xml" ContentType="application/vnd.openxmlformats-officedocument.drawingml.chart+xml"/>
  <Override PartName="/ppt/theme/themeOverride25.xml" ContentType="application/vnd.openxmlformats-officedocument.themeOverride+xml"/>
  <Override PartName="/ppt/notesSlides/notesSlide26.xml" ContentType="application/vnd.openxmlformats-officedocument.presentationml.notesSlide+xml"/>
  <Override PartName="/ppt/charts/chart26.xml" ContentType="application/vnd.openxmlformats-officedocument.drawingml.chart+xml"/>
  <Override PartName="/ppt/theme/themeOverride26.xml" ContentType="application/vnd.openxmlformats-officedocument.themeOverride+xml"/>
  <Override PartName="/ppt/notesSlides/notesSlide27.xml" ContentType="application/vnd.openxmlformats-officedocument.presentationml.notesSlide+xml"/>
  <Override PartName="/ppt/charts/chart27.xml" ContentType="application/vnd.openxmlformats-officedocument.drawingml.chart+xml"/>
  <Override PartName="/ppt/theme/themeOverride27.xml" ContentType="application/vnd.openxmlformats-officedocument.themeOverride+xml"/>
  <Override PartName="/ppt/notesSlides/notesSlide28.xml" ContentType="application/vnd.openxmlformats-officedocument.presentationml.notesSlide+xml"/>
  <Override PartName="/ppt/charts/chart28.xml" ContentType="application/vnd.openxmlformats-officedocument.drawingml.chart+xml"/>
  <Override PartName="/ppt/theme/themeOverride28.xml" ContentType="application/vnd.openxmlformats-officedocument.themeOverride+xml"/>
  <Override PartName="/ppt/notesSlides/notesSlide29.xml" ContentType="application/vnd.openxmlformats-officedocument.presentationml.notesSlide+xml"/>
  <Override PartName="/ppt/charts/chart29.xml" ContentType="application/vnd.openxmlformats-officedocument.drawingml.chart+xml"/>
  <Override PartName="/ppt/drawings/drawing3.xml" ContentType="application/vnd.openxmlformats-officedocument.drawingml.chartshapes+xml"/>
  <Override PartName="/ppt/notesSlides/notesSlide30.xml" ContentType="application/vnd.openxmlformats-officedocument.presentationml.notesSlide+xml"/>
  <Override PartName="/ppt/charts/chart30.xml" ContentType="application/vnd.openxmlformats-officedocument.drawingml.chart+xml"/>
  <Override PartName="/ppt/drawings/drawing4.xml" ContentType="application/vnd.openxmlformats-officedocument.drawingml.chartshapes+xml"/>
  <Override PartName="/ppt/notesSlides/notesSlide31.xml" ContentType="application/vnd.openxmlformats-officedocument.presentationml.notesSlide+xml"/>
  <Override PartName="/ppt/charts/chart31.xml" ContentType="application/vnd.openxmlformats-officedocument.drawingml.chart+xml"/>
  <Override PartName="/ppt/notesSlides/notesSlide32.xml" ContentType="application/vnd.openxmlformats-officedocument.presentationml.notesSlide+xml"/>
  <Override PartName="/ppt/charts/chart32.xml" ContentType="application/vnd.openxmlformats-officedocument.drawingml.chart+xml"/>
  <Override PartName="/ppt/notesSlides/notesSlide33.xml" ContentType="application/vnd.openxmlformats-officedocument.presentationml.notesSlide+xml"/>
  <Override PartName="/ppt/charts/chart33.xml" ContentType="application/vnd.openxmlformats-officedocument.drawingml.chart+xml"/>
  <Override PartName="/ppt/notesSlides/notesSlide34.xml" ContentType="application/vnd.openxmlformats-officedocument.presentationml.notesSlide+xml"/>
  <Override PartName="/ppt/charts/chart34.xml" ContentType="application/vnd.openxmlformats-officedocument.drawingml.chart+xml"/>
  <Override PartName="/ppt/notesSlides/notesSlide35.xml" ContentType="application/vnd.openxmlformats-officedocument.presentationml.notesSlide+xml"/>
  <Override PartName="/ppt/charts/chart35.xml" ContentType="application/vnd.openxmlformats-officedocument.drawingml.chart+xml"/>
  <Override PartName="/ppt/notesSlides/notesSlide36.xml" ContentType="application/vnd.openxmlformats-officedocument.presentationml.notesSlide+xml"/>
  <Override PartName="/ppt/charts/chart36.xml" ContentType="application/vnd.openxmlformats-officedocument.drawingml.chart+xml"/>
  <Override PartName="/ppt/notesSlides/notesSlide37.xml" ContentType="application/vnd.openxmlformats-officedocument.presentationml.notesSlide+xml"/>
  <Override PartName="/ppt/charts/chart37.xml" ContentType="application/vnd.openxmlformats-officedocument.drawingml.chart+xml"/>
  <Override PartName="/ppt/notesSlides/notesSlide38.xml" ContentType="application/vnd.openxmlformats-officedocument.presentationml.notesSlide+xml"/>
  <Override PartName="/ppt/charts/chart38.xml" ContentType="application/vnd.openxmlformats-officedocument.drawingml.chart+xml"/>
  <Override PartName="/ppt/notesSlides/notesSlide39.xml" ContentType="application/vnd.openxmlformats-officedocument.presentationml.notesSlide+xml"/>
  <Override PartName="/ppt/charts/chart39.xml" ContentType="application/vnd.openxmlformats-officedocument.drawingml.chart+xml"/>
  <Override PartName="/ppt/notesSlides/notesSlide40.xml" ContentType="application/vnd.openxmlformats-officedocument.presentationml.notesSlide+xml"/>
  <Override PartName="/ppt/charts/chart40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  <Override PartName="/ppt/charts/colors11.xml" ContentType="application/vnd.ms-office.chartcolorstyle+xml"/>
  <Override PartName="/ppt/charts/style11.xml" ContentType="application/vnd.ms-office.chartstyle+xml"/>
  <Override PartName="/ppt/charts/colors12.xml" ContentType="application/vnd.ms-office.chartcolorstyle+xml"/>
  <Override PartName="/ppt/charts/style12.xml" ContentType="application/vnd.ms-office.chartstyle+xml"/>
  <Override PartName="/ppt/charts/colors13.xml" ContentType="application/vnd.ms-office.chartcolorstyle+xml"/>
  <Override PartName="/ppt/charts/style13.xml" ContentType="application/vnd.ms-office.chartstyle+xml"/>
  <Override PartName="/ppt/charts/colors14.xml" ContentType="application/vnd.ms-office.chartcolorstyle+xml"/>
  <Override PartName="/ppt/charts/style14.xml" ContentType="application/vnd.ms-office.chartstyle+xml"/>
  <Override PartName="/ppt/charts/colors15.xml" ContentType="application/vnd.ms-office.chartcolorstyle+xml"/>
  <Override PartName="/ppt/charts/style15.xml" ContentType="application/vnd.ms-office.chartstyle+xml"/>
  <Override PartName="/ppt/charts/colors16.xml" ContentType="application/vnd.ms-office.chartcolorstyle+xml"/>
  <Override PartName="/ppt/charts/style16.xml" ContentType="application/vnd.ms-office.chartstyle+xml"/>
  <Override PartName="/ppt/charts/colors17.xml" ContentType="application/vnd.ms-office.chartcolorstyle+xml"/>
  <Override PartName="/ppt/charts/style17.xml" ContentType="application/vnd.ms-office.chartstyle+xml"/>
  <Override PartName="/ppt/charts/colors18.xml" ContentType="application/vnd.ms-office.chartcolorstyle+xml"/>
  <Override PartName="/ppt/charts/style18.xml" ContentType="application/vnd.ms-office.chartstyle+xml"/>
  <Override PartName="/ppt/charts/colors19.xml" ContentType="application/vnd.ms-office.chartcolorstyle+xml"/>
  <Override PartName="/ppt/charts/style19.xml" ContentType="application/vnd.ms-office.chartstyle+xml"/>
  <Override PartName="/ppt/charts/colors20.xml" ContentType="application/vnd.ms-office.chartcolorstyle+xml"/>
  <Override PartName="/ppt/charts/style20.xml" ContentType="application/vnd.ms-office.chartstyle+xml"/>
  <Override PartName="/ppt/charts/colors21.xml" ContentType="application/vnd.ms-office.chartcolorstyle+xml"/>
  <Override PartName="/ppt/charts/style21.xml" ContentType="application/vnd.ms-office.chartstyle+xml"/>
  <Override PartName="/ppt/charts/colors22.xml" ContentType="application/vnd.ms-office.chartcolorstyle+xml"/>
  <Override PartName="/ppt/charts/style22.xml" ContentType="application/vnd.ms-office.chartstyle+xml"/>
  <Override PartName="/ppt/charts/colors23.xml" ContentType="application/vnd.ms-office.chartcolorstyle+xml"/>
  <Override PartName="/ppt/charts/style23.xml" ContentType="application/vnd.ms-office.chartstyle+xml"/>
  <Override PartName="/ppt/charts/colors24.xml" ContentType="application/vnd.ms-office.chartcolorstyle+xml"/>
  <Override PartName="/ppt/charts/style24.xml" ContentType="application/vnd.ms-office.chartstyle+xml"/>
  <Override PartName="/ppt/charts/colors25.xml" ContentType="application/vnd.ms-office.chartcolorstyle+xml"/>
  <Override PartName="/ppt/charts/style25.xml" ContentType="application/vnd.ms-office.chartstyle+xml"/>
  <Override PartName="/ppt/charts/colors26.xml" ContentType="application/vnd.ms-office.chartcolorstyle+xml"/>
  <Override PartName="/ppt/charts/style26.xml" ContentType="application/vnd.ms-office.chartstyle+xml"/>
  <Override PartName="/ppt/charts/colors27.xml" ContentType="application/vnd.ms-office.chartcolorstyle+xml"/>
  <Override PartName="/ppt/charts/style27.xml" ContentType="application/vnd.ms-office.chartstyle+xml"/>
  <Override PartName="/ppt/charts/colors28.xml" ContentType="application/vnd.ms-office.chartcolorstyle+xml"/>
  <Override PartName="/ppt/charts/style28.xml" ContentType="application/vnd.ms-office.chartstyle+xml"/>
  <Override PartName="/ppt/charts/colors29.xml" ContentType="application/vnd.ms-office.chartcolorstyle+xml"/>
  <Override PartName="/ppt/charts/style29.xml" ContentType="application/vnd.ms-office.chartstyle+xml"/>
  <Override PartName="/ppt/charts/colors30.xml" ContentType="application/vnd.ms-office.chartcolorstyle+xml"/>
  <Override PartName="/ppt/charts/style30.xml" ContentType="application/vnd.ms-office.chartstyle+xml"/>
  <Override PartName="/ppt/charts/colors31.xml" ContentType="application/vnd.ms-office.chartcolorstyle+xml"/>
  <Override PartName="/ppt/charts/style31.xml" ContentType="application/vnd.ms-office.chartstyle+xml"/>
  <Override PartName="/ppt/charts/colors32.xml" ContentType="application/vnd.ms-office.chartcolorstyle+xml"/>
  <Override PartName="/ppt/charts/style32.xml" ContentType="application/vnd.ms-office.chartstyle+xml"/>
  <Override PartName="/ppt/charts/colors37.xml" ContentType="application/vnd.ms-office.chartcolorstyle+xml"/>
  <Override PartName="/ppt/charts/style37.xml" ContentType="application/vnd.ms-office.chartstyle+xml"/>
  <Override PartName="/ppt/charts/colors38.xml" ContentType="application/vnd.ms-office.chartcolorstyle+xml"/>
  <Override PartName="/ppt/charts/style38.xml" ContentType="application/vnd.ms-office.chartstyle+xml"/>
  <Override PartName="/ppt/charts/colors42.xml" ContentType="application/vnd.ms-office.chartcolorstyle+xml"/>
  <Override PartName="/ppt/charts/style42.xml" ContentType="application/vnd.ms-office.chartstyle+xml"/>
  <Override PartName="/ppt/charts/colors44.xml" ContentType="application/vnd.ms-office.chartcolorstyle+xml"/>
  <Override PartName="/ppt/charts/style44.xml" ContentType="application/vnd.ms-office.chartstyle+xml"/>
  <Override PartName="/ppt/charts/colors45.xml" ContentType="application/vnd.ms-office.chartcolorstyle+xml"/>
  <Override PartName="/ppt/charts/style45.xml" ContentType="application/vnd.ms-office.chartstyle+xml"/>
  <Override PartName="/ppt/charts/colors46.xml" ContentType="application/vnd.ms-office.chartcolorstyle+xml"/>
  <Override PartName="/ppt/charts/style46.xml" ContentType="application/vnd.ms-office.chartstyle+xml"/>
  <Override PartName="/ppt/charts/colors49.xml" ContentType="application/vnd.ms-office.chartcolorstyle+xml"/>
  <Override PartName="/ppt/charts/style49.xml" ContentType="application/vnd.ms-office.chartstyle+xml"/>
  <Override PartName="/ppt/charts/colors50.xml" ContentType="application/vnd.ms-office.chartcolorstyle+xml"/>
  <Override PartName="/ppt/charts/style50.xml" ContentType="application/vnd.ms-office.chartstyle+xml"/>
  <Override PartName="/ppt/charts/colors51.xml" ContentType="application/vnd.ms-office.chartcolorstyle+xml"/>
  <Override PartName="/ppt/charts/style51.xml" ContentType="application/vnd.ms-office.chartstyle+xml"/>
  <Override PartName="/ppt/charts/colors52.xml" ContentType="application/vnd.ms-office.chartcolorstyle+xml"/>
  <Override PartName="/ppt/charts/style52.xml" ContentType="application/vnd.ms-office.chartstyle+xml"/>
  <Override PartName="/ppt/charts/colors54.xml" ContentType="application/vnd.ms-office.chartcolorstyle+xml"/>
  <Override PartName="/ppt/charts/style54.xml" ContentType="application/vnd.ms-office.chartstyle+xml"/>
  <Override PartName="/ppt/charts/colors55.xml" ContentType="application/vnd.ms-office.chartcolorstyle+xml"/>
  <Override PartName="/ppt/charts/style55.xml" ContentType="application/vnd.ms-office.chartstyle+xml"/>
  <Override PartName="/ppt/charts/colors57.xml" ContentType="application/vnd.ms-office.chartcolorstyle+xml"/>
  <Override PartName="/ppt/charts/style57.xml" ContentType="application/vnd.ms-office.chartstyle+xml"/>
  <Override PartName="/ppt/charts/colors58.xml" ContentType="application/vnd.ms-office.chartcolorstyle+xml"/>
  <Override PartName="/ppt/charts/style58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701" r:id="rId5"/>
    <p:sldMasterId id="2147483713" r:id="rId6"/>
  </p:sldMasterIdLst>
  <p:notesMasterIdLst>
    <p:notesMasterId r:id="rId73"/>
  </p:notesMasterIdLst>
  <p:sldIdLst>
    <p:sldId id="480" r:id="rId7"/>
    <p:sldId id="481" r:id="rId8"/>
    <p:sldId id="482" r:id="rId9"/>
    <p:sldId id="483" r:id="rId10"/>
    <p:sldId id="484" r:id="rId11"/>
    <p:sldId id="423" r:id="rId12"/>
    <p:sldId id="442" r:id="rId13"/>
    <p:sldId id="446" r:id="rId14"/>
    <p:sldId id="443" r:id="rId15"/>
    <p:sldId id="447" r:id="rId16"/>
    <p:sldId id="441" r:id="rId17"/>
    <p:sldId id="392" r:id="rId18"/>
    <p:sldId id="398" r:id="rId19"/>
    <p:sldId id="415" r:id="rId20"/>
    <p:sldId id="416" r:id="rId21"/>
    <p:sldId id="417" r:id="rId22"/>
    <p:sldId id="418" r:id="rId23"/>
    <p:sldId id="419" r:id="rId24"/>
    <p:sldId id="420" r:id="rId25"/>
    <p:sldId id="421" r:id="rId26"/>
    <p:sldId id="422" r:id="rId27"/>
    <p:sldId id="413" r:id="rId28"/>
    <p:sldId id="407" r:id="rId29"/>
    <p:sldId id="408" r:id="rId30"/>
    <p:sldId id="409" r:id="rId31"/>
    <p:sldId id="410" r:id="rId32"/>
    <p:sldId id="425" r:id="rId33"/>
    <p:sldId id="426" r:id="rId34"/>
    <p:sldId id="411" r:id="rId35"/>
    <p:sldId id="427" r:id="rId36"/>
    <p:sldId id="428" r:id="rId37"/>
    <p:sldId id="431" r:id="rId38"/>
    <p:sldId id="429" r:id="rId39"/>
    <p:sldId id="432" r:id="rId40"/>
    <p:sldId id="435" r:id="rId41"/>
    <p:sldId id="438" r:id="rId42"/>
    <p:sldId id="451" r:id="rId43"/>
    <p:sldId id="475" r:id="rId44"/>
    <p:sldId id="453" r:id="rId45"/>
    <p:sldId id="500" r:id="rId46"/>
    <p:sldId id="477" r:id="rId47"/>
    <p:sldId id="476" r:id="rId48"/>
    <p:sldId id="456" r:id="rId49"/>
    <p:sldId id="459" r:id="rId50"/>
    <p:sldId id="498" r:id="rId51"/>
    <p:sldId id="499" r:id="rId52"/>
    <p:sldId id="460" r:id="rId53"/>
    <p:sldId id="478" r:id="rId54"/>
    <p:sldId id="462" r:id="rId55"/>
    <p:sldId id="463" r:id="rId56"/>
    <p:sldId id="465" r:id="rId57"/>
    <p:sldId id="479" r:id="rId58"/>
    <p:sldId id="501" r:id="rId59"/>
    <p:sldId id="485" r:id="rId60"/>
    <p:sldId id="486" r:id="rId61"/>
    <p:sldId id="487" r:id="rId62"/>
    <p:sldId id="489" r:id="rId63"/>
    <p:sldId id="490" r:id="rId64"/>
    <p:sldId id="491" r:id="rId65"/>
    <p:sldId id="492" r:id="rId66"/>
    <p:sldId id="497" r:id="rId67"/>
    <p:sldId id="493" r:id="rId68"/>
    <p:sldId id="494" r:id="rId69"/>
    <p:sldId id="495" r:id="rId70"/>
    <p:sldId id="496" r:id="rId71"/>
    <p:sldId id="402" r:id="rId72"/>
  </p:sldIdLst>
  <p:sldSz cx="9144000" cy="5143500" type="screen16x9"/>
  <p:notesSz cx="6858000" cy="9144000"/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2" userDrawn="1">
          <p15:clr>
            <a:srgbClr val="A4A3A4"/>
          </p15:clr>
        </p15:guide>
        <p15:guide id="3" orient="horz" pos="3779">
          <p15:clr>
            <a:srgbClr val="A4A3A4"/>
          </p15:clr>
        </p15:guide>
        <p15:guide id="4" pos="-9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005295"/>
    <a:srgbClr val="CC99FF"/>
    <a:srgbClr val="006600"/>
    <a:srgbClr val="009900"/>
    <a:srgbClr val="0068A5"/>
    <a:srgbClr val="1F5898"/>
    <a:srgbClr val="305C9D"/>
    <a:srgbClr val="2483B2"/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63" autoAdjust="0"/>
    <p:restoredTop sz="96433" autoAdjust="0"/>
  </p:normalViewPr>
  <p:slideViewPr>
    <p:cSldViewPr snapToGrid="0" showGuides="1">
      <p:cViewPr>
        <p:scale>
          <a:sx n="108" d="100"/>
          <a:sy n="108" d="100"/>
        </p:scale>
        <p:origin x="-246" y="66"/>
      </p:cViewPr>
      <p:guideLst>
        <p:guide orient="horz" pos="3779"/>
        <p:guide/>
        <p:guide pos="-9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76" Type="http://schemas.openxmlformats.org/officeDocument/2006/relationships/theme" Target="theme/theme1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slide" Target="slides/slide60.xml"/><Relationship Id="rId7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61" Type="http://schemas.openxmlformats.org/officeDocument/2006/relationships/slide" Target="slides/slide55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tableStyles" Target="tableStyle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ColorStyle" Target="colors16.xml"/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10.xml"/><Relationship Id="rId4" Type="http://schemas.microsoft.com/office/2011/relationships/chartStyle" Target="style16.xml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ColorStyle" Target="colors17.xml"/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1.xml"/><Relationship Id="rId4" Type="http://schemas.microsoft.com/office/2011/relationships/chartStyle" Target="style17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2.xml"/><Relationship Id="rId5" Type="http://schemas.microsoft.com/office/2011/relationships/chartStyle" Target="style18.xml"/><Relationship Id="rId4" Type="http://schemas.microsoft.com/office/2011/relationships/chartColorStyle" Target="colors18.xml"/></Relationships>
</file>

<file path=ppt/charts/_rels/chart13.xml.rels><?xml version="1.0" encoding="UTF-8" standalone="yes"?>
<Relationships xmlns="http://schemas.openxmlformats.org/package/2006/relationships"><Relationship Id="rId3" Type="http://schemas.microsoft.com/office/2011/relationships/chartColorStyle" Target="colors19.xml"/><Relationship Id="rId2" Type="http://schemas.openxmlformats.org/officeDocument/2006/relationships/package" Target="../embeddings/Microsoft_Excel_Worksheet13.xlsx"/><Relationship Id="rId1" Type="http://schemas.openxmlformats.org/officeDocument/2006/relationships/themeOverride" Target="../theme/themeOverride13.xml"/><Relationship Id="rId4" Type="http://schemas.microsoft.com/office/2011/relationships/chartStyle" Target="style19.xml"/></Relationships>
</file>

<file path=ppt/charts/_rels/chart14.xml.rels><?xml version="1.0" encoding="UTF-8" standalone="yes"?>
<Relationships xmlns="http://schemas.openxmlformats.org/package/2006/relationships"><Relationship Id="rId3" Type="http://schemas.microsoft.com/office/2011/relationships/chartColorStyle" Target="colors20.xml"/><Relationship Id="rId2" Type="http://schemas.openxmlformats.org/officeDocument/2006/relationships/package" Target="../embeddings/Microsoft_Excel_Worksheet14.xlsx"/><Relationship Id="rId1" Type="http://schemas.openxmlformats.org/officeDocument/2006/relationships/themeOverride" Target="../theme/themeOverride14.xml"/><Relationship Id="rId4" Type="http://schemas.microsoft.com/office/2011/relationships/chartStyle" Target="style20.xml"/></Relationships>
</file>

<file path=ppt/charts/_rels/chart15.xml.rels><?xml version="1.0" encoding="UTF-8" standalone="yes"?>
<Relationships xmlns="http://schemas.openxmlformats.org/package/2006/relationships"><Relationship Id="rId3" Type="http://schemas.microsoft.com/office/2011/relationships/chartColorStyle" Target="colors21.xml"/><Relationship Id="rId2" Type="http://schemas.openxmlformats.org/officeDocument/2006/relationships/package" Target="../embeddings/Microsoft_Excel_Worksheet15.xlsx"/><Relationship Id="rId1" Type="http://schemas.openxmlformats.org/officeDocument/2006/relationships/themeOverride" Target="../theme/themeOverride15.xml"/><Relationship Id="rId4" Type="http://schemas.microsoft.com/office/2011/relationships/chartStyle" Target="style21.xml"/></Relationships>
</file>

<file path=ppt/charts/_rels/chart16.xml.rels><?xml version="1.0" encoding="UTF-8" standalone="yes"?>
<Relationships xmlns="http://schemas.openxmlformats.org/package/2006/relationships"><Relationship Id="rId3" Type="http://schemas.microsoft.com/office/2011/relationships/chartColorStyle" Target="colors22.xml"/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16.xml"/><Relationship Id="rId4" Type="http://schemas.microsoft.com/office/2011/relationships/chartStyle" Target="style22.xml"/></Relationships>
</file>

<file path=ppt/charts/_rels/chart17.xml.rels><?xml version="1.0" encoding="UTF-8" standalone="yes"?>
<Relationships xmlns="http://schemas.openxmlformats.org/package/2006/relationships"><Relationship Id="rId3" Type="http://schemas.microsoft.com/office/2011/relationships/chartColorStyle" Target="colors23.xml"/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17.xml"/><Relationship Id="rId4" Type="http://schemas.microsoft.com/office/2011/relationships/chartStyle" Target="style23.xml"/></Relationships>
</file>

<file path=ppt/charts/_rels/chart18.xml.rels><?xml version="1.0" encoding="UTF-8" standalone="yes"?>
<Relationships xmlns="http://schemas.openxmlformats.org/package/2006/relationships"><Relationship Id="rId3" Type="http://schemas.microsoft.com/office/2011/relationships/chartColorStyle" Target="colors24.xml"/><Relationship Id="rId2" Type="http://schemas.openxmlformats.org/officeDocument/2006/relationships/package" Target="../embeddings/Microsoft_Excel_Worksheet18.xlsx"/><Relationship Id="rId1" Type="http://schemas.openxmlformats.org/officeDocument/2006/relationships/themeOverride" Target="../theme/themeOverride18.xml"/><Relationship Id="rId4" Type="http://schemas.microsoft.com/office/2011/relationships/chartStyle" Target="style24.xml"/></Relationships>
</file>

<file path=ppt/charts/_rels/chart19.xml.rels><?xml version="1.0" encoding="UTF-8" standalone="yes"?>
<Relationships xmlns="http://schemas.openxmlformats.org/package/2006/relationships"><Relationship Id="rId3" Type="http://schemas.microsoft.com/office/2011/relationships/chartColorStyle" Target="colors25.xml"/><Relationship Id="rId2" Type="http://schemas.openxmlformats.org/officeDocument/2006/relationships/package" Target="../embeddings/Microsoft_Excel_Worksheet19.xlsx"/><Relationship Id="rId1" Type="http://schemas.openxmlformats.org/officeDocument/2006/relationships/themeOverride" Target="../theme/themeOverride19.xml"/><Relationship Id="rId4" Type="http://schemas.microsoft.com/office/2011/relationships/chartStyle" Target="style25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2.xml"/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Relationship Id="rId4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microsoft.com/office/2011/relationships/chartColorStyle" Target="colors26.xml"/><Relationship Id="rId2" Type="http://schemas.openxmlformats.org/officeDocument/2006/relationships/package" Target="../embeddings/Microsoft_Excel_Worksheet20.xlsx"/><Relationship Id="rId1" Type="http://schemas.openxmlformats.org/officeDocument/2006/relationships/themeOverride" Target="../theme/themeOverride20.xml"/><Relationship Id="rId4" Type="http://schemas.microsoft.com/office/2011/relationships/chartStyle" Target="style26.xml"/></Relationships>
</file>

<file path=ppt/charts/_rels/chart21.xml.rels><?xml version="1.0" encoding="UTF-8" standalone="yes"?>
<Relationships xmlns="http://schemas.openxmlformats.org/package/2006/relationships"><Relationship Id="rId3" Type="http://schemas.microsoft.com/office/2011/relationships/chartColorStyle" Target="colors27.xml"/><Relationship Id="rId2" Type="http://schemas.openxmlformats.org/officeDocument/2006/relationships/package" Target="../embeddings/Microsoft_Excel_Worksheet21.xlsx"/><Relationship Id="rId1" Type="http://schemas.openxmlformats.org/officeDocument/2006/relationships/themeOverride" Target="../theme/themeOverride21.xml"/><Relationship Id="rId4" Type="http://schemas.microsoft.com/office/2011/relationships/chartStyle" Target="style27.xml"/></Relationships>
</file>

<file path=ppt/charts/_rels/chart22.xml.rels><?xml version="1.0" encoding="UTF-8" standalone="yes"?>
<Relationships xmlns="http://schemas.openxmlformats.org/package/2006/relationships"><Relationship Id="rId3" Type="http://schemas.microsoft.com/office/2011/relationships/chartColorStyle" Target="colors28.xml"/><Relationship Id="rId2" Type="http://schemas.openxmlformats.org/officeDocument/2006/relationships/package" Target="../embeddings/Microsoft_Excel_Worksheet22.xlsx"/><Relationship Id="rId1" Type="http://schemas.openxmlformats.org/officeDocument/2006/relationships/themeOverride" Target="../theme/themeOverride22.xml"/><Relationship Id="rId4" Type="http://schemas.microsoft.com/office/2011/relationships/chartStyle" Target="style28.xml"/></Relationships>
</file>

<file path=ppt/charts/_rels/chart23.xml.rels><?xml version="1.0" encoding="UTF-8" standalone="yes"?>
<Relationships xmlns="http://schemas.openxmlformats.org/package/2006/relationships"><Relationship Id="rId3" Type="http://schemas.microsoft.com/office/2011/relationships/chartColorStyle" Target="colors29.xml"/><Relationship Id="rId2" Type="http://schemas.openxmlformats.org/officeDocument/2006/relationships/package" Target="../embeddings/Microsoft_Excel_Worksheet23.xlsx"/><Relationship Id="rId1" Type="http://schemas.openxmlformats.org/officeDocument/2006/relationships/themeOverride" Target="../theme/themeOverride23.xml"/><Relationship Id="rId4" Type="http://schemas.microsoft.com/office/2011/relationships/chartStyle" Target="style29.xml"/></Relationships>
</file>

<file path=ppt/charts/_rels/chart24.xml.rels><?xml version="1.0" encoding="UTF-8" standalone="yes"?>
<Relationships xmlns="http://schemas.openxmlformats.org/package/2006/relationships"><Relationship Id="rId3" Type="http://schemas.microsoft.com/office/2011/relationships/chartColorStyle" Target="colors30.xml"/><Relationship Id="rId2" Type="http://schemas.openxmlformats.org/officeDocument/2006/relationships/package" Target="../embeddings/Microsoft_Excel_Worksheet24.xlsx"/><Relationship Id="rId1" Type="http://schemas.openxmlformats.org/officeDocument/2006/relationships/themeOverride" Target="../theme/themeOverride24.xml"/><Relationship Id="rId4" Type="http://schemas.microsoft.com/office/2011/relationships/chartStyle" Target="style30.xml"/></Relationships>
</file>

<file path=ppt/charts/_rels/chart25.xml.rels><?xml version="1.0" encoding="UTF-8" standalone="yes"?>
<Relationships xmlns="http://schemas.openxmlformats.org/package/2006/relationships"><Relationship Id="rId3" Type="http://schemas.microsoft.com/office/2011/relationships/chartColorStyle" Target="colors31.xml"/><Relationship Id="rId2" Type="http://schemas.openxmlformats.org/officeDocument/2006/relationships/package" Target="../embeddings/Microsoft_Excel_Worksheet25.xlsx"/><Relationship Id="rId1" Type="http://schemas.openxmlformats.org/officeDocument/2006/relationships/themeOverride" Target="../theme/themeOverride25.xml"/><Relationship Id="rId4" Type="http://schemas.microsoft.com/office/2011/relationships/chartStyle" Target="style31.xml"/></Relationships>
</file>

<file path=ppt/charts/_rels/chart26.xml.rels><?xml version="1.0" encoding="UTF-8" standalone="yes"?>
<Relationships xmlns="http://schemas.openxmlformats.org/package/2006/relationships"><Relationship Id="rId3" Type="http://schemas.microsoft.com/office/2011/relationships/chartColorStyle" Target="colors32.xml"/><Relationship Id="rId2" Type="http://schemas.openxmlformats.org/officeDocument/2006/relationships/package" Target="../embeddings/Microsoft_Excel_Worksheet26.xlsx"/><Relationship Id="rId1" Type="http://schemas.openxmlformats.org/officeDocument/2006/relationships/themeOverride" Target="../theme/themeOverride26.xml"/><Relationship Id="rId4" Type="http://schemas.microsoft.com/office/2011/relationships/chartStyle" Target="style32.xml"/></Relationships>
</file>

<file path=ppt/charts/_rels/chart27.xml.rels><?xml version="1.0" encoding="UTF-8" standalone="yes"?>
<Relationships xmlns="http://schemas.openxmlformats.org/package/2006/relationships"><Relationship Id="rId3" Type="http://schemas.microsoft.com/office/2011/relationships/chartColorStyle" Target="colors37.xml"/><Relationship Id="rId2" Type="http://schemas.openxmlformats.org/officeDocument/2006/relationships/package" Target="../embeddings/Microsoft_Excel_Worksheet27.xlsx"/><Relationship Id="rId1" Type="http://schemas.openxmlformats.org/officeDocument/2006/relationships/themeOverride" Target="../theme/themeOverride27.xml"/><Relationship Id="rId4" Type="http://schemas.microsoft.com/office/2011/relationships/chartStyle" Target="style37.xml"/></Relationships>
</file>

<file path=ppt/charts/_rels/chart28.xml.rels><?xml version="1.0" encoding="UTF-8" standalone="yes"?>
<Relationships xmlns="http://schemas.openxmlformats.org/package/2006/relationships"><Relationship Id="rId3" Type="http://schemas.microsoft.com/office/2011/relationships/chartColorStyle" Target="colors38.xml"/><Relationship Id="rId2" Type="http://schemas.openxmlformats.org/officeDocument/2006/relationships/package" Target="../embeddings/Microsoft_Excel_Worksheet28.xlsx"/><Relationship Id="rId1" Type="http://schemas.openxmlformats.org/officeDocument/2006/relationships/themeOverride" Target="../theme/themeOverride28.xml"/><Relationship Id="rId4" Type="http://schemas.microsoft.com/office/2011/relationships/chartStyle" Target="style38.xml"/></Relationships>
</file>

<file path=ppt/charts/_rels/chart29.xml.rels><?xml version="1.0" encoding="UTF-8" standalone="yes"?>
<Relationships xmlns="http://schemas.openxmlformats.org/package/2006/relationships"><Relationship Id="rId3" Type="http://schemas.microsoft.com/office/2011/relationships/chartColorStyle" Target="colors42.xml"/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29.xlsx"/><Relationship Id="rId4" Type="http://schemas.microsoft.com/office/2011/relationships/chartStyle" Target="style42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Relationship Id="rId4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microsoft.com/office/2011/relationships/chartColorStyle" Target="colors44.xml"/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30.xlsx"/><Relationship Id="rId4" Type="http://schemas.microsoft.com/office/2011/relationships/chartStyle" Target="style44.xml"/></Relationships>
</file>

<file path=ppt/charts/_rels/chart31.xml.rels><?xml version="1.0" encoding="UTF-8" standalone="yes"?>
<Relationships xmlns="http://schemas.openxmlformats.org/package/2006/relationships"><Relationship Id="rId3" Type="http://schemas.microsoft.com/office/2011/relationships/chartStyle" Target="style45.xml"/><Relationship Id="rId2" Type="http://schemas.microsoft.com/office/2011/relationships/chartColorStyle" Target="colors45.xml"/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3" Type="http://schemas.microsoft.com/office/2011/relationships/chartStyle" Target="style46.xml"/><Relationship Id="rId2" Type="http://schemas.microsoft.com/office/2011/relationships/chartColorStyle" Target="colors46.xml"/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3" Type="http://schemas.microsoft.com/office/2011/relationships/chartStyle" Target="style49.xml"/><Relationship Id="rId2" Type="http://schemas.microsoft.com/office/2011/relationships/chartColorStyle" Target="colors49.xml"/><Relationship Id="rId1" Type="http://schemas.openxmlformats.org/officeDocument/2006/relationships/oleObject" Target="file:///\\aids.gov\unidades2020\Informa&#231;&#245;es%20Estrat&#233;gicas\TECNICOS\CIE-GERAL\Reuni&#227;oCoordenadores2021\Inconsist&#234;ncia\Gr&#225;ficos%20-%20s&#237;filis%20gestantes.xlsx" TargetMode="External"/></Relationships>
</file>

<file path=ppt/charts/_rels/chart34.xml.rels><?xml version="1.0" encoding="UTF-8" standalone="yes"?>
<Relationships xmlns="http://schemas.openxmlformats.org/package/2006/relationships"><Relationship Id="rId3" Type="http://schemas.microsoft.com/office/2011/relationships/chartStyle" Target="style50.xml"/><Relationship Id="rId2" Type="http://schemas.microsoft.com/office/2011/relationships/chartColorStyle" Target="colors50.xml"/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3" Type="http://schemas.microsoft.com/office/2011/relationships/chartStyle" Target="style51.xml"/><Relationship Id="rId2" Type="http://schemas.microsoft.com/office/2011/relationships/chartColorStyle" Target="colors51.xml"/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3" Type="http://schemas.microsoft.com/office/2011/relationships/chartStyle" Target="style52.xml"/><Relationship Id="rId2" Type="http://schemas.microsoft.com/office/2011/relationships/chartColorStyle" Target="colors52.xml"/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3" Type="http://schemas.microsoft.com/office/2011/relationships/chartStyle" Target="style54.xml"/><Relationship Id="rId2" Type="http://schemas.microsoft.com/office/2011/relationships/chartColorStyle" Target="colors54.xml"/><Relationship Id="rId1" Type="http://schemas.openxmlformats.org/officeDocument/2006/relationships/oleObject" Target="../embeddings/oleObject1.bin"/></Relationships>
</file>

<file path=ppt/charts/_rels/chart38.xml.rels><?xml version="1.0" encoding="UTF-8" standalone="yes"?>
<Relationships xmlns="http://schemas.openxmlformats.org/package/2006/relationships"><Relationship Id="rId3" Type="http://schemas.microsoft.com/office/2011/relationships/chartStyle" Target="style55.xml"/><Relationship Id="rId2" Type="http://schemas.microsoft.com/office/2011/relationships/chartColorStyle" Target="colors55.xml"/><Relationship Id="rId1" Type="http://schemas.openxmlformats.org/officeDocument/2006/relationships/oleObject" Target="file:///\\aids.gov\unidades2020\Informa&#231;&#245;es%20Estrat&#233;gicas\TECNICOS\CIE-GERAL\Reuni&#227;oCoordenadores2021\Inconsist&#234;ncia\Gr&#225;ficos%20-%20s&#237;filis%20cong&#234;nita.xlsx" TargetMode="External"/></Relationships>
</file>

<file path=ppt/charts/_rels/chart39.xml.rels><?xml version="1.0" encoding="UTF-8" standalone="yes"?>
<Relationships xmlns="http://schemas.openxmlformats.org/package/2006/relationships"><Relationship Id="rId3" Type="http://schemas.microsoft.com/office/2011/relationships/chartStyle" Target="style57.xml"/><Relationship Id="rId2" Type="http://schemas.microsoft.com/office/2011/relationships/chartColorStyle" Target="colors57.xml"/><Relationship Id="rId1" Type="http://schemas.openxmlformats.org/officeDocument/2006/relationships/oleObject" Target="../embeddings/oleObject2.bin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4.xml"/><Relationship Id="rId4" Type="http://schemas.microsoft.com/office/2011/relationships/chartStyle" Target="style4.xml"/></Relationships>
</file>

<file path=ppt/charts/_rels/chart40.xml.rels><?xml version="1.0" encoding="UTF-8" standalone="yes"?>
<Relationships xmlns="http://schemas.openxmlformats.org/package/2006/relationships"><Relationship Id="rId3" Type="http://schemas.microsoft.com/office/2011/relationships/chartStyle" Target="style58.xml"/><Relationship Id="rId2" Type="http://schemas.microsoft.com/office/2011/relationships/chartColorStyle" Target="colors58.xml"/><Relationship Id="rId1" Type="http://schemas.openxmlformats.org/officeDocument/2006/relationships/oleObject" Target="../embeddings/oleObject3.bin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ColorStyle" Target="colors11.xml"/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5.xml"/><Relationship Id="rId4" Type="http://schemas.microsoft.com/office/2011/relationships/chartStyle" Target="style1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6.xml"/><Relationship Id="rId5" Type="http://schemas.microsoft.com/office/2011/relationships/chartStyle" Target="style12.xml"/><Relationship Id="rId4" Type="http://schemas.microsoft.com/office/2011/relationships/chartColorStyle" Target="colors12.xm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ColorStyle" Target="colors13.xml"/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7.xml"/><Relationship Id="rId4" Type="http://schemas.microsoft.com/office/2011/relationships/chartStyle" Target="style13.xml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ColorStyle" Target="colors14.xml"/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8.xml"/><Relationship Id="rId4" Type="http://schemas.microsoft.com/office/2011/relationships/chartStyle" Target="style14.xml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ColorStyle" Target="colors15.xml"/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9.xml"/><Relationship Id="rId4" Type="http://schemas.microsoft.com/office/2011/relationships/chartStyle" Target="style1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cs_raca!$G$2</c:f>
              <c:strCache>
                <c:ptCount val="1"/>
                <c:pt idx="0">
                  <c:v>Informação em branco ou ignorada</c:v>
                </c:pt>
              </c:strCache>
            </c:strRef>
          </c:tx>
          <c:spPr>
            <a:solidFill>
              <a:srgbClr val="79ADDD">
                <a:alpha val="49804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cs_raca!$F$3:$F$12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cs_raca!$G$3:$G$12</c:f>
              <c:numCache>
                <c:formatCode>0.0</c:formatCode>
                <c:ptCount val="10"/>
                <c:pt idx="0">
                  <c:v>21.068180501650929</c:v>
                </c:pt>
                <c:pt idx="1">
                  <c:v>20.529394771053013</c:v>
                </c:pt>
                <c:pt idx="2">
                  <c:v>19.175784281815677</c:v>
                </c:pt>
                <c:pt idx="3">
                  <c:v>17.944998725914893</c:v>
                </c:pt>
                <c:pt idx="4">
                  <c:v>18.76772836962504</c:v>
                </c:pt>
                <c:pt idx="5">
                  <c:v>17.910018226585233</c:v>
                </c:pt>
                <c:pt idx="6">
                  <c:v>15.882656095143707</c:v>
                </c:pt>
                <c:pt idx="7">
                  <c:v>15.139442231075698</c:v>
                </c:pt>
                <c:pt idx="8">
                  <c:v>15.299250337962395</c:v>
                </c:pt>
                <c:pt idx="9">
                  <c:v>12.447126553808276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55970944"/>
        <c:axId val="156177536"/>
      </c:barChart>
      <c:barChart>
        <c:barDir val="col"/>
        <c:grouping val="clustered"/>
        <c:varyColors val="0"/>
        <c:ser>
          <c:idx val="1"/>
          <c:order val="1"/>
          <c:tx>
            <c:strRef>
              <c:f>cs_raca!$H$2</c:f>
              <c:strCache>
                <c:ptCount val="1"/>
                <c:pt idx="0">
                  <c:v>Em branco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cs_raca!$F$3:$F$12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cs_raca!$H$3:$H$12</c:f>
              <c:numCache>
                <c:formatCode>0.0</c:formatCode>
                <c:ptCount val="10"/>
                <c:pt idx="0">
                  <c:v>3.1628338064067658</c:v>
                </c:pt>
                <c:pt idx="1">
                  <c:v>3.9542106023400261</c:v>
                </c:pt>
                <c:pt idx="2">
                  <c:v>3.2673192959615434</c:v>
                </c:pt>
                <c:pt idx="3">
                  <c:v>2.6912597761530472</c:v>
                </c:pt>
                <c:pt idx="4">
                  <c:v>2.6742495872200505</c:v>
                </c:pt>
                <c:pt idx="5">
                  <c:v>1.2492139118941792</c:v>
                </c:pt>
                <c:pt idx="6">
                  <c:v>6.5014866204162539E-2</c:v>
                </c:pt>
                <c:pt idx="7">
                  <c:v>3.5561234637848001E-2</c:v>
                </c:pt>
                <c:pt idx="8">
                  <c:v>0</c:v>
                </c:pt>
                <c:pt idx="9">
                  <c:v>2.7767236512064863E-3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6184960"/>
        <c:axId val="156179072"/>
      </c:barChart>
      <c:catAx>
        <c:axId val="155970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6177536"/>
        <c:crosses val="autoZero"/>
        <c:auto val="1"/>
        <c:lblAlgn val="ctr"/>
        <c:lblOffset val="100"/>
        <c:noMultiLvlLbl val="0"/>
      </c:catAx>
      <c:valAx>
        <c:axId val="15617753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155970944"/>
        <c:crosses val="autoZero"/>
        <c:crossBetween val="between"/>
      </c:valAx>
      <c:valAx>
        <c:axId val="156179072"/>
        <c:scaling>
          <c:orientation val="minMax"/>
          <c:max val="16"/>
        </c:scaling>
        <c:delete val="1"/>
        <c:axPos val="r"/>
        <c:numFmt formatCode="0.0" sourceLinked="1"/>
        <c:majorTickMark val="out"/>
        <c:minorTickMark val="none"/>
        <c:tickLblPos val="nextTo"/>
        <c:crossAx val="156184960"/>
        <c:crosses val="max"/>
        <c:crossBetween val="between"/>
      </c:valAx>
      <c:catAx>
        <c:axId val="1561849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617907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tpteste1!$G$15</c:f>
              <c:strCache>
                <c:ptCount val="1"/>
                <c:pt idx="0">
                  <c:v>Em branco ou ignorada</c:v>
                </c:pt>
              </c:strCache>
            </c:strRef>
          </c:tx>
          <c:spPr>
            <a:solidFill>
              <a:srgbClr val="FF0000">
                <a:alpha val="50000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92D050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92D050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92D050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92D050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92D050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92D050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16"/>
            <c:invertIfNegative val="0"/>
            <c:bubble3D val="0"/>
            <c:spPr>
              <a:solidFill>
                <a:srgbClr val="F4E08C">
                  <a:alpha val="49804"/>
                </a:srgbClr>
              </a:solidFill>
              <a:ln>
                <a:noFill/>
              </a:ln>
              <a:effectLst/>
            </c:spPr>
          </c:dPt>
          <c:dPt>
            <c:idx val="17"/>
            <c:invertIfNegative val="0"/>
            <c:bubble3D val="0"/>
            <c:spPr>
              <a:solidFill>
                <a:srgbClr val="F4E08C">
                  <a:alpha val="49804"/>
                </a:srgbClr>
              </a:solidFill>
              <a:ln>
                <a:noFill/>
              </a:ln>
              <a:effectLst/>
            </c:spPr>
          </c:dPt>
          <c:dPt>
            <c:idx val="18"/>
            <c:invertIfNegative val="0"/>
            <c:bubble3D val="0"/>
            <c:spPr>
              <a:solidFill>
                <a:srgbClr val="F4E08C">
                  <a:alpha val="49804"/>
                </a:srgbClr>
              </a:solidFill>
              <a:ln>
                <a:noFill/>
              </a:ln>
              <a:effectLst/>
            </c:spPr>
          </c:dPt>
          <c:dPt>
            <c:idx val="19"/>
            <c:invertIfNegative val="0"/>
            <c:bubble3D val="0"/>
            <c:spPr>
              <a:solidFill>
                <a:srgbClr val="F4E08C">
                  <a:alpha val="49804"/>
                </a:srgbClr>
              </a:solidFill>
              <a:ln>
                <a:noFill/>
              </a:ln>
              <a:effectLst/>
            </c:spPr>
          </c:dPt>
          <c:dPt>
            <c:idx val="20"/>
            <c:invertIfNegative val="0"/>
            <c:bubble3D val="0"/>
            <c:spPr>
              <a:solidFill>
                <a:srgbClr val="FF9999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21"/>
            <c:invertIfNegative val="0"/>
            <c:bubble3D val="0"/>
            <c:spPr>
              <a:solidFill>
                <a:srgbClr val="FF9999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22"/>
            <c:invertIfNegative val="0"/>
            <c:bubble3D val="0"/>
            <c:spPr>
              <a:solidFill>
                <a:srgbClr val="FF9999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23"/>
            <c:invertIfNegative val="0"/>
            <c:bubble3D val="0"/>
            <c:spPr>
              <a:solidFill>
                <a:schemeClr val="accent5">
                  <a:lumMod val="60000"/>
                  <a:lumOff val="40000"/>
                  <a:alpha val="50000"/>
                </a:schemeClr>
              </a:solidFill>
              <a:ln>
                <a:noFill/>
              </a:ln>
              <a:effectLst/>
            </c:spPr>
          </c:dPt>
          <c:dPt>
            <c:idx val="24"/>
            <c:invertIfNegative val="0"/>
            <c:bubble3D val="0"/>
            <c:spPr>
              <a:solidFill>
                <a:schemeClr val="accent5">
                  <a:lumMod val="60000"/>
                  <a:lumOff val="40000"/>
                  <a:alpha val="50000"/>
                </a:schemeClr>
              </a:solidFill>
              <a:ln>
                <a:noFill/>
              </a:ln>
              <a:effectLst/>
            </c:spPr>
          </c:dPt>
          <c:dPt>
            <c:idx val="25"/>
            <c:invertIfNegative val="0"/>
            <c:bubble3D val="0"/>
            <c:spPr>
              <a:solidFill>
                <a:schemeClr val="accent5">
                  <a:lumMod val="60000"/>
                  <a:lumOff val="40000"/>
                  <a:alpha val="50000"/>
                </a:schemeClr>
              </a:solidFill>
              <a:ln>
                <a:noFill/>
              </a:ln>
              <a:effectLst/>
            </c:spPr>
          </c:dPt>
          <c:dPt>
            <c:idx val="26"/>
            <c:invertIfNegative val="0"/>
            <c:bubble3D val="0"/>
            <c:spPr>
              <a:solidFill>
                <a:schemeClr val="accent5">
                  <a:lumMod val="60000"/>
                  <a:lumOff val="40000"/>
                  <a:alpha val="50000"/>
                </a:schemeClr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tpteste1!$F$16:$F$42</c:f>
              <c:strCache>
                <c:ptCount val="27"/>
                <c:pt idx="0">
                  <c:v>RO</c:v>
                </c:pt>
                <c:pt idx="1">
                  <c:v>AC</c:v>
                </c:pt>
                <c:pt idx="2">
                  <c:v>AM</c:v>
                </c:pt>
                <c:pt idx="3">
                  <c:v>RR</c:v>
                </c:pt>
                <c:pt idx="4">
                  <c:v>PA</c:v>
                </c:pt>
                <c:pt idx="5">
                  <c:v>AP</c:v>
                </c:pt>
                <c:pt idx="6">
                  <c:v>TO</c:v>
                </c:pt>
                <c:pt idx="7">
                  <c:v>MA</c:v>
                </c:pt>
                <c:pt idx="8">
                  <c:v>PI</c:v>
                </c:pt>
                <c:pt idx="9">
                  <c:v>CE</c:v>
                </c:pt>
                <c:pt idx="10">
                  <c:v>RN</c:v>
                </c:pt>
                <c:pt idx="11">
                  <c:v>PB</c:v>
                </c:pt>
                <c:pt idx="12">
                  <c:v>PE</c:v>
                </c:pt>
                <c:pt idx="13">
                  <c:v>AL</c:v>
                </c:pt>
                <c:pt idx="14">
                  <c:v>SE</c:v>
                </c:pt>
                <c:pt idx="15">
                  <c:v>BA</c:v>
                </c:pt>
                <c:pt idx="16">
                  <c:v>MG</c:v>
                </c:pt>
                <c:pt idx="17">
                  <c:v>ES</c:v>
                </c:pt>
                <c:pt idx="18">
                  <c:v>RJ</c:v>
                </c:pt>
                <c:pt idx="19">
                  <c:v>SP</c:v>
                </c:pt>
                <c:pt idx="20">
                  <c:v>PR</c:v>
                </c:pt>
                <c:pt idx="21">
                  <c:v>SC</c:v>
                </c:pt>
                <c:pt idx="22">
                  <c:v>RS</c:v>
                </c:pt>
                <c:pt idx="23">
                  <c:v>MS</c:v>
                </c:pt>
                <c:pt idx="24">
                  <c:v>MT</c:v>
                </c:pt>
                <c:pt idx="25">
                  <c:v>GO</c:v>
                </c:pt>
                <c:pt idx="26">
                  <c:v>DF</c:v>
                </c:pt>
              </c:strCache>
            </c:strRef>
          </c:cat>
          <c:val>
            <c:numRef>
              <c:f>tpteste1!$G$16:$G$42</c:f>
              <c:numCache>
                <c:formatCode>0.0</c:formatCode>
                <c:ptCount val="27"/>
                <c:pt idx="0">
                  <c:v>3.7267080745341614</c:v>
                </c:pt>
                <c:pt idx="1">
                  <c:v>3.2592024539877302</c:v>
                </c:pt>
                <c:pt idx="2">
                  <c:v>5.6972507452798942</c:v>
                </c:pt>
                <c:pt idx="3">
                  <c:v>3.6730945821854912</c:v>
                </c:pt>
                <c:pt idx="4">
                  <c:v>7.79939153683046</c:v>
                </c:pt>
                <c:pt idx="5">
                  <c:v>5.3558844256518681</c:v>
                </c:pt>
                <c:pt idx="6">
                  <c:v>4.2322097378277155</c:v>
                </c:pt>
                <c:pt idx="7">
                  <c:v>3.9645776566757496</c:v>
                </c:pt>
                <c:pt idx="8">
                  <c:v>4.7913446676970635</c:v>
                </c:pt>
                <c:pt idx="9">
                  <c:v>4.3715846994535523</c:v>
                </c:pt>
                <c:pt idx="10">
                  <c:v>6.8405642800106472</c:v>
                </c:pt>
                <c:pt idx="11">
                  <c:v>6.554830692761727</c:v>
                </c:pt>
                <c:pt idx="12">
                  <c:v>7.7016465589194931</c:v>
                </c:pt>
                <c:pt idx="13">
                  <c:v>15.167501978369824</c:v>
                </c:pt>
                <c:pt idx="14">
                  <c:v>2.4092801903628791</c:v>
                </c:pt>
                <c:pt idx="15">
                  <c:v>11.644256364753259</c:v>
                </c:pt>
                <c:pt idx="16">
                  <c:v>3.2871514295799504</c:v>
                </c:pt>
                <c:pt idx="17">
                  <c:v>4.4707623982235383</c:v>
                </c:pt>
                <c:pt idx="18">
                  <c:v>11.820146105566415</c:v>
                </c:pt>
                <c:pt idx="19">
                  <c:v>3.0188074374866423</c:v>
                </c:pt>
                <c:pt idx="20">
                  <c:v>2.3902128562336467</c:v>
                </c:pt>
                <c:pt idx="21">
                  <c:v>2.6135783563042367</c:v>
                </c:pt>
                <c:pt idx="22">
                  <c:v>5.5749975697482261</c:v>
                </c:pt>
                <c:pt idx="23">
                  <c:v>10.889341479972845</c:v>
                </c:pt>
                <c:pt idx="24">
                  <c:v>5.9189189189189184</c:v>
                </c:pt>
                <c:pt idx="25">
                  <c:v>4.3103448275862073</c:v>
                </c:pt>
                <c:pt idx="26">
                  <c:v>7.8116494284158957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13483904"/>
        <c:axId val="213485440"/>
      </c:barChart>
      <c:barChart>
        <c:barDir val="col"/>
        <c:grouping val="clustered"/>
        <c:varyColors val="0"/>
        <c:ser>
          <c:idx val="1"/>
          <c:order val="1"/>
          <c:tx>
            <c:strRef>
              <c:f>tpteste1!$H$15</c:f>
              <c:strCache>
                <c:ptCount val="1"/>
                <c:pt idx="0">
                  <c:v>Em branco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1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1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1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1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20"/>
            <c:invertIfNegative val="0"/>
            <c:bubble3D val="0"/>
            <c:spPr>
              <a:solidFill>
                <a:srgbClr val="FF0066"/>
              </a:solidFill>
              <a:ln>
                <a:noFill/>
              </a:ln>
              <a:effectLst/>
            </c:spPr>
          </c:dPt>
          <c:dPt>
            <c:idx val="21"/>
            <c:invertIfNegative val="0"/>
            <c:bubble3D val="0"/>
            <c:spPr>
              <a:solidFill>
                <a:srgbClr val="FF0066"/>
              </a:solidFill>
              <a:ln>
                <a:noFill/>
              </a:ln>
              <a:effectLst/>
            </c:spPr>
          </c:dPt>
          <c:dPt>
            <c:idx val="22"/>
            <c:invertIfNegative val="0"/>
            <c:bubble3D val="0"/>
            <c:spPr>
              <a:solidFill>
                <a:srgbClr val="FF0066"/>
              </a:solidFill>
              <a:ln>
                <a:noFill/>
              </a:ln>
              <a:effectLst/>
            </c:spPr>
          </c:dPt>
          <c:dPt>
            <c:idx val="23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24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25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26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</c:dPt>
          <c:cat>
            <c:strRef>
              <c:f>tpteste1!$F$16:$F$42</c:f>
              <c:strCache>
                <c:ptCount val="27"/>
                <c:pt idx="0">
                  <c:v>RO</c:v>
                </c:pt>
                <c:pt idx="1">
                  <c:v>AC</c:v>
                </c:pt>
                <c:pt idx="2">
                  <c:v>AM</c:v>
                </c:pt>
                <c:pt idx="3">
                  <c:v>RR</c:v>
                </c:pt>
                <c:pt idx="4">
                  <c:v>PA</c:v>
                </c:pt>
                <c:pt idx="5">
                  <c:v>AP</c:v>
                </c:pt>
                <c:pt idx="6">
                  <c:v>TO</c:v>
                </c:pt>
                <c:pt idx="7">
                  <c:v>MA</c:v>
                </c:pt>
                <c:pt idx="8">
                  <c:v>PI</c:v>
                </c:pt>
                <c:pt idx="9">
                  <c:v>CE</c:v>
                </c:pt>
                <c:pt idx="10">
                  <c:v>RN</c:v>
                </c:pt>
                <c:pt idx="11">
                  <c:v>PB</c:v>
                </c:pt>
                <c:pt idx="12">
                  <c:v>PE</c:v>
                </c:pt>
                <c:pt idx="13">
                  <c:v>AL</c:v>
                </c:pt>
                <c:pt idx="14">
                  <c:v>SE</c:v>
                </c:pt>
                <c:pt idx="15">
                  <c:v>BA</c:v>
                </c:pt>
                <c:pt idx="16">
                  <c:v>MG</c:v>
                </c:pt>
                <c:pt idx="17">
                  <c:v>ES</c:v>
                </c:pt>
                <c:pt idx="18">
                  <c:v>RJ</c:v>
                </c:pt>
                <c:pt idx="19">
                  <c:v>SP</c:v>
                </c:pt>
                <c:pt idx="20">
                  <c:v>PR</c:v>
                </c:pt>
                <c:pt idx="21">
                  <c:v>SC</c:v>
                </c:pt>
                <c:pt idx="22">
                  <c:v>RS</c:v>
                </c:pt>
                <c:pt idx="23">
                  <c:v>MS</c:v>
                </c:pt>
                <c:pt idx="24">
                  <c:v>MT</c:v>
                </c:pt>
                <c:pt idx="25">
                  <c:v>GO</c:v>
                </c:pt>
                <c:pt idx="26">
                  <c:v>DF</c:v>
                </c:pt>
              </c:strCache>
            </c:strRef>
          </c:cat>
          <c:val>
            <c:numRef>
              <c:f>tpteste1!$H$16:$H$42</c:f>
              <c:numCache>
                <c:formatCode>0.0</c:formatCode>
                <c:ptCount val="27"/>
                <c:pt idx="0">
                  <c:v>5.1759834368530024E-2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1.4658430902553701</c:v>
                </c:pt>
                <c:pt idx="5">
                  <c:v>7.0472163495419307E-2</c:v>
                </c:pt>
                <c:pt idx="6">
                  <c:v>0</c:v>
                </c:pt>
                <c:pt idx="7">
                  <c:v>8.1743869209809264E-2</c:v>
                </c:pt>
                <c:pt idx="8">
                  <c:v>3.0911901081916538E-2</c:v>
                </c:pt>
                <c:pt idx="9">
                  <c:v>0.1285760205721633</c:v>
                </c:pt>
                <c:pt idx="10">
                  <c:v>0</c:v>
                </c:pt>
                <c:pt idx="11">
                  <c:v>0.3417210313762038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0.12968398061565764</c:v>
                </c:pt>
                <c:pt idx="16">
                  <c:v>4.4122837980938934E-3</c:v>
                </c:pt>
                <c:pt idx="17">
                  <c:v>0</c:v>
                </c:pt>
                <c:pt idx="18">
                  <c:v>4.1156497582055763E-3</c:v>
                </c:pt>
                <c:pt idx="19">
                  <c:v>2.3153095390753008E-2</c:v>
                </c:pt>
                <c:pt idx="20">
                  <c:v>7.0716356693303157E-3</c:v>
                </c:pt>
                <c:pt idx="21">
                  <c:v>0</c:v>
                </c:pt>
                <c:pt idx="22">
                  <c:v>0</c:v>
                </c:pt>
                <c:pt idx="23">
                  <c:v>2.7155465037338764E-2</c:v>
                </c:pt>
                <c:pt idx="24">
                  <c:v>1.2702702702702702</c:v>
                </c:pt>
                <c:pt idx="25">
                  <c:v>0.14745916515426497</c:v>
                </c:pt>
                <c:pt idx="26">
                  <c:v>8.1654872074033755E-2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488768"/>
        <c:axId val="213486976"/>
      </c:barChart>
      <c:catAx>
        <c:axId val="213483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13485440"/>
        <c:crosses val="autoZero"/>
        <c:auto val="1"/>
        <c:lblAlgn val="ctr"/>
        <c:lblOffset val="100"/>
        <c:noMultiLvlLbl val="0"/>
      </c:catAx>
      <c:valAx>
        <c:axId val="2134854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13483904"/>
        <c:crosses val="autoZero"/>
        <c:crossBetween val="between"/>
      </c:valAx>
      <c:valAx>
        <c:axId val="213486976"/>
        <c:scaling>
          <c:orientation val="minMax"/>
          <c:max val="16"/>
        </c:scaling>
        <c:delete val="1"/>
        <c:axPos val="r"/>
        <c:numFmt formatCode="0.0" sourceLinked="1"/>
        <c:majorTickMark val="out"/>
        <c:minorTickMark val="none"/>
        <c:tickLblPos val="nextTo"/>
        <c:crossAx val="213488768"/>
        <c:crosses val="max"/>
        <c:crossBetween val="between"/>
      </c:valAx>
      <c:catAx>
        <c:axId val="2134887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34869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tpcpnfirma!$G$2</c:f>
              <c:strCache>
                <c:ptCount val="1"/>
                <c:pt idx="0">
                  <c:v>Em branco ou ignorada</c:v>
                </c:pt>
              </c:strCache>
            </c:strRef>
          </c:tx>
          <c:spPr>
            <a:solidFill>
              <a:srgbClr val="79ADDD">
                <a:alpha val="49804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tpcpnfirma!$F$3:$F$12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tpcpnfirma!$G$3:$G$12</c:f>
              <c:numCache>
                <c:formatCode>0.0</c:formatCode>
                <c:ptCount val="10"/>
                <c:pt idx="0">
                  <c:v>13.695857509108082</c:v>
                </c:pt>
                <c:pt idx="1">
                  <c:v>12.933340923322138</c:v>
                </c:pt>
                <c:pt idx="2">
                  <c:v>11.415833558497704</c:v>
                </c:pt>
                <c:pt idx="3">
                  <c:v>10.63672521206575</c:v>
                </c:pt>
                <c:pt idx="4">
                  <c:v>9.5697350670225898</c:v>
                </c:pt>
                <c:pt idx="5">
                  <c:v>8.4258337179082368</c:v>
                </c:pt>
                <c:pt idx="6">
                  <c:v>7.6827733854156888</c:v>
                </c:pt>
                <c:pt idx="7">
                  <c:v>6.8383723113813968</c:v>
                </c:pt>
                <c:pt idx="8">
                  <c:v>6.6821014619372123</c:v>
                </c:pt>
                <c:pt idx="9">
                  <c:v>6.5528643330672871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213685760"/>
        <c:axId val="213687296"/>
      </c:barChart>
      <c:barChart>
        <c:barDir val="col"/>
        <c:grouping val="clustered"/>
        <c:varyColors val="0"/>
        <c:ser>
          <c:idx val="1"/>
          <c:order val="1"/>
          <c:tx>
            <c:strRef>
              <c:f>tpcpnfirma!$H$2</c:f>
              <c:strCache>
                <c:ptCount val="1"/>
                <c:pt idx="0">
                  <c:v>Em branco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tpcpnfirma!$F$3:$F$12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tpcpnfirma!$H$3:$H$12</c:f>
              <c:numCache>
                <c:formatCode>0.0</c:formatCode>
                <c:ptCount val="10"/>
                <c:pt idx="0">
                  <c:v>6.0720550532991496E-2</c:v>
                </c:pt>
                <c:pt idx="1">
                  <c:v>0.23339215574657027</c:v>
                </c:pt>
                <c:pt idx="2">
                  <c:v>9.4569035395838968E-2</c:v>
                </c:pt>
                <c:pt idx="3">
                  <c:v>4.2237161662736264E-2</c:v>
                </c:pt>
                <c:pt idx="4">
                  <c:v>3.4444157409799364E-2</c:v>
                </c:pt>
                <c:pt idx="5">
                  <c:v>0.22345825945447037</c:v>
                </c:pt>
                <c:pt idx="6">
                  <c:v>0.53709928824954456</c:v>
                </c:pt>
                <c:pt idx="7">
                  <c:v>0.4145781270313606</c:v>
                </c:pt>
                <c:pt idx="8">
                  <c:v>0.41062379870697185</c:v>
                </c:pt>
                <c:pt idx="9">
                  <c:v>0.58638607007313537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690624"/>
        <c:axId val="213689088"/>
      </c:barChart>
      <c:catAx>
        <c:axId val="213685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13687296"/>
        <c:crosses val="autoZero"/>
        <c:auto val="1"/>
        <c:lblAlgn val="ctr"/>
        <c:lblOffset val="100"/>
        <c:noMultiLvlLbl val="0"/>
      </c:catAx>
      <c:valAx>
        <c:axId val="21368729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213685760"/>
        <c:crosses val="autoZero"/>
        <c:crossBetween val="between"/>
      </c:valAx>
      <c:valAx>
        <c:axId val="213689088"/>
        <c:scaling>
          <c:orientation val="minMax"/>
          <c:max val="16"/>
        </c:scaling>
        <c:delete val="1"/>
        <c:axPos val="r"/>
        <c:numFmt formatCode="0.0" sourceLinked="1"/>
        <c:majorTickMark val="out"/>
        <c:minorTickMark val="none"/>
        <c:tickLblPos val="nextTo"/>
        <c:crossAx val="213690624"/>
        <c:crosses val="max"/>
        <c:crossBetween val="between"/>
      </c:valAx>
      <c:catAx>
        <c:axId val="2136906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368908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tpcpnfirma!$G$15</c:f>
              <c:strCache>
                <c:ptCount val="1"/>
                <c:pt idx="0">
                  <c:v>Em branco ou ignorada</c:v>
                </c:pt>
              </c:strCache>
            </c:strRef>
          </c:tx>
          <c:spPr>
            <a:solidFill>
              <a:srgbClr val="FF0000">
                <a:alpha val="50000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92D050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92D050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92D050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92D050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92D050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92D050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16"/>
            <c:invertIfNegative val="0"/>
            <c:bubble3D val="0"/>
            <c:spPr>
              <a:solidFill>
                <a:srgbClr val="F4E08C">
                  <a:alpha val="49804"/>
                </a:srgbClr>
              </a:solidFill>
              <a:ln>
                <a:noFill/>
              </a:ln>
              <a:effectLst/>
            </c:spPr>
          </c:dPt>
          <c:dPt>
            <c:idx val="17"/>
            <c:invertIfNegative val="0"/>
            <c:bubble3D val="0"/>
            <c:spPr>
              <a:solidFill>
                <a:srgbClr val="F4E08C">
                  <a:alpha val="49804"/>
                </a:srgbClr>
              </a:solidFill>
              <a:ln>
                <a:noFill/>
              </a:ln>
              <a:effectLst/>
            </c:spPr>
          </c:dPt>
          <c:dPt>
            <c:idx val="18"/>
            <c:invertIfNegative val="0"/>
            <c:bubble3D val="0"/>
            <c:spPr>
              <a:solidFill>
                <a:srgbClr val="F4E08C">
                  <a:alpha val="49804"/>
                </a:srgbClr>
              </a:solidFill>
              <a:ln>
                <a:noFill/>
              </a:ln>
              <a:effectLst/>
            </c:spPr>
          </c:dPt>
          <c:dPt>
            <c:idx val="19"/>
            <c:invertIfNegative val="0"/>
            <c:bubble3D val="0"/>
            <c:spPr>
              <a:solidFill>
                <a:srgbClr val="F4E08C">
                  <a:alpha val="49804"/>
                </a:srgbClr>
              </a:solidFill>
              <a:ln>
                <a:noFill/>
              </a:ln>
              <a:effectLst/>
            </c:spPr>
          </c:dPt>
          <c:dPt>
            <c:idx val="20"/>
            <c:invertIfNegative val="0"/>
            <c:bubble3D val="0"/>
            <c:spPr>
              <a:solidFill>
                <a:srgbClr val="FF9999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21"/>
            <c:invertIfNegative val="0"/>
            <c:bubble3D val="0"/>
            <c:spPr>
              <a:solidFill>
                <a:srgbClr val="FF9999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22"/>
            <c:invertIfNegative val="0"/>
            <c:bubble3D val="0"/>
            <c:spPr>
              <a:solidFill>
                <a:srgbClr val="FF9999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23"/>
            <c:invertIfNegative val="0"/>
            <c:bubble3D val="0"/>
            <c:spPr>
              <a:solidFill>
                <a:schemeClr val="accent5">
                  <a:lumMod val="60000"/>
                  <a:lumOff val="40000"/>
                  <a:alpha val="50000"/>
                </a:schemeClr>
              </a:solidFill>
              <a:ln>
                <a:noFill/>
              </a:ln>
              <a:effectLst/>
            </c:spPr>
          </c:dPt>
          <c:dPt>
            <c:idx val="24"/>
            <c:invertIfNegative val="0"/>
            <c:bubble3D val="0"/>
            <c:spPr>
              <a:solidFill>
                <a:schemeClr val="accent5">
                  <a:lumMod val="60000"/>
                  <a:lumOff val="40000"/>
                  <a:alpha val="50000"/>
                </a:schemeClr>
              </a:solidFill>
              <a:ln>
                <a:noFill/>
              </a:ln>
              <a:effectLst/>
            </c:spPr>
          </c:dPt>
          <c:dPt>
            <c:idx val="25"/>
            <c:invertIfNegative val="0"/>
            <c:bubble3D val="0"/>
            <c:spPr>
              <a:solidFill>
                <a:schemeClr val="accent5">
                  <a:lumMod val="60000"/>
                  <a:lumOff val="40000"/>
                  <a:alpha val="50000"/>
                </a:schemeClr>
              </a:solidFill>
              <a:ln>
                <a:noFill/>
              </a:ln>
              <a:effectLst/>
            </c:spPr>
          </c:dPt>
          <c:dPt>
            <c:idx val="26"/>
            <c:invertIfNegative val="0"/>
            <c:bubble3D val="0"/>
            <c:spPr>
              <a:solidFill>
                <a:schemeClr val="accent5">
                  <a:lumMod val="60000"/>
                  <a:lumOff val="40000"/>
                  <a:alpha val="50000"/>
                </a:schemeClr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tpcpnfirma!$F$16:$F$42</c:f>
              <c:strCache>
                <c:ptCount val="27"/>
                <c:pt idx="0">
                  <c:v>RO</c:v>
                </c:pt>
                <c:pt idx="1">
                  <c:v>AC</c:v>
                </c:pt>
                <c:pt idx="2">
                  <c:v>AM</c:v>
                </c:pt>
                <c:pt idx="3">
                  <c:v>RR</c:v>
                </c:pt>
                <c:pt idx="4">
                  <c:v>PA</c:v>
                </c:pt>
                <c:pt idx="5">
                  <c:v>AP</c:v>
                </c:pt>
                <c:pt idx="6">
                  <c:v>TO</c:v>
                </c:pt>
                <c:pt idx="7">
                  <c:v>MA</c:v>
                </c:pt>
                <c:pt idx="8">
                  <c:v>PI</c:v>
                </c:pt>
                <c:pt idx="9">
                  <c:v>CE</c:v>
                </c:pt>
                <c:pt idx="10">
                  <c:v>RN</c:v>
                </c:pt>
                <c:pt idx="11">
                  <c:v>PB</c:v>
                </c:pt>
                <c:pt idx="12">
                  <c:v>PE</c:v>
                </c:pt>
                <c:pt idx="13">
                  <c:v>AL</c:v>
                </c:pt>
                <c:pt idx="14">
                  <c:v>SE</c:v>
                </c:pt>
                <c:pt idx="15">
                  <c:v>BA</c:v>
                </c:pt>
                <c:pt idx="16">
                  <c:v>MG</c:v>
                </c:pt>
                <c:pt idx="17">
                  <c:v>ES</c:v>
                </c:pt>
                <c:pt idx="18">
                  <c:v>RJ</c:v>
                </c:pt>
                <c:pt idx="19">
                  <c:v>SP</c:v>
                </c:pt>
                <c:pt idx="20">
                  <c:v>PR</c:v>
                </c:pt>
                <c:pt idx="21">
                  <c:v>SC</c:v>
                </c:pt>
                <c:pt idx="22">
                  <c:v>RS</c:v>
                </c:pt>
                <c:pt idx="23">
                  <c:v>MS</c:v>
                </c:pt>
                <c:pt idx="24">
                  <c:v>MT</c:v>
                </c:pt>
                <c:pt idx="25">
                  <c:v>GO</c:v>
                </c:pt>
                <c:pt idx="26">
                  <c:v>DF</c:v>
                </c:pt>
              </c:strCache>
            </c:strRef>
          </c:cat>
          <c:val>
            <c:numRef>
              <c:f>tpcpnfirma!$G$16:$G$42</c:f>
              <c:numCache>
                <c:formatCode>0.0</c:formatCode>
                <c:ptCount val="27"/>
                <c:pt idx="0">
                  <c:v>3.9337474120082816</c:v>
                </c:pt>
                <c:pt idx="1">
                  <c:v>3.0674846625766872</c:v>
                </c:pt>
                <c:pt idx="2">
                  <c:v>3.9858672849729491</c:v>
                </c:pt>
                <c:pt idx="3">
                  <c:v>5.4178145087236</c:v>
                </c:pt>
                <c:pt idx="4">
                  <c:v>12.823822255001383</c:v>
                </c:pt>
                <c:pt idx="5">
                  <c:v>5.2854122621564485</c:v>
                </c:pt>
                <c:pt idx="6">
                  <c:v>4.7565543071161045</c:v>
                </c:pt>
                <c:pt idx="7">
                  <c:v>5.3269754768392374</c:v>
                </c:pt>
                <c:pt idx="8">
                  <c:v>5.7496136012364758</c:v>
                </c:pt>
                <c:pt idx="9">
                  <c:v>5.7537769206043077</c:v>
                </c:pt>
                <c:pt idx="10">
                  <c:v>10.220920947564546</c:v>
                </c:pt>
                <c:pt idx="11">
                  <c:v>7.8285181733457589</c:v>
                </c:pt>
                <c:pt idx="12">
                  <c:v>9.5075498899764774</c:v>
                </c:pt>
                <c:pt idx="13">
                  <c:v>7.4386705354787654</c:v>
                </c:pt>
                <c:pt idx="14">
                  <c:v>2.349791790600833</c:v>
                </c:pt>
                <c:pt idx="15">
                  <c:v>8.3748549587058907</c:v>
                </c:pt>
                <c:pt idx="16">
                  <c:v>9.1201906106600781</c:v>
                </c:pt>
                <c:pt idx="17">
                  <c:v>6.365655070318283</c:v>
                </c:pt>
                <c:pt idx="18">
                  <c:v>11.846897828994752</c:v>
                </c:pt>
                <c:pt idx="19">
                  <c:v>3.2895205528246776</c:v>
                </c:pt>
                <c:pt idx="20">
                  <c:v>1.6618343822926243</c:v>
                </c:pt>
                <c:pt idx="21">
                  <c:v>4.2266462480857578</c:v>
                </c:pt>
                <c:pt idx="22">
                  <c:v>8.8558374647613487</c:v>
                </c:pt>
                <c:pt idx="23">
                  <c:v>8.3774609640190096</c:v>
                </c:pt>
                <c:pt idx="24">
                  <c:v>8.6486486486486491</c:v>
                </c:pt>
                <c:pt idx="25">
                  <c:v>3.221415607985481</c:v>
                </c:pt>
                <c:pt idx="26">
                  <c:v>9.6080566140446368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14198144"/>
        <c:axId val="214199680"/>
      </c:barChart>
      <c:barChart>
        <c:barDir val="col"/>
        <c:grouping val="clustered"/>
        <c:varyColors val="0"/>
        <c:ser>
          <c:idx val="1"/>
          <c:order val="1"/>
          <c:tx>
            <c:strRef>
              <c:f>tpcpnfirma!$H$15</c:f>
              <c:strCache>
                <c:ptCount val="1"/>
                <c:pt idx="0">
                  <c:v>Em branco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1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1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1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1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20"/>
            <c:invertIfNegative val="0"/>
            <c:bubble3D val="0"/>
            <c:spPr>
              <a:solidFill>
                <a:srgbClr val="FF0066"/>
              </a:solidFill>
              <a:ln>
                <a:noFill/>
              </a:ln>
              <a:effectLst/>
            </c:spPr>
          </c:dPt>
          <c:dPt>
            <c:idx val="21"/>
            <c:invertIfNegative val="0"/>
            <c:bubble3D val="0"/>
            <c:spPr>
              <a:solidFill>
                <a:srgbClr val="FF0066"/>
              </a:solidFill>
              <a:ln>
                <a:noFill/>
              </a:ln>
              <a:effectLst/>
            </c:spPr>
          </c:dPt>
          <c:dPt>
            <c:idx val="22"/>
            <c:invertIfNegative val="0"/>
            <c:bubble3D val="0"/>
            <c:spPr>
              <a:solidFill>
                <a:srgbClr val="FF0066"/>
              </a:solidFill>
              <a:ln>
                <a:noFill/>
              </a:ln>
              <a:effectLst/>
            </c:spPr>
          </c:dPt>
          <c:dPt>
            <c:idx val="23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24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25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26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</c:dPt>
          <c:cat>
            <c:strRef>
              <c:f>tpcpnfirma!$F$16:$F$42</c:f>
              <c:strCache>
                <c:ptCount val="27"/>
                <c:pt idx="0">
                  <c:v>RO</c:v>
                </c:pt>
                <c:pt idx="1">
                  <c:v>AC</c:v>
                </c:pt>
                <c:pt idx="2">
                  <c:v>AM</c:v>
                </c:pt>
                <c:pt idx="3">
                  <c:v>RR</c:v>
                </c:pt>
                <c:pt idx="4">
                  <c:v>PA</c:v>
                </c:pt>
                <c:pt idx="5">
                  <c:v>AP</c:v>
                </c:pt>
                <c:pt idx="6">
                  <c:v>TO</c:v>
                </c:pt>
                <c:pt idx="7">
                  <c:v>MA</c:v>
                </c:pt>
                <c:pt idx="8">
                  <c:v>PI</c:v>
                </c:pt>
                <c:pt idx="9">
                  <c:v>CE</c:v>
                </c:pt>
                <c:pt idx="10">
                  <c:v>RN</c:v>
                </c:pt>
                <c:pt idx="11">
                  <c:v>PB</c:v>
                </c:pt>
                <c:pt idx="12">
                  <c:v>PE</c:v>
                </c:pt>
                <c:pt idx="13">
                  <c:v>AL</c:v>
                </c:pt>
                <c:pt idx="14">
                  <c:v>SE</c:v>
                </c:pt>
                <c:pt idx="15">
                  <c:v>BA</c:v>
                </c:pt>
                <c:pt idx="16">
                  <c:v>MG</c:v>
                </c:pt>
                <c:pt idx="17">
                  <c:v>ES</c:v>
                </c:pt>
                <c:pt idx="18">
                  <c:v>RJ</c:v>
                </c:pt>
                <c:pt idx="19">
                  <c:v>SP</c:v>
                </c:pt>
                <c:pt idx="20">
                  <c:v>PR</c:v>
                </c:pt>
                <c:pt idx="21">
                  <c:v>SC</c:v>
                </c:pt>
                <c:pt idx="22">
                  <c:v>RS</c:v>
                </c:pt>
                <c:pt idx="23">
                  <c:v>MS</c:v>
                </c:pt>
                <c:pt idx="24">
                  <c:v>MT</c:v>
                </c:pt>
                <c:pt idx="25">
                  <c:v>GO</c:v>
                </c:pt>
                <c:pt idx="26">
                  <c:v>DF</c:v>
                </c:pt>
              </c:strCache>
            </c:strRef>
          </c:cat>
          <c:val>
            <c:numRef>
              <c:f>tpcpnfirma!$H$16:$H$42</c:f>
              <c:numCache>
                <c:formatCode>0.0</c:formatCode>
                <c:ptCount val="27"/>
                <c:pt idx="0">
                  <c:v>5.1759834368530024E-2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1.4658430902553701</c:v>
                </c:pt>
                <c:pt idx="5">
                  <c:v>7.0472163495419307E-2</c:v>
                </c:pt>
                <c:pt idx="6">
                  <c:v>0</c:v>
                </c:pt>
                <c:pt idx="7">
                  <c:v>8.1743869209809264E-2</c:v>
                </c:pt>
                <c:pt idx="8">
                  <c:v>3.0911901081916538E-2</c:v>
                </c:pt>
                <c:pt idx="9">
                  <c:v>0.1285760205721633</c:v>
                </c:pt>
                <c:pt idx="10">
                  <c:v>0</c:v>
                </c:pt>
                <c:pt idx="11">
                  <c:v>0.3417210313762038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0.12968398061565764</c:v>
                </c:pt>
                <c:pt idx="16">
                  <c:v>4.4122837980938934E-3</c:v>
                </c:pt>
                <c:pt idx="17">
                  <c:v>0</c:v>
                </c:pt>
                <c:pt idx="18">
                  <c:v>2.0907500771684329</c:v>
                </c:pt>
                <c:pt idx="19">
                  <c:v>2.3153095390753008E-2</c:v>
                </c:pt>
                <c:pt idx="20">
                  <c:v>7.0716356693303157E-3</c:v>
                </c:pt>
                <c:pt idx="21">
                  <c:v>1.0209290454313425E-2</c:v>
                </c:pt>
                <c:pt idx="22">
                  <c:v>0</c:v>
                </c:pt>
                <c:pt idx="23">
                  <c:v>2.7155465037338764E-2</c:v>
                </c:pt>
                <c:pt idx="24">
                  <c:v>1.2702702702702702</c:v>
                </c:pt>
                <c:pt idx="25">
                  <c:v>0.14745916515426497</c:v>
                </c:pt>
                <c:pt idx="26">
                  <c:v>8.1654872074033755E-2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211200"/>
        <c:axId val="214209664"/>
      </c:barChart>
      <c:catAx>
        <c:axId val="214198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14199680"/>
        <c:crosses val="autoZero"/>
        <c:auto val="1"/>
        <c:lblAlgn val="ctr"/>
        <c:lblOffset val="100"/>
        <c:noMultiLvlLbl val="0"/>
      </c:catAx>
      <c:valAx>
        <c:axId val="214199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14198144"/>
        <c:crosses val="autoZero"/>
        <c:crossBetween val="between"/>
      </c:valAx>
      <c:valAx>
        <c:axId val="214209664"/>
        <c:scaling>
          <c:orientation val="minMax"/>
          <c:max val="16"/>
        </c:scaling>
        <c:delete val="1"/>
        <c:axPos val="r"/>
        <c:numFmt formatCode="0.0" sourceLinked="1"/>
        <c:majorTickMark val="out"/>
        <c:minorTickMark val="none"/>
        <c:tickLblPos val="nextTo"/>
        <c:crossAx val="214211200"/>
        <c:crosses val="max"/>
        <c:crossBetween val="between"/>
      </c:valAx>
      <c:catAx>
        <c:axId val="21421120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420966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2">
    <c:autoUpdate val="0"/>
  </c:externalData>
  <c:userShapes r:id="rId3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tpesquema!$G$2</c:f>
              <c:strCache>
                <c:ptCount val="1"/>
                <c:pt idx="0">
                  <c:v>Em branco ou ignorada</c:v>
                </c:pt>
              </c:strCache>
            </c:strRef>
          </c:tx>
          <c:spPr>
            <a:solidFill>
              <a:srgbClr val="79ADDD">
                <a:alpha val="49804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tpesquema!$F$3:$F$12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tpesquema!$G$3:$G$12</c:f>
              <c:numCache>
                <c:formatCode>0.0</c:formatCode>
                <c:ptCount val="10"/>
                <c:pt idx="0">
                  <c:v>5.6402644717312107</c:v>
                </c:pt>
                <c:pt idx="1">
                  <c:v>5.8404963852678318</c:v>
                </c:pt>
                <c:pt idx="2">
                  <c:v>4.5663334233990813</c:v>
                </c:pt>
                <c:pt idx="3">
                  <c:v>5.2690859174263496</c:v>
                </c:pt>
                <c:pt idx="4">
                  <c:v>5.1321794540601049</c:v>
                </c:pt>
                <c:pt idx="5">
                  <c:v>4.7460591192829904</c:v>
                </c:pt>
                <c:pt idx="6">
                  <c:v>3.9381021239835494</c:v>
                </c:pt>
                <c:pt idx="7">
                  <c:v>4.0085515766969531</c:v>
                </c:pt>
                <c:pt idx="8">
                  <c:v>4.0567301531830626</c:v>
                </c:pt>
                <c:pt idx="9">
                  <c:v>4.3294838173733154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214277504"/>
        <c:axId val="214291584"/>
      </c:barChart>
      <c:barChart>
        <c:barDir val="col"/>
        <c:grouping val="clustered"/>
        <c:varyColors val="0"/>
        <c:ser>
          <c:idx val="1"/>
          <c:order val="1"/>
          <c:tx>
            <c:strRef>
              <c:f>tpesquema!$H$2</c:f>
              <c:strCache>
                <c:ptCount val="1"/>
                <c:pt idx="0">
                  <c:v>Em branco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tpesquema!$F$3:$F$12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tpesquema!$H$3:$H$12</c:f>
              <c:numCache>
                <c:formatCode>0.0</c:formatCode>
                <c:ptCount val="10"/>
                <c:pt idx="0">
                  <c:v>6.0720550532991496E-2</c:v>
                </c:pt>
                <c:pt idx="1">
                  <c:v>0.23339215574657027</c:v>
                </c:pt>
                <c:pt idx="2">
                  <c:v>9.4569035395838968E-2</c:v>
                </c:pt>
                <c:pt idx="3">
                  <c:v>4.2237161662736264E-2</c:v>
                </c:pt>
                <c:pt idx="4">
                  <c:v>3.4444157409799364E-2</c:v>
                </c:pt>
                <c:pt idx="5">
                  <c:v>0.10930023560273008</c:v>
                </c:pt>
                <c:pt idx="6">
                  <c:v>0.13709177637138725</c:v>
                </c:pt>
                <c:pt idx="7">
                  <c:v>7.0781631444378643E-2</c:v>
                </c:pt>
                <c:pt idx="8">
                  <c:v>0.10338400605742909</c:v>
                </c:pt>
                <c:pt idx="9">
                  <c:v>8.7957910510970308E-2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499712"/>
        <c:axId val="214293120"/>
      </c:barChart>
      <c:catAx>
        <c:axId val="214277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14291584"/>
        <c:crosses val="autoZero"/>
        <c:auto val="1"/>
        <c:lblAlgn val="ctr"/>
        <c:lblOffset val="100"/>
        <c:noMultiLvlLbl val="0"/>
      </c:catAx>
      <c:valAx>
        <c:axId val="2142915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214277504"/>
        <c:crosses val="autoZero"/>
        <c:crossBetween val="between"/>
      </c:valAx>
      <c:valAx>
        <c:axId val="214293120"/>
        <c:scaling>
          <c:orientation val="minMax"/>
          <c:max val="16"/>
        </c:scaling>
        <c:delete val="1"/>
        <c:axPos val="r"/>
        <c:numFmt formatCode="0.0" sourceLinked="1"/>
        <c:majorTickMark val="out"/>
        <c:minorTickMark val="none"/>
        <c:tickLblPos val="nextTo"/>
        <c:crossAx val="214499712"/>
        <c:crosses val="max"/>
        <c:crossBetween val="between"/>
      </c:valAx>
      <c:catAx>
        <c:axId val="2144997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42931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tpesquema!$G$15</c:f>
              <c:strCache>
                <c:ptCount val="1"/>
                <c:pt idx="0">
                  <c:v>Em branco ou ignorada</c:v>
                </c:pt>
              </c:strCache>
            </c:strRef>
          </c:tx>
          <c:spPr>
            <a:solidFill>
              <a:srgbClr val="FF0000">
                <a:alpha val="50000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92D050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92D050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92D050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92D050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92D050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92D050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16"/>
            <c:invertIfNegative val="0"/>
            <c:bubble3D val="0"/>
            <c:spPr>
              <a:solidFill>
                <a:srgbClr val="F4E08C">
                  <a:alpha val="49804"/>
                </a:srgbClr>
              </a:solidFill>
              <a:ln>
                <a:noFill/>
              </a:ln>
              <a:effectLst/>
            </c:spPr>
          </c:dPt>
          <c:dPt>
            <c:idx val="17"/>
            <c:invertIfNegative val="0"/>
            <c:bubble3D val="0"/>
            <c:spPr>
              <a:solidFill>
                <a:srgbClr val="F4E08C">
                  <a:alpha val="49804"/>
                </a:srgbClr>
              </a:solidFill>
              <a:ln>
                <a:noFill/>
              </a:ln>
              <a:effectLst/>
            </c:spPr>
          </c:dPt>
          <c:dPt>
            <c:idx val="18"/>
            <c:invertIfNegative val="0"/>
            <c:bubble3D val="0"/>
            <c:spPr>
              <a:solidFill>
                <a:srgbClr val="F4E08C">
                  <a:alpha val="49804"/>
                </a:srgbClr>
              </a:solidFill>
              <a:ln>
                <a:noFill/>
              </a:ln>
              <a:effectLst/>
            </c:spPr>
          </c:dPt>
          <c:dPt>
            <c:idx val="19"/>
            <c:invertIfNegative val="0"/>
            <c:bubble3D val="0"/>
            <c:spPr>
              <a:solidFill>
                <a:srgbClr val="F4E08C">
                  <a:alpha val="49804"/>
                </a:srgbClr>
              </a:solidFill>
              <a:ln>
                <a:noFill/>
              </a:ln>
              <a:effectLst/>
            </c:spPr>
          </c:dPt>
          <c:dPt>
            <c:idx val="20"/>
            <c:invertIfNegative val="0"/>
            <c:bubble3D val="0"/>
            <c:spPr>
              <a:solidFill>
                <a:srgbClr val="FF9999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21"/>
            <c:invertIfNegative val="0"/>
            <c:bubble3D val="0"/>
            <c:spPr>
              <a:solidFill>
                <a:srgbClr val="FF9999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22"/>
            <c:invertIfNegative val="0"/>
            <c:bubble3D val="0"/>
            <c:spPr>
              <a:solidFill>
                <a:srgbClr val="FF9999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23"/>
            <c:invertIfNegative val="0"/>
            <c:bubble3D val="0"/>
            <c:spPr>
              <a:solidFill>
                <a:schemeClr val="accent5">
                  <a:lumMod val="60000"/>
                  <a:lumOff val="40000"/>
                  <a:alpha val="50000"/>
                </a:schemeClr>
              </a:solidFill>
              <a:ln>
                <a:noFill/>
              </a:ln>
              <a:effectLst/>
            </c:spPr>
          </c:dPt>
          <c:dPt>
            <c:idx val="24"/>
            <c:invertIfNegative val="0"/>
            <c:bubble3D val="0"/>
            <c:spPr>
              <a:solidFill>
                <a:schemeClr val="accent5">
                  <a:lumMod val="60000"/>
                  <a:lumOff val="40000"/>
                  <a:alpha val="50000"/>
                </a:schemeClr>
              </a:solidFill>
              <a:ln>
                <a:noFill/>
              </a:ln>
              <a:effectLst/>
            </c:spPr>
          </c:dPt>
          <c:dPt>
            <c:idx val="25"/>
            <c:invertIfNegative val="0"/>
            <c:bubble3D val="0"/>
            <c:spPr>
              <a:solidFill>
                <a:schemeClr val="accent5">
                  <a:lumMod val="60000"/>
                  <a:lumOff val="40000"/>
                  <a:alpha val="50000"/>
                </a:schemeClr>
              </a:solidFill>
              <a:ln>
                <a:noFill/>
              </a:ln>
              <a:effectLst/>
            </c:spPr>
          </c:dPt>
          <c:dPt>
            <c:idx val="26"/>
            <c:invertIfNegative val="0"/>
            <c:bubble3D val="0"/>
            <c:spPr>
              <a:solidFill>
                <a:schemeClr val="accent5">
                  <a:lumMod val="60000"/>
                  <a:lumOff val="40000"/>
                  <a:alpha val="50000"/>
                </a:schemeClr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tpesquema!$F$16:$F$42</c:f>
              <c:strCache>
                <c:ptCount val="27"/>
                <c:pt idx="0">
                  <c:v>RO</c:v>
                </c:pt>
                <c:pt idx="1">
                  <c:v>AC</c:v>
                </c:pt>
                <c:pt idx="2">
                  <c:v>AM</c:v>
                </c:pt>
                <c:pt idx="3">
                  <c:v>RR</c:v>
                </c:pt>
                <c:pt idx="4">
                  <c:v>PA</c:v>
                </c:pt>
                <c:pt idx="5">
                  <c:v>AP</c:v>
                </c:pt>
                <c:pt idx="6">
                  <c:v>TO</c:v>
                </c:pt>
                <c:pt idx="7">
                  <c:v>MA</c:v>
                </c:pt>
                <c:pt idx="8">
                  <c:v>PI</c:v>
                </c:pt>
                <c:pt idx="9">
                  <c:v>CE</c:v>
                </c:pt>
                <c:pt idx="10">
                  <c:v>RN</c:v>
                </c:pt>
                <c:pt idx="11">
                  <c:v>PB</c:v>
                </c:pt>
                <c:pt idx="12">
                  <c:v>PE</c:v>
                </c:pt>
                <c:pt idx="13">
                  <c:v>AL</c:v>
                </c:pt>
                <c:pt idx="14">
                  <c:v>SE</c:v>
                </c:pt>
                <c:pt idx="15">
                  <c:v>BA</c:v>
                </c:pt>
                <c:pt idx="16">
                  <c:v>MG</c:v>
                </c:pt>
                <c:pt idx="17">
                  <c:v>ES</c:v>
                </c:pt>
                <c:pt idx="18">
                  <c:v>RJ</c:v>
                </c:pt>
                <c:pt idx="19">
                  <c:v>SP</c:v>
                </c:pt>
                <c:pt idx="20">
                  <c:v>PR</c:v>
                </c:pt>
                <c:pt idx="21">
                  <c:v>SC</c:v>
                </c:pt>
                <c:pt idx="22">
                  <c:v>RS</c:v>
                </c:pt>
                <c:pt idx="23">
                  <c:v>MS</c:v>
                </c:pt>
                <c:pt idx="24">
                  <c:v>MT</c:v>
                </c:pt>
                <c:pt idx="25">
                  <c:v>GO</c:v>
                </c:pt>
                <c:pt idx="26">
                  <c:v>DF</c:v>
                </c:pt>
              </c:strCache>
            </c:strRef>
          </c:cat>
          <c:val>
            <c:numRef>
              <c:f>tpesquema!$G$16:$G$42</c:f>
              <c:numCache>
                <c:formatCode>0.0</c:formatCode>
                <c:ptCount val="27"/>
                <c:pt idx="0">
                  <c:v>1.6563146997929605</c:v>
                </c:pt>
                <c:pt idx="1">
                  <c:v>1.4953987730061349</c:v>
                </c:pt>
                <c:pt idx="2">
                  <c:v>1.8438776636855472</c:v>
                </c:pt>
                <c:pt idx="3">
                  <c:v>3.6730945821854912</c:v>
                </c:pt>
                <c:pt idx="4">
                  <c:v>7.0249838665068678</c:v>
                </c:pt>
                <c:pt idx="5">
                  <c:v>7.2586328400281888</c:v>
                </c:pt>
                <c:pt idx="6">
                  <c:v>1.9850187265917603</c:v>
                </c:pt>
                <c:pt idx="7">
                  <c:v>4.9182561307901906</c:v>
                </c:pt>
                <c:pt idx="8">
                  <c:v>1.2982998454404946</c:v>
                </c:pt>
                <c:pt idx="9">
                  <c:v>3.3322618664952319</c:v>
                </c:pt>
                <c:pt idx="10">
                  <c:v>4.2054830982166624</c:v>
                </c:pt>
                <c:pt idx="11">
                  <c:v>5.1258154706430563</c:v>
                </c:pt>
                <c:pt idx="12">
                  <c:v>8.8322330981106312</c:v>
                </c:pt>
                <c:pt idx="13">
                  <c:v>9.2060142442627271</c:v>
                </c:pt>
                <c:pt idx="14">
                  <c:v>1.4277215942891137</c:v>
                </c:pt>
                <c:pt idx="15">
                  <c:v>5.3716469865538192</c:v>
                </c:pt>
                <c:pt idx="16">
                  <c:v>4.1916696081891986</c:v>
                </c:pt>
                <c:pt idx="17">
                  <c:v>3.4937083641746853</c:v>
                </c:pt>
                <c:pt idx="18">
                  <c:v>3.5456322666941045</c:v>
                </c:pt>
                <c:pt idx="19">
                  <c:v>1.469331053643941</c:v>
                </c:pt>
                <c:pt idx="20">
                  <c:v>1.1102468000848595</c:v>
                </c:pt>
                <c:pt idx="21">
                  <c:v>3.5017866258295047</c:v>
                </c:pt>
                <c:pt idx="22">
                  <c:v>9.7501701176241866</c:v>
                </c:pt>
                <c:pt idx="23">
                  <c:v>8.7847929395790896</c:v>
                </c:pt>
                <c:pt idx="24">
                  <c:v>3.3513513513513513</c:v>
                </c:pt>
                <c:pt idx="25">
                  <c:v>2.5748638838475499</c:v>
                </c:pt>
                <c:pt idx="26">
                  <c:v>12.275449101796406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14614400"/>
        <c:axId val="214615936"/>
      </c:barChart>
      <c:barChart>
        <c:barDir val="col"/>
        <c:grouping val="clustered"/>
        <c:varyColors val="0"/>
        <c:ser>
          <c:idx val="1"/>
          <c:order val="1"/>
          <c:tx>
            <c:strRef>
              <c:f>tpesquema!$H$15</c:f>
              <c:strCache>
                <c:ptCount val="1"/>
                <c:pt idx="0">
                  <c:v>Em branco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1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1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1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1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20"/>
            <c:invertIfNegative val="0"/>
            <c:bubble3D val="0"/>
            <c:spPr>
              <a:solidFill>
                <a:srgbClr val="FF0066"/>
              </a:solidFill>
              <a:ln>
                <a:noFill/>
              </a:ln>
              <a:effectLst/>
            </c:spPr>
          </c:dPt>
          <c:dPt>
            <c:idx val="21"/>
            <c:invertIfNegative val="0"/>
            <c:bubble3D val="0"/>
            <c:spPr>
              <a:solidFill>
                <a:srgbClr val="FF0066"/>
              </a:solidFill>
              <a:ln>
                <a:noFill/>
              </a:ln>
              <a:effectLst/>
            </c:spPr>
          </c:dPt>
          <c:dPt>
            <c:idx val="22"/>
            <c:invertIfNegative val="0"/>
            <c:bubble3D val="0"/>
            <c:spPr>
              <a:solidFill>
                <a:srgbClr val="FF0066"/>
              </a:solidFill>
              <a:ln>
                <a:noFill/>
              </a:ln>
              <a:effectLst/>
            </c:spPr>
          </c:dPt>
          <c:dPt>
            <c:idx val="23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24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25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26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</c:dPt>
          <c:cat>
            <c:strRef>
              <c:f>tpesquema!$F$16:$F$42</c:f>
              <c:strCache>
                <c:ptCount val="27"/>
                <c:pt idx="0">
                  <c:v>RO</c:v>
                </c:pt>
                <c:pt idx="1">
                  <c:v>AC</c:v>
                </c:pt>
                <c:pt idx="2">
                  <c:v>AM</c:v>
                </c:pt>
                <c:pt idx="3">
                  <c:v>RR</c:v>
                </c:pt>
                <c:pt idx="4">
                  <c:v>PA</c:v>
                </c:pt>
                <c:pt idx="5">
                  <c:v>AP</c:v>
                </c:pt>
                <c:pt idx="6">
                  <c:v>TO</c:v>
                </c:pt>
                <c:pt idx="7">
                  <c:v>MA</c:v>
                </c:pt>
                <c:pt idx="8">
                  <c:v>PI</c:v>
                </c:pt>
                <c:pt idx="9">
                  <c:v>CE</c:v>
                </c:pt>
                <c:pt idx="10">
                  <c:v>RN</c:v>
                </c:pt>
                <c:pt idx="11">
                  <c:v>PB</c:v>
                </c:pt>
                <c:pt idx="12">
                  <c:v>PE</c:v>
                </c:pt>
                <c:pt idx="13">
                  <c:v>AL</c:v>
                </c:pt>
                <c:pt idx="14">
                  <c:v>SE</c:v>
                </c:pt>
                <c:pt idx="15">
                  <c:v>BA</c:v>
                </c:pt>
                <c:pt idx="16">
                  <c:v>MG</c:v>
                </c:pt>
                <c:pt idx="17">
                  <c:v>ES</c:v>
                </c:pt>
                <c:pt idx="18">
                  <c:v>RJ</c:v>
                </c:pt>
                <c:pt idx="19">
                  <c:v>SP</c:v>
                </c:pt>
                <c:pt idx="20">
                  <c:v>PR</c:v>
                </c:pt>
                <c:pt idx="21">
                  <c:v>SC</c:v>
                </c:pt>
                <c:pt idx="22">
                  <c:v>RS</c:v>
                </c:pt>
                <c:pt idx="23">
                  <c:v>MS</c:v>
                </c:pt>
                <c:pt idx="24">
                  <c:v>MT</c:v>
                </c:pt>
                <c:pt idx="25">
                  <c:v>GO</c:v>
                </c:pt>
                <c:pt idx="26">
                  <c:v>DF</c:v>
                </c:pt>
              </c:strCache>
            </c:strRef>
          </c:cat>
          <c:val>
            <c:numRef>
              <c:f>tpesquema!$H$16:$H$42</c:f>
              <c:numCache>
                <c:formatCode>0.0</c:formatCode>
                <c:ptCount val="27"/>
                <c:pt idx="0">
                  <c:v>5.1759834368530024E-2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1.4658430902553701</c:v>
                </c:pt>
                <c:pt idx="5">
                  <c:v>7.0472163495419307E-2</c:v>
                </c:pt>
                <c:pt idx="6">
                  <c:v>0</c:v>
                </c:pt>
                <c:pt idx="7">
                  <c:v>8.1743869209809264E-2</c:v>
                </c:pt>
                <c:pt idx="8">
                  <c:v>3.0911901081916538E-2</c:v>
                </c:pt>
                <c:pt idx="9">
                  <c:v>0.1285760205721633</c:v>
                </c:pt>
                <c:pt idx="10">
                  <c:v>0</c:v>
                </c:pt>
                <c:pt idx="11">
                  <c:v>0.3417210313762038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0.12968398061565764</c:v>
                </c:pt>
                <c:pt idx="16">
                  <c:v>4.4122837980938934E-3</c:v>
                </c:pt>
                <c:pt idx="17">
                  <c:v>0</c:v>
                </c:pt>
                <c:pt idx="18">
                  <c:v>4.1156497582055763E-3</c:v>
                </c:pt>
                <c:pt idx="19">
                  <c:v>2.3153095390753008E-2</c:v>
                </c:pt>
                <c:pt idx="20">
                  <c:v>7.0716356693303157E-3</c:v>
                </c:pt>
                <c:pt idx="21">
                  <c:v>0</c:v>
                </c:pt>
                <c:pt idx="22">
                  <c:v>0</c:v>
                </c:pt>
                <c:pt idx="23">
                  <c:v>2.7155465037338764E-2</c:v>
                </c:pt>
                <c:pt idx="24">
                  <c:v>1.2702702702702702</c:v>
                </c:pt>
                <c:pt idx="25">
                  <c:v>0.14745916515426497</c:v>
                </c:pt>
                <c:pt idx="26">
                  <c:v>8.1654872074033755E-2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627456"/>
        <c:axId val="214617472"/>
      </c:barChart>
      <c:catAx>
        <c:axId val="214614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14615936"/>
        <c:crosses val="autoZero"/>
        <c:auto val="1"/>
        <c:lblAlgn val="ctr"/>
        <c:lblOffset val="100"/>
        <c:noMultiLvlLbl val="0"/>
      </c:catAx>
      <c:valAx>
        <c:axId val="214615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14614400"/>
        <c:crosses val="autoZero"/>
        <c:crossBetween val="between"/>
      </c:valAx>
      <c:valAx>
        <c:axId val="214617472"/>
        <c:scaling>
          <c:orientation val="minMax"/>
          <c:max val="16"/>
        </c:scaling>
        <c:delete val="1"/>
        <c:axPos val="r"/>
        <c:numFmt formatCode="0.0" sourceLinked="1"/>
        <c:majorTickMark val="out"/>
        <c:minorTickMark val="none"/>
        <c:tickLblPos val="nextTo"/>
        <c:crossAx val="214627456"/>
        <c:crosses val="max"/>
        <c:crossBetween val="between"/>
      </c:valAx>
      <c:catAx>
        <c:axId val="2146274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461747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cs_sexo!$G$2</c:f>
              <c:strCache>
                <c:ptCount val="1"/>
                <c:pt idx="0">
                  <c:v>Informação em branco ou ignorada</c:v>
                </c:pt>
              </c:strCache>
            </c:strRef>
          </c:tx>
          <c:spPr>
            <a:solidFill>
              <a:srgbClr val="79ADDD">
                <a:alpha val="49804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cs_sexo!$F$3:$F$12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cs_sexo!$G$3:$G$12</c:f>
              <c:numCache>
                <c:formatCode>0.0</c:formatCode>
                <c:ptCount val="10"/>
                <c:pt idx="0">
                  <c:v>7.187354718735472</c:v>
                </c:pt>
                <c:pt idx="1">
                  <c:v>7.1711931644797069</c:v>
                </c:pt>
                <c:pt idx="2">
                  <c:v>6.6422723889853632</c:v>
                </c:pt>
                <c:pt idx="3">
                  <c:v>6.2560994401355998</c:v>
                </c:pt>
                <c:pt idx="4">
                  <c:v>5.7859573931677799</c:v>
                </c:pt>
                <c:pt idx="5">
                  <c:v>5.3254209857038264</c:v>
                </c:pt>
                <c:pt idx="6">
                  <c:v>5.3068951134212465</c:v>
                </c:pt>
                <c:pt idx="7">
                  <c:v>5.0684532478881446</c:v>
                </c:pt>
                <c:pt idx="8">
                  <c:v>5.0787170208159349</c:v>
                </c:pt>
                <c:pt idx="9">
                  <c:v>5.1179528188724506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214833792"/>
        <c:axId val="214835584"/>
      </c:barChart>
      <c:barChart>
        <c:barDir val="col"/>
        <c:grouping val="clustered"/>
        <c:varyColors val="0"/>
        <c:ser>
          <c:idx val="1"/>
          <c:order val="1"/>
          <c:tx>
            <c:strRef>
              <c:f>cs_sexo!$H$2</c:f>
              <c:strCache>
                <c:ptCount val="1"/>
                <c:pt idx="0">
                  <c:v>Em branco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cs_sexo!$F$3:$F$12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cs_sexo!$H$3:$H$12</c:f>
              <c:numCache>
                <c:formatCode>0.0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2.9129041654529565E-3</c:v>
                </c:pt>
                <c:pt idx="8">
                  <c:v>0</c:v>
                </c:pt>
                <c:pt idx="9">
                  <c:v>3.9984006397441024E-3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838656"/>
        <c:axId val="214837120"/>
      </c:barChart>
      <c:catAx>
        <c:axId val="214833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14835584"/>
        <c:crosses val="autoZero"/>
        <c:auto val="1"/>
        <c:lblAlgn val="ctr"/>
        <c:lblOffset val="100"/>
        <c:noMultiLvlLbl val="0"/>
      </c:catAx>
      <c:valAx>
        <c:axId val="21483558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214833792"/>
        <c:crosses val="autoZero"/>
        <c:crossBetween val="between"/>
      </c:valAx>
      <c:valAx>
        <c:axId val="214837120"/>
        <c:scaling>
          <c:orientation val="minMax"/>
          <c:max val="16"/>
        </c:scaling>
        <c:delete val="1"/>
        <c:axPos val="r"/>
        <c:numFmt formatCode="0.0" sourceLinked="1"/>
        <c:majorTickMark val="out"/>
        <c:minorTickMark val="none"/>
        <c:tickLblPos val="nextTo"/>
        <c:crossAx val="214838656"/>
        <c:crosses val="max"/>
        <c:crossBetween val="between"/>
      </c:valAx>
      <c:catAx>
        <c:axId val="2148386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48371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cs_sexo!$G$15</c:f>
              <c:strCache>
                <c:ptCount val="1"/>
                <c:pt idx="0">
                  <c:v>Informação em branco ou ignorada</c:v>
                </c:pt>
              </c:strCache>
            </c:strRef>
          </c:tx>
          <c:spPr>
            <a:solidFill>
              <a:srgbClr val="FF0000">
                <a:alpha val="50000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92D050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92D050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92D050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92D050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92D050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92D050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16"/>
            <c:invertIfNegative val="0"/>
            <c:bubble3D val="0"/>
            <c:spPr>
              <a:solidFill>
                <a:srgbClr val="F4E08C">
                  <a:alpha val="49804"/>
                </a:srgbClr>
              </a:solidFill>
              <a:ln>
                <a:noFill/>
              </a:ln>
              <a:effectLst/>
            </c:spPr>
          </c:dPt>
          <c:dPt>
            <c:idx val="17"/>
            <c:invertIfNegative val="0"/>
            <c:bubble3D val="0"/>
            <c:spPr>
              <a:solidFill>
                <a:srgbClr val="F4E08C">
                  <a:alpha val="49804"/>
                </a:srgbClr>
              </a:solidFill>
              <a:ln>
                <a:noFill/>
              </a:ln>
              <a:effectLst/>
            </c:spPr>
          </c:dPt>
          <c:dPt>
            <c:idx val="18"/>
            <c:invertIfNegative val="0"/>
            <c:bubble3D val="0"/>
            <c:spPr>
              <a:solidFill>
                <a:srgbClr val="F4E08C">
                  <a:alpha val="49804"/>
                </a:srgbClr>
              </a:solidFill>
              <a:ln>
                <a:noFill/>
              </a:ln>
              <a:effectLst/>
            </c:spPr>
          </c:dPt>
          <c:dPt>
            <c:idx val="19"/>
            <c:invertIfNegative val="0"/>
            <c:bubble3D val="0"/>
            <c:spPr>
              <a:solidFill>
                <a:srgbClr val="F4E08C">
                  <a:alpha val="49804"/>
                </a:srgbClr>
              </a:solidFill>
              <a:ln>
                <a:noFill/>
              </a:ln>
              <a:effectLst/>
            </c:spPr>
          </c:dPt>
          <c:dPt>
            <c:idx val="20"/>
            <c:invertIfNegative val="0"/>
            <c:bubble3D val="0"/>
            <c:spPr>
              <a:solidFill>
                <a:srgbClr val="FF9999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21"/>
            <c:invertIfNegative val="0"/>
            <c:bubble3D val="0"/>
            <c:spPr>
              <a:solidFill>
                <a:srgbClr val="FF9999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22"/>
            <c:invertIfNegative val="0"/>
            <c:bubble3D val="0"/>
            <c:spPr>
              <a:solidFill>
                <a:srgbClr val="FF9999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23"/>
            <c:invertIfNegative val="0"/>
            <c:bubble3D val="0"/>
            <c:spPr>
              <a:solidFill>
                <a:schemeClr val="accent5">
                  <a:lumMod val="60000"/>
                  <a:lumOff val="40000"/>
                  <a:alpha val="50000"/>
                </a:schemeClr>
              </a:solidFill>
              <a:ln>
                <a:noFill/>
              </a:ln>
              <a:effectLst/>
            </c:spPr>
          </c:dPt>
          <c:dPt>
            <c:idx val="24"/>
            <c:invertIfNegative val="0"/>
            <c:bubble3D val="0"/>
            <c:spPr>
              <a:solidFill>
                <a:schemeClr val="accent5">
                  <a:lumMod val="60000"/>
                  <a:lumOff val="40000"/>
                  <a:alpha val="50000"/>
                </a:schemeClr>
              </a:solidFill>
              <a:ln>
                <a:noFill/>
              </a:ln>
              <a:effectLst/>
            </c:spPr>
          </c:dPt>
          <c:dPt>
            <c:idx val="25"/>
            <c:invertIfNegative val="0"/>
            <c:bubble3D val="0"/>
            <c:spPr>
              <a:solidFill>
                <a:schemeClr val="accent5">
                  <a:lumMod val="60000"/>
                  <a:lumOff val="40000"/>
                  <a:alpha val="50000"/>
                </a:schemeClr>
              </a:solidFill>
              <a:ln>
                <a:noFill/>
              </a:ln>
              <a:effectLst/>
            </c:spPr>
          </c:dPt>
          <c:dPt>
            <c:idx val="26"/>
            <c:invertIfNegative val="0"/>
            <c:bubble3D val="0"/>
            <c:spPr>
              <a:solidFill>
                <a:schemeClr val="accent5">
                  <a:lumMod val="60000"/>
                  <a:lumOff val="40000"/>
                  <a:alpha val="50000"/>
                </a:schemeClr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cs_sexo!$F$16:$F$42</c:f>
              <c:strCache>
                <c:ptCount val="27"/>
                <c:pt idx="0">
                  <c:v>RO</c:v>
                </c:pt>
                <c:pt idx="1">
                  <c:v>AC</c:v>
                </c:pt>
                <c:pt idx="2">
                  <c:v>AM</c:v>
                </c:pt>
                <c:pt idx="3">
                  <c:v>RR</c:v>
                </c:pt>
                <c:pt idx="4">
                  <c:v>PA</c:v>
                </c:pt>
                <c:pt idx="5">
                  <c:v>AP</c:v>
                </c:pt>
                <c:pt idx="6">
                  <c:v>TO</c:v>
                </c:pt>
                <c:pt idx="7">
                  <c:v>MA</c:v>
                </c:pt>
                <c:pt idx="8">
                  <c:v>PI</c:v>
                </c:pt>
                <c:pt idx="9">
                  <c:v>CE</c:v>
                </c:pt>
                <c:pt idx="10">
                  <c:v>RN</c:v>
                </c:pt>
                <c:pt idx="11">
                  <c:v>PB</c:v>
                </c:pt>
                <c:pt idx="12">
                  <c:v>PE</c:v>
                </c:pt>
                <c:pt idx="13">
                  <c:v>AL</c:v>
                </c:pt>
                <c:pt idx="14">
                  <c:v>SE</c:v>
                </c:pt>
                <c:pt idx="15">
                  <c:v>BA</c:v>
                </c:pt>
                <c:pt idx="16">
                  <c:v>MG</c:v>
                </c:pt>
                <c:pt idx="17">
                  <c:v>ES</c:v>
                </c:pt>
                <c:pt idx="18">
                  <c:v>RJ</c:v>
                </c:pt>
                <c:pt idx="19">
                  <c:v>SP</c:v>
                </c:pt>
                <c:pt idx="20">
                  <c:v>PR</c:v>
                </c:pt>
                <c:pt idx="21">
                  <c:v>SC</c:v>
                </c:pt>
                <c:pt idx="22">
                  <c:v>RS</c:v>
                </c:pt>
                <c:pt idx="23">
                  <c:v>MS</c:v>
                </c:pt>
                <c:pt idx="24">
                  <c:v>MT</c:v>
                </c:pt>
                <c:pt idx="25">
                  <c:v>GO</c:v>
                </c:pt>
                <c:pt idx="26">
                  <c:v>DF</c:v>
                </c:pt>
              </c:strCache>
            </c:strRef>
          </c:cat>
          <c:val>
            <c:numRef>
              <c:f>cs_sexo!$G$16:$G$42</c:f>
              <c:numCache>
                <c:formatCode>0.0</c:formatCode>
                <c:ptCount val="27"/>
                <c:pt idx="0">
                  <c:v>4.0446304044630406</c:v>
                </c:pt>
                <c:pt idx="1">
                  <c:v>1.386138613861386</c:v>
                </c:pt>
                <c:pt idx="2">
                  <c:v>1.4159764894469677</c:v>
                </c:pt>
                <c:pt idx="3">
                  <c:v>10.05586592178771</c:v>
                </c:pt>
                <c:pt idx="4">
                  <c:v>4.1549011698265428</c:v>
                </c:pt>
                <c:pt idx="5">
                  <c:v>10.1010101010101</c:v>
                </c:pt>
                <c:pt idx="6">
                  <c:v>0.65487884741322855</c:v>
                </c:pt>
                <c:pt idx="7">
                  <c:v>0.83789880760554303</c:v>
                </c:pt>
                <c:pt idx="8">
                  <c:v>2.7167399121054734</c:v>
                </c:pt>
                <c:pt idx="9">
                  <c:v>4.3517954960438221</c:v>
                </c:pt>
                <c:pt idx="10">
                  <c:v>0.6211180124223602</c:v>
                </c:pt>
                <c:pt idx="11">
                  <c:v>3.6442516268980478</c:v>
                </c:pt>
                <c:pt idx="12">
                  <c:v>3.8220364287847119</c:v>
                </c:pt>
                <c:pt idx="13">
                  <c:v>2.4977698483496877</c:v>
                </c:pt>
                <c:pt idx="14">
                  <c:v>5.0460552663195832</c:v>
                </c:pt>
                <c:pt idx="15">
                  <c:v>5.3573986534880387</c:v>
                </c:pt>
                <c:pt idx="16">
                  <c:v>5.5563943832100255</c:v>
                </c:pt>
                <c:pt idx="17">
                  <c:v>5.9033280507131538</c:v>
                </c:pt>
                <c:pt idx="18">
                  <c:v>5.8733248483941001</c:v>
                </c:pt>
                <c:pt idx="19">
                  <c:v>6.8493686226983073</c:v>
                </c:pt>
                <c:pt idx="20">
                  <c:v>3.2414629918530076</c:v>
                </c:pt>
                <c:pt idx="21">
                  <c:v>4.8529831572937479</c:v>
                </c:pt>
                <c:pt idx="22">
                  <c:v>7.9817351598173518</c:v>
                </c:pt>
                <c:pt idx="23">
                  <c:v>5.1928020565552702</c:v>
                </c:pt>
                <c:pt idx="24">
                  <c:v>3.1843233312921004</c:v>
                </c:pt>
                <c:pt idx="25">
                  <c:v>4.5790934320074008</c:v>
                </c:pt>
                <c:pt idx="26">
                  <c:v>6.3623789764868599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15276544"/>
        <c:axId val="215491328"/>
      </c:barChart>
      <c:barChart>
        <c:barDir val="col"/>
        <c:grouping val="clustered"/>
        <c:varyColors val="0"/>
        <c:ser>
          <c:idx val="1"/>
          <c:order val="1"/>
          <c:tx>
            <c:strRef>
              <c:f>cs_sexo!$H$15</c:f>
              <c:strCache>
                <c:ptCount val="1"/>
                <c:pt idx="0">
                  <c:v>Em branco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1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1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1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1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20"/>
            <c:invertIfNegative val="0"/>
            <c:bubble3D val="0"/>
            <c:spPr>
              <a:solidFill>
                <a:srgbClr val="FF0066"/>
              </a:solidFill>
              <a:ln>
                <a:noFill/>
              </a:ln>
              <a:effectLst/>
            </c:spPr>
          </c:dPt>
          <c:dPt>
            <c:idx val="21"/>
            <c:invertIfNegative val="0"/>
            <c:bubble3D val="0"/>
            <c:spPr>
              <a:solidFill>
                <a:srgbClr val="FF0066"/>
              </a:solidFill>
              <a:ln>
                <a:noFill/>
              </a:ln>
              <a:effectLst/>
            </c:spPr>
          </c:dPt>
          <c:dPt>
            <c:idx val="22"/>
            <c:invertIfNegative val="0"/>
            <c:bubble3D val="0"/>
            <c:spPr>
              <a:solidFill>
                <a:srgbClr val="FF0066"/>
              </a:solidFill>
              <a:ln>
                <a:noFill/>
              </a:ln>
              <a:effectLst/>
            </c:spPr>
          </c:dPt>
          <c:dPt>
            <c:idx val="23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24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25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26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</c:dPt>
          <c:cat>
            <c:strRef>
              <c:f>cs_sexo!$F$16:$F$42</c:f>
              <c:strCache>
                <c:ptCount val="27"/>
                <c:pt idx="0">
                  <c:v>RO</c:v>
                </c:pt>
                <c:pt idx="1">
                  <c:v>AC</c:v>
                </c:pt>
                <c:pt idx="2">
                  <c:v>AM</c:v>
                </c:pt>
                <c:pt idx="3">
                  <c:v>RR</c:v>
                </c:pt>
                <c:pt idx="4">
                  <c:v>PA</c:v>
                </c:pt>
                <c:pt idx="5">
                  <c:v>AP</c:v>
                </c:pt>
                <c:pt idx="6">
                  <c:v>TO</c:v>
                </c:pt>
                <c:pt idx="7">
                  <c:v>MA</c:v>
                </c:pt>
                <c:pt idx="8">
                  <c:v>PI</c:v>
                </c:pt>
                <c:pt idx="9">
                  <c:v>CE</c:v>
                </c:pt>
                <c:pt idx="10">
                  <c:v>RN</c:v>
                </c:pt>
                <c:pt idx="11">
                  <c:v>PB</c:v>
                </c:pt>
                <c:pt idx="12">
                  <c:v>PE</c:v>
                </c:pt>
                <c:pt idx="13">
                  <c:v>AL</c:v>
                </c:pt>
                <c:pt idx="14">
                  <c:v>SE</c:v>
                </c:pt>
                <c:pt idx="15">
                  <c:v>BA</c:v>
                </c:pt>
                <c:pt idx="16">
                  <c:v>MG</c:v>
                </c:pt>
                <c:pt idx="17">
                  <c:v>ES</c:v>
                </c:pt>
                <c:pt idx="18">
                  <c:v>RJ</c:v>
                </c:pt>
                <c:pt idx="19">
                  <c:v>SP</c:v>
                </c:pt>
                <c:pt idx="20">
                  <c:v>PR</c:v>
                </c:pt>
                <c:pt idx="21">
                  <c:v>SC</c:v>
                </c:pt>
                <c:pt idx="22">
                  <c:v>RS</c:v>
                </c:pt>
                <c:pt idx="23">
                  <c:v>MS</c:v>
                </c:pt>
                <c:pt idx="24">
                  <c:v>MT</c:v>
                </c:pt>
                <c:pt idx="25">
                  <c:v>GO</c:v>
                </c:pt>
                <c:pt idx="26">
                  <c:v>DF</c:v>
                </c:pt>
              </c:strCache>
            </c:strRef>
          </c:cat>
          <c:val>
            <c:numRef>
              <c:f>cs_sexo!$H$16:$H$42</c:f>
              <c:numCache>
                <c:formatCode>0.0</c:formatCode>
                <c:ptCount val="2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7.486711087819121E-3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5494656"/>
        <c:axId val="215492864"/>
      </c:barChart>
      <c:catAx>
        <c:axId val="215276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15491328"/>
        <c:crosses val="autoZero"/>
        <c:auto val="1"/>
        <c:lblAlgn val="ctr"/>
        <c:lblOffset val="100"/>
        <c:noMultiLvlLbl val="0"/>
      </c:catAx>
      <c:valAx>
        <c:axId val="2154913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15276544"/>
        <c:crosses val="autoZero"/>
        <c:crossBetween val="between"/>
      </c:valAx>
      <c:valAx>
        <c:axId val="215492864"/>
        <c:scaling>
          <c:orientation val="minMax"/>
          <c:max val="16"/>
        </c:scaling>
        <c:delete val="1"/>
        <c:axPos val="r"/>
        <c:numFmt formatCode="0.0" sourceLinked="1"/>
        <c:majorTickMark val="out"/>
        <c:minorTickMark val="none"/>
        <c:tickLblPos val="nextTo"/>
        <c:crossAx val="215494656"/>
        <c:crosses val="max"/>
        <c:crossBetween val="between"/>
      </c:valAx>
      <c:catAx>
        <c:axId val="2154946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549286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cs_raca!$G$2</c:f>
              <c:strCache>
                <c:ptCount val="1"/>
                <c:pt idx="0">
                  <c:v>Informação em branco ou ignorada</c:v>
                </c:pt>
              </c:strCache>
            </c:strRef>
          </c:tx>
          <c:spPr>
            <a:solidFill>
              <a:srgbClr val="79ADDD">
                <a:alpha val="49804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cs_raca!$F$3:$F$12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cs_raca!$G$3:$G$12</c:f>
              <c:numCache>
                <c:formatCode>0.0</c:formatCode>
                <c:ptCount val="10"/>
                <c:pt idx="0">
                  <c:v>24.546722454672246</c:v>
                </c:pt>
                <c:pt idx="1">
                  <c:v>23.039365273115653</c:v>
                </c:pt>
                <c:pt idx="2">
                  <c:v>22.742495658645495</c:v>
                </c:pt>
                <c:pt idx="3">
                  <c:v>20.052390980533154</c:v>
                </c:pt>
                <c:pt idx="4">
                  <c:v>20.77398210008824</c:v>
                </c:pt>
                <c:pt idx="5">
                  <c:v>19.344148587723016</c:v>
                </c:pt>
                <c:pt idx="6">
                  <c:v>17.688580870792826</c:v>
                </c:pt>
                <c:pt idx="7">
                  <c:v>17.928925138362949</c:v>
                </c:pt>
                <c:pt idx="8">
                  <c:v>18.019857103089915</c:v>
                </c:pt>
                <c:pt idx="9">
                  <c:v>18.368652538984406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215572864"/>
        <c:axId val="215574400"/>
      </c:barChart>
      <c:barChart>
        <c:barDir val="col"/>
        <c:grouping val="clustered"/>
        <c:varyColors val="0"/>
        <c:ser>
          <c:idx val="1"/>
          <c:order val="1"/>
          <c:tx>
            <c:strRef>
              <c:f>cs_raca!$H$2</c:f>
              <c:strCache>
                <c:ptCount val="1"/>
                <c:pt idx="0">
                  <c:v>Em branco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cs_raca!$F$3:$F$12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cs_raca!$H$3:$H$12</c:f>
              <c:numCache>
                <c:formatCode>0.0</c:formatCode>
                <c:ptCount val="10"/>
                <c:pt idx="0">
                  <c:v>4.9651324965132497</c:v>
                </c:pt>
                <c:pt idx="1">
                  <c:v>5.2181873664937442</c:v>
                </c:pt>
                <c:pt idx="2">
                  <c:v>4.1614983874968994</c:v>
                </c:pt>
                <c:pt idx="3">
                  <c:v>3.749550567568956</c:v>
                </c:pt>
                <c:pt idx="4">
                  <c:v>4.1472330770200427</c:v>
                </c:pt>
                <c:pt idx="5">
                  <c:v>3.2330160687449423</c:v>
                </c:pt>
                <c:pt idx="6">
                  <c:v>2.3454294606474799</c:v>
                </c:pt>
                <c:pt idx="7">
                  <c:v>2.1730265074279056</c:v>
                </c:pt>
                <c:pt idx="8">
                  <c:v>1.7630138257400019</c:v>
                </c:pt>
                <c:pt idx="9">
                  <c:v>1.3874450219912036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5581824"/>
        <c:axId val="215575936"/>
      </c:barChart>
      <c:catAx>
        <c:axId val="215572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15574400"/>
        <c:crosses val="autoZero"/>
        <c:auto val="1"/>
        <c:lblAlgn val="ctr"/>
        <c:lblOffset val="100"/>
        <c:noMultiLvlLbl val="0"/>
      </c:catAx>
      <c:valAx>
        <c:axId val="2155744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215572864"/>
        <c:crosses val="autoZero"/>
        <c:crossBetween val="between"/>
      </c:valAx>
      <c:valAx>
        <c:axId val="215575936"/>
        <c:scaling>
          <c:orientation val="minMax"/>
          <c:max val="16"/>
        </c:scaling>
        <c:delete val="1"/>
        <c:axPos val="r"/>
        <c:numFmt formatCode="0.0" sourceLinked="1"/>
        <c:majorTickMark val="out"/>
        <c:minorTickMark val="none"/>
        <c:tickLblPos val="nextTo"/>
        <c:crossAx val="215581824"/>
        <c:crosses val="max"/>
        <c:crossBetween val="between"/>
      </c:valAx>
      <c:catAx>
        <c:axId val="2155818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557593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5708067947876956E-2"/>
          <c:y val="3.7996545768566495E-2"/>
          <c:w val="0.93795392213400375"/>
          <c:h val="0.802855316660546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cs_raca!$G$15</c:f>
              <c:strCache>
                <c:ptCount val="1"/>
                <c:pt idx="0">
                  <c:v>Informação em branco ou ignorada</c:v>
                </c:pt>
              </c:strCache>
            </c:strRef>
          </c:tx>
          <c:spPr>
            <a:solidFill>
              <a:srgbClr val="FF0000">
                <a:alpha val="50000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92D050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92D050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92D050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92D050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92D050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92D050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16"/>
            <c:invertIfNegative val="0"/>
            <c:bubble3D val="0"/>
            <c:spPr>
              <a:solidFill>
                <a:srgbClr val="F4E08C">
                  <a:alpha val="49804"/>
                </a:srgbClr>
              </a:solidFill>
              <a:ln>
                <a:noFill/>
              </a:ln>
              <a:effectLst/>
            </c:spPr>
          </c:dPt>
          <c:dPt>
            <c:idx val="17"/>
            <c:invertIfNegative val="0"/>
            <c:bubble3D val="0"/>
            <c:spPr>
              <a:solidFill>
                <a:srgbClr val="F4E08C">
                  <a:alpha val="49804"/>
                </a:srgbClr>
              </a:solidFill>
              <a:ln>
                <a:noFill/>
              </a:ln>
              <a:effectLst/>
            </c:spPr>
          </c:dPt>
          <c:dPt>
            <c:idx val="18"/>
            <c:invertIfNegative val="0"/>
            <c:bubble3D val="0"/>
            <c:spPr>
              <a:solidFill>
                <a:srgbClr val="F4E08C">
                  <a:alpha val="49804"/>
                </a:srgbClr>
              </a:solidFill>
              <a:ln>
                <a:noFill/>
              </a:ln>
              <a:effectLst/>
            </c:spPr>
          </c:dPt>
          <c:dPt>
            <c:idx val="19"/>
            <c:invertIfNegative val="0"/>
            <c:bubble3D val="0"/>
            <c:spPr>
              <a:solidFill>
                <a:srgbClr val="F4E08C">
                  <a:alpha val="49804"/>
                </a:srgbClr>
              </a:solidFill>
              <a:ln>
                <a:noFill/>
              </a:ln>
              <a:effectLst/>
            </c:spPr>
          </c:dPt>
          <c:dPt>
            <c:idx val="20"/>
            <c:invertIfNegative val="0"/>
            <c:bubble3D val="0"/>
            <c:spPr>
              <a:solidFill>
                <a:srgbClr val="FF9999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21"/>
            <c:invertIfNegative val="0"/>
            <c:bubble3D val="0"/>
            <c:spPr>
              <a:solidFill>
                <a:srgbClr val="FF9999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22"/>
            <c:invertIfNegative val="0"/>
            <c:bubble3D val="0"/>
            <c:spPr>
              <a:solidFill>
                <a:srgbClr val="FF9999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23"/>
            <c:invertIfNegative val="0"/>
            <c:bubble3D val="0"/>
            <c:spPr>
              <a:solidFill>
                <a:schemeClr val="accent5">
                  <a:lumMod val="60000"/>
                  <a:lumOff val="40000"/>
                  <a:alpha val="50000"/>
                </a:schemeClr>
              </a:solidFill>
              <a:ln>
                <a:noFill/>
              </a:ln>
              <a:effectLst/>
            </c:spPr>
          </c:dPt>
          <c:dPt>
            <c:idx val="24"/>
            <c:invertIfNegative val="0"/>
            <c:bubble3D val="0"/>
            <c:spPr>
              <a:solidFill>
                <a:schemeClr val="accent5">
                  <a:lumMod val="60000"/>
                  <a:lumOff val="40000"/>
                  <a:alpha val="50000"/>
                </a:schemeClr>
              </a:solidFill>
              <a:ln>
                <a:noFill/>
              </a:ln>
              <a:effectLst/>
            </c:spPr>
          </c:dPt>
          <c:dPt>
            <c:idx val="25"/>
            <c:invertIfNegative val="0"/>
            <c:bubble3D val="0"/>
            <c:spPr>
              <a:solidFill>
                <a:schemeClr val="accent5">
                  <a:lumMod val="60000"/>
                  <a:lumOff val="40000"/>
                  <a:alpha val="50000"/>
                </a:schemeClr>
              </a:solidFill>
              <a:ln>
                <a:noFill/>
              </a:ln>
              <a:effectLst/>
            </c:spPr>
          </c:dPt>
          <c:dPt>
            <c:idx val="26"/>
            <c:invertIfNegative val="0"/>
            <c:bubble3D val="0"/>
            <c:spPr>
              <a:solidFill>
                <a:schemeClr val="accent5">
                  <a:lumMod val="60000"/>
                  <a:lumOff val="40000"/>
                  <a:alpha val="50000"/>
                </a:schemeClr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cs_raca!$F$16:$F$42</c:f>
              <c:strCache>
                <c:ptCount val="27"/>
                <c:pt idx="0">
                  <c:v>RO</c:v>
                </c:pt>
                <c:pt idx="1">
                  <c:v>AC</c:v>
                </c:pt>
                <c:pt idx="2">
                  <c:v>AM</c:v>
                </c:pt>
                <c:pt idx="3">
                  <c:v>RR</c:v>
                </c:pt>
                <c:pt idx="4">
                  <c:v>PA</c:v>
                </c:pt>
                <c:pt idx="5">
                  <c:v>AP</c:v>
                </c:pt>
                <c:pt idx="6">
                  <c:v>TO</c:v>
                </c:pt>
                <c:pt idx="7">
                  <c:v>MA</c:v>
                </c:pt>
                <c:pt idx="8">
                  <c:v>PI</c:v>
                </c:pt>
                <c:pt idx="9">
                  <c:v>CE</c:v>
                </c:pt>
                <c:pt idx="10">
                  <c:v>RN</c:v>
                </c:pt>
                <c:pt idx="11">
                  <c:v>PB</c:v>
                </c:pt>
                <c:pt idx="12">
                  <c:v>PE</c:v>
                </c:pt>
                <c:pt idx="13">
                  <c:v>AL</c:v>
                </c:pt>
                <c:pt idx="14">
                  <c:v>SE</c:v>
                </c:pt>
                <c:pt idx="15">
                  <c:v>BA</c:v>
                </c:pt>
                <c:pt idx="16">
                  <c:v>MG</c:v>
                </c:pt>
                <c:pt idx="17">
                  <c:v>ES</c:v>
                </c:pt>
                <c:pt idx="18">
                  <c:v>RJ</c:v>
                </c:pt>
                <c:pt idx="19">
                  <c:v>SP</c:v>
                </c:pt>
                <c:pt idx="20">
                  <c:v>PR</c:v>
                </c:pt>
                <c:pt idx="21">
                  <c:v>SC</c:v>
                </c:pt>
                <c:pt idx="22">
                  <c:v>RS</c:v>
                </c:pt>
                <c:pt idx="23">
                  <c:v>MS</c:v>
                </c:pt>
                <c:pt idx="24">
                  <c:v>MT</c:v>
                </c:pt>
                <c:pt idx="25">
                  <c:v>GO</c:v>
                </c:pt>
                <c:pt idx="26">
                  <c:v>DF</c:v>
                </c:pt>
              </c:strCache>
            </c:strRef>
          </c:cat>
          <c:val>
            <c:numRef>
              <c:f>cs_raca!$G$16:$G$42</c:f>
              <c:numCache>
                <c:formatCode>0.0</c:formatCode>
                <c:ptCount val="27"/>
                <c:pt idx="0">
                  <c:v>11.157601115760112</c:v>
                </c:pt>
                <c:pt idx="1">
                  <c:v>4.3564356435643559</c:v>
                </c:pt>
                <c:pt idx="2">
                  <c:v>4.5952444563184613</c:v>
                </c:pt>
                <c:pt idx="3">
                  <c:v>19.553072625698324</c:v>
                </c:pt>
                <c:pt idx="4">
                  <c:v>12.202501008471158</c:v>
                </c:pt>
                <c:pt idx="5">
                  <c:v>51.178451178451184</c:v>
                </c:pt>
                <c:pt idx="6">
                  <c:v>4.1912246234446631</c:v>
                </c:pt>
                <c:pt idx="7">
                  <c:v>4.8984853367708672</c:v>
                </c:pt>
                <c:pt idx="8">
                  <c:v>16.100679184978027</c:v>
                </c:pt>
                <c:pt idx="9">
                  <c:v>9.5100426049908702</c:v>
                </c:pt>
                <c:pt idx="10">
                  <c:v>9.7826086956521738</c:v>
                </c:pt>
                <c:pt idx="11">
                  <c:v>6.7678958785249455</c:v>
                </c:pt>
                <c:pt idx="12">
                  <c:v>21.120732556982183</c:v>
                </c:pt>
                <c:pt idx="13">
                  <c:v>16.32471008028546</c:v>
                </c:pt>
                <c:pt idx="14">
                  <c:v>7.3287945534641565</c:v>
                </c:pt>
                <c:pt idx="15">
                  <c:v>23.664231485460537</c:v>
                </c:pt>
                <c:pt idx="16">
                  <c:v>17.046655594141626</c:v>
                </c:pt>
                <c:pt idx="17">
                  <c:v>20.126782884310618</c:v>
                </c:pt>
                <c:pt idx="18">
                  <c:v>28.3484315340271</c:v>
                </c:pt>
                <c:pt idx="19">
                  <c:v>18.534735525235543</c:v>
                </c:pt>
                <c:pt idx="20">
                  <c:v>6.8122724908996357</c:v>
                </c:pt>
                <c:pt idx="21">
                  <c:v>8.9066514416214666</c:v>
                </c:pt>
                <c:pt idx="22">
                  <c:v>17.406392694063925</c:v>
                </c:pt>
                <c:pt idx="23">
                  <c:v>11.311053984575835</c:v>
                </c:pt>
                <c:pt idx="24">
                  <c:v>13.962033067973056</c:v>
                </c:pt>
                <c:pt idx="25">
                  <c:v>17.160037002775208</c:v>
                </c:pt>
                <c:pt idx="26">
                  <c:v>45.193637621023512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16249088"/>
        <c:axId val="216250624"/>
      </c:barChart>
      <c:barChart>
        <c:barDir val="col"/>
        <c:grouping val="clustered"/>
        <c:varyColors val="0"/>
        <c:ser>
          <c:idx val="1"/>
          <c:order val="1"/>
          <c:tx>
            <c:strRef>
              <c:f>cs_raca!$H$15</c:f>
              <c:strCache>
                <c:ptCount val="1"/>
                <c:pt idx="0">
                  <c:v>Em branco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1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1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1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1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20"/>
            <c:invertIfNegative val="0"/>
            <c:bubble3D val="0"/>
            <c:spPr>
              <a:solidFill>
                <a:srgbClr val="FF0066"/>
              </a:solidFill>
              <a:ln>
                <a:noFill/>
              </a:ln>
              <a:effectLst/>
            </c:spPr>
          </c:dPt>
          <c:dPt>
            <c:idx val="21"/>
            <c:invertIfNegative val="0"/>
            <c:bubble3D val="0"/>
            <c:spPr>
              <a:solidFill>
                <a:srgbClr val="FF0066"/>
              </a:solidFill>
              <a:ln>
                <a:noFill/>
              </a:ln>
              <a:effectLst/>
            </c:spPr>
          </c:dPt>
          <c:dPt>
            <c:idx val="22"/>
            <c:invertIfNegative val="0"/>
            <c:bubble3D val="0"/>
            <c:spPr>
              <a:solidFill>
                <a:srgbClr val="FF0066"/>
              </a:solidFill>
              <a:ln>
                <a:noFill/>
              </a:ln>
              <a:effectLst/>
            </c:spPr>
          </c:dPt>
          <c:dPt>
            <c:idx val="23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24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25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26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</c:dPt>
          <c:cat>
            <c:strRef>
              <c:f>cs_raca!$F$16:$F$42</c:f>
              <c:strCache>
                <c:ptCount val="27"/>
                <c:pt idx="0">
                  <c:v>RO</c:v>
                </c:pt>
                <c:pt idx="1">
                  <c:v>AC</c:v>
                </c:pt>
                <c:pt idx="2">
                  <c:v>AM</c:v>
                </c:pt>
                <c:pt idx="3">
                  <c:v>RR</c:v>
                </c:pt>
                <c:pt idx="4">
                  <c:v>PA</c:v>
                </c:pt>
                <c:pt idx="5">
                  <c:v>AP</c:v>
                </c:pt>
                <c:pt idx="6">
                  <c:v>TO</c:v>
                </c:pt>
                <c:pt idx="7">
                  <c:v>MA</c:v>
                </c:pt>
                <c:pt idx="8">
                  <c:v>PI</c:v>
                </c:pt>
                <c:pt idx="9">
                  <c:v>CE</c:v>
                </c:pt>
                <c:pt idx="10">
                  <c:v>RN</c:v>
                </c:pt>
                <c:pt idx="11">
                  <c:v>PB</c:v>
                </c:pt>
                <c:pt idx="12">
                  <c:v>PE</c:v>
                </c:pt>
                <c:pt idx="13">
                  <c:v>AL</c:v>
                </c:pt>
                <c:pt idx="14">
                  <c:v>SE</c:v>
                </c:pt>
                <c:pt idx="15">
                  <c:v>BA</c:v>
                </c:pt>
                <c:pt idx="16">
                  <c:v>MG</c:v>
                </c:pt>
                <c:pt idx="17">
                  <c:v>ES</c:v>
                </c:pt>
                <c:pt idx="18">
                  <c:v>RJ</c:v>
                </c:pt>
                <c:pt idx="19">
                  <c:v>SP</c:v>
                </c:pt>
                <c:pt idx="20">
                  <c:v>PR</c:v>
                </c:pt>
                <c:pt idx="21">
                  <c:v>SC</c:v>
                </c:pt>
                <c:pt idx="22">
                  <c:v>RS</c:v>
                </c:pt>
                <c:pt idx="23">
                  <c:v>MS</c:v>
                </c:pt>
                <c:pt idx="24">
                  <c:v>MT</c:v>
                </c:pt>
                <c:pt idx="25">
                  <c:v>GO</c:v>
                </c:pt>
                <c:pt idx="26">
                  <c:v>DF</c:v>
                </c:pt>
              </c:strCache>
            </c:strRef>
          </c:cat>
          <c:val>
            <c:numRef>
              <c:f>cs_raca!$H$16:$H$42</c:f>
              <c:numCache>
                <c:formatCode>0.0</c:formatCode>
                <c:ptCount val="27"/>
                <c:pt idx="0">
                  <c:v>2.510460251046025</c:v>
                </c:pt>
                <c:pt idx="1">
                  <c:v>0.59405940594059403</c:v>
                </c:pt>
                <c:pt idx="2">
                  <c:v>1.0686615014694096</c:v>
                </c:pt>
                <c:pt idx="3">
                  <c:v>0.83798882681564246</c:v>
                </c:pt>
                <c:pt idx="4">
                  <c:v>2.3396530859217428</c:v>
                </c:pt>
                <c:pt idx="5">
                  <c:v>33.333333333333336</c:v>
                </c:pt>
                <c:pt idx="6">
                  <c:v>1.5062213490504257</c:v>
                </c:pt>
                <c:pt idx="7">
                  <c:v>1.6113438607798904</c:v>
                </c:pt>
                <c:pt idx="8">
                  <c:v>2.0375549340791053</c:v>
                </c:pt>
                <c:pt idx="9">
                  <c:v>4.032258064516129</c:v>
                </c:pt>
                <c:pt idx="10">
                  <c:v>1.4596273291925466</c:v>
                </c:pt>
                <c:pt idx="11">
                  <c:v>2.5596529284164857</c:v>
                </c:pt>
                <c:pt idx="12">
                  <c:v>2.0205036329252515</c:v>
                </c:pt>
                <c:pt idx="13">
                  <c:v>2.1409455842997325</c:v>
                </c:pt>
                <c:pt idx="14">
                  <c:v>2.2426912294753705</c:v>
                </c:pt>
                <c:pt idx="15">
                  <c:v>6.4317433032516833</c:v>
                </c:pt>
                <c:pt idx="16">
                  <c:v>1.1928129246565</c:v>
                </c:pt>
                <c:pt idx="17">
                  <c:v>8.12202852614897</c:v>
                </c:pt>
                <c:pt idx="18">
                  <c:v>1.3401212847196227</c:v>
                </c:pt>
                <c:pt idx="19">
                  <c:v>1.8609015207787638</c:v>
                </c:pt>
                <c:pt idx="20">
                  <c:v>1.0747096550528688</c:v>
                </c:pt>
                <c:pt idx="21">
                  <c:v>0.7993148729660291</c:v>
                </c:pt>
                <c:pt idx="22">
                  <c:v>1.3972602739726028</c:v>
                </c:pt>
                <c:pt idx="23">
                  <c:v>1.1311053984575836</c:v>
                </c:pt>
                <c:pt idx="24">
                  <c:v>1.5309246785058175</c:v>
                </c:pt>
                <c:pt idx="25">
                  <c:v>1.2025901942645698</c:v>
                </c:pt>
                <c:pt idx="26">
                  <c:v>3.1466113416320884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6253952"/>
        <c:axId val="216252416"/>
      </c:barChart>
      <c:catAx>
        <c:axId val="2162490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16250624"/>
        <c:crosses val="autoZero"/>
        <c:auto val="1"/>
        <c:lblAlgn val="ctr"/>
        <c:lblOffset val="100"/>
        <c:noMultiLvlLbl val="0"/>
      </c:catAx>
      <c:valAx>
        <c:axId val="2162506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16249088"/>
        <c:crosses val="autoZero"/>
        <c:crossBetween val="between"/>
      </c:valAx>
      <c:valAx>
        <c:axId val="216252416"/>
        <c:scaling>
          <c:orientation val="minMax"/>
          <c:max val="16"/>
        </c:scaling>
        <c:delete val="1"/>
        <c:axPos val="r"/>
        <c:numFmt formatCode="0.0" sourceLinked="1"/>
        <c:majorTickMark val="out"/>
        <c:minorTickMark val="none"/>
        <c:tickLblPos val="nextTo"/>
        <c:crossAx val="216253952"/>
        <c:crosses val="max"/>
        <c:crossBetween val="between"/>
      </c:valAx>
      <c:catAx>
        <c:axId val="2162539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62524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ant_raca!$G$2</c:f>
              <c:strCache>
                <c:ptCount val="1"/>
                <c:pt idx="0">
                  <c:v>Informação em branco ou ignorada</c:v>
                </c:pt>
              </c:strCache>
            </c:strRef>
          </c:tx>
          <c:spPr>
            <a:solidFill>
              <a:srgbClr val="79ADDD">
                <a:alpha val="49804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ant_raca!$F$3:$F$12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ant_raca!$G$3:$G$12</c:f>
              <c:numCache>
                <c:formatCode>0.0</c:formatCode>
                <c:ptCount val="10"/>
                <c:pt idx="0">
                  <c:v>12.236169223616921</c:v>
                </c:pt>
                <c:pt idx="1">
                  <c:v>10.802563320109856</c:v>
                </c:pt>
                <c:pt idx="2">
                  <c:v>11.151079136690647</c:v>
                </c:pt>
                <c:pt idx="3">
                  <c:v>9.6615131747906933</c:v>
                </c:pt>
                <c:pt idx="4">
                  <c:v>10.550863481658894</c:v>
                </c:pt>
                <c:pt idx="5">
                  <c:v>9.4986705714616004</c:v>
                </c:pt>
                <c:pt idx="6">
                  <c:v>8.8362691308114343</c:v>
                </c:pt>
                <c:pt idx="7">
                  <c:v>9.2950771919603845</c:v>
                </c:pt>
                <c:pt idx="8">
                  <c:v>8.8026971018527114</c:v>
                </c:pt>
                <c:pt idx="9">
                  <c:v>9.736105557776888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216312448"/>
        <c:axId val="216314240"/>
      </c:barChart>
      <c:barChart>
        <c:barDir val="col"/>
        <c:grouping val="clustered"/>
        <c:varyColors val="0"/>
        <c:ser>
          <c:idx val="1"/>
          <c:order val="1"/>
          <c:tx>
            <c:strRef>
              <c:f>ant_raca!$H$2</c:f>
              <c:strCache>
                <c:ptCount val="1"/>
                <c:pt idx="0">
                  <c:v>Em branco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ant_raca!$F$3:$F$12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ant_raca!$H$3:$H$12</c:f>
              <c:numCache>
                <c:formatCode>0.0</c:formatCode>
                <c:ptCount val="10"/>
                <c:pt idx="0">
                  <c:v>0.1487680148768015</c:v>
                </c:pt>
                <c:pt idx="1">
                  <c:v>6.1031431187061336E-2</c:v>
                </c:pt>
                <c:pt idx="2">
                  <c:v>0.1116348300669809</c:v>
                </c:pt>
                <c:pt idx="3">
                  <c:v>5.1363706405054187E-2</c:v>
                </c:pt>
                <c:pt idx="4">
                  <c:v>2.100928610445817E-2</c:v>
                </c:pt>
                <c:pt idx="5">
                  <c:v>0.22349813109321415</c:v>
                </c:pt>
                <c:pt idx="6">
                  <c:v>0.11550678602367889</c:v>
                </c:pt>
                <c:pt idx="7">
                  <c:v>0.14273230410719487</c:v>
                </c:pt>
                <c:pt idx="8">
                  <c:v>0.30002165104698275</c:v>
                </c:pt>
                <c:pt idx="9">
                  <c:v>1.9992003198720514E-2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6317312"/>
        <c:axId val="216315776"/>
      </c:barChart>
      <c:catAx>
        <c:axId val="216312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16314240"/>
        <c:crosses val="autoZero"/>
        <c:auto val="1"/>
        <c:lblAlgn val="ctr"/>
        <c:lblOffset val="100"/>
        <c:noMultiLvlLbl val="0"/>
      </c:catAx>
      <c:valAx>
        <c:axId val="21631424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216312448"/>
        <c:crosses val="autoZero"/>
        <c:crossBetween val="between"/>
      </c:valAx>
      <c:valAx>
        <c:axId val="216315776"/>
        <c:scaling>
          <c:orientation val="minMax"/>
          <c:max val="16"/>
        </c:scaling>
        <c:delete val="1"/>
        <c:axPos val="r"/>
        <c:numFmt formatCode="0.0" sourceLinked="1"/>
        <c:majorTickMark val="out"/>
        <c:minorTickMark val="none"/>
        <c:tickLblPos val="nextTo"/>
        <c:crossAx val="216317312"/>
        <c:crosses val="max"/>
        <c:crossBetween val="between"/>
      </c:valAx>
      <c:catAx>
        <c:axId val="2163173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63157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cs_raca!$G$15</c:f>
              <c:strCache>
                <c:ptCount val="1"/>
                <c:pt idx="0">
                  <c:v>Informação em branco ou ignorada</c:v>
                </c:pt>
              </c:strCache>
            </c:strRef>
          </c:tx>
          <c:spPr>
            <a:solidFill>
              <a:srgbClr val="FF0000">
                <a:alpha val="50000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92D050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92D050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92D050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92D050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92D050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92D050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16"/>
            <c:invertIfNegative val="0"/>
            <c:bubble3D val="0"/>
            <c:spPr>
              <a:solidFill>
                <a:srgbClr val="F4E08C">
                  <a:alpha val="49804"/>
                </a:srgbClr>
              </a:solidFill>
              <a:ln>
                <a:noFill/>
              </a:ln>
              <a:effectLst/>
            </c:spPr>
          </c:dPt>
          <c:dPt>
            <c:idx val="17"/>
            <c:invertIfNegative val="0"/>
            <c:bubble3D val="0"/>
            <c:spPr>
              <a:solidFill>
                <a:srgbClr val="F4E08C">
                  <a:alpha val="49804"/>
                </a:srgbClr>
              </a:solidFill>
              <a:ln>
                <a:noFill/>
              </a:ln>
              <a:effectLst/>
            </c:spPr>
          </c:dPt>
          <c:dPt>
            <c:idx val="18"/>
            <c:invertIfNegative val="0"/>
            <c:bubble3D val="0"/>
            <c:spPr>
              <a:solidFill>
                <a:srgbClr val="F4E08C">
                  <a:alpha val="49804"/>
                </a:srgbClr>
              </a:solidFill>
              <a:ln>
                <a:noFill/>
              </a:ln>
              <a:effectLst/>
            </c:spPr>
          </c:dPt>
          <c:dPt>
            <c:idx val="19"/>
            <c:invertIfNegative val="0"/>
            <c:bubble3D val="0"/>
            <c:spPr>
              <a:solidFill>
                <a:srgbClr val="F4E08C">
                  <a:alpha val="49804"/>
                </a:srgbClr>
              </a:solidFill>
              <a:ln>
                <a:noFill/>
              </a:ln>
              <a:effectLst/>
            </c:spPr>
          </c:dPt>
          <c:dPt>
            <c:idx val="20"/>
            <c:invertIfNegative val="0"/>
            <c:bubble3D val="0"/>
            <c:spPr>
              <a:solidFill>
                <a:srgbClr val="FF9999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21"/>
            <c:invertIfNegative val="0"/>
            <c:bubble3D val="0"/>
            <c:spPr>
              <a:solidFill>
                <a:srgbClr val="FF9999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22"/>
            <c:invertIfNegative val="0"/>
            <c:bubble3D val="0"/>
            <c:spPr>
              <a:solidFill>
                <a:srgbClr val="FF9999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23"/>
            <c:invertIfNegative val="0"/>
            <c:bubble3D val="0"/>
            <c:spPr>
              <a:solidFill>
                <a:schemeClr val="accent5">
                  <a:lumMod val="60000"/>
                  <a:lumOff val="40000"/>
                  <a:alpha val="50000"/>
                </a:schemeClr>
              </a:solidFill>
              <a:ln>
                <a:noFill/>
              </a:ln>
              <a:effectLst/>
            </c:spPr>
          </c:dPt>
          <c:dPt>
            <c:idx val="24"/>
            <c:invertIfNegative val="0"/>
            <c:bubble3D val="0"/>
            <c:spPr>
              <a:solidFill>
                <a:schemeClr val="accent5">
                  <a:lumMod val="60000"/>
                  <a:lumOff val="40000"/>
                  <a:alpha val="50000"/>
                </a:schemeClr>
              </a:solidFill>
              <a:ln>
                <a:noFill/>
              </a:ln>
              <a:effectLst/>
            </c:spPr>
          </c:dPt>
          <c:dPt>
            <c:idx val="25"/>
            <c:invertIfNegative val="0"/>
            <c:bubble3D val="0"/>
            <c:spPr>
              <a:solidFill>
                <a:schemeClr val="accent5">
                  <a:lumMod val="60000"/>
                  <a:lumOff val="40000"/>
                  <a:alpha val="50000"/>
                </a:schemeClr>
              </a:solidFill>
              <a:ln>
                <a:noFill/>
              </a:ln>
              <a:effectLst/>
            </c:spPr>
          </c:dPt>
          <c:dPt>
            <c:idx val="26"/>
            <c:invertIfNegative val="0"/>
            <c:bubble3D val="0"/>
            <c:spPr>
              <a:solidFill>
                <a:schemeClr val="accent5">
                  <a:lumMod val="60000"/>
                  <a:lumOff val="40000"/>
                  <a:alpha val="50000"/>
                </a:schemeClr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cs_raca!$F$16:$F$42</c:f>
              <c:strCache>
                <c:ptCount val="27"/>
                <c:pt idx="0">
                  <c:v>RO</c:v>
                </c:pt>
                <c:pt idx="1">
                  <c:v>AC</c:v>
                </c:pt>
                <c:pt idx="2">
                  <c:v>AM</c:v>
                </c:pt>
                <c:pt idx="3">
                  <c:v>RR</c:v>
                </c:pt>
                <c:pt idx="4">
                  <c:v>PA</c:v>
                </c:pt>
                <c:pt idx="5">
                  <c:v>AP</c:v>
                </c:pt>
                <c:pt idx="6">
                  <c:v>TO</c:v>
                </c:pt>
                <c:pt idx="7">
                  <c:v>MA</c:v>
                </c:pt>
                <c:pt idx="8">
                  <c:v>PI</c:v>
                </c:pt>
                <c:pt idx="9">
                  <c:v>CE</c:v>
                </c:pt>
                <c:pt idx="10">
                  <c:v>RN</c:v>
                </c:pt>
                <c:pt idx="11">
                  <c:v>PB</c:v>
                </c:pt>
                <c:pt idx="12">
                  <c:v>PE</c:v>
                </c:pt>
                <c:pt idx="13">
                  <c:v>AL</c:v>
                </c:pt>
                <c:pt idx="14">
                  <c:v>SE</c:v>
                </c:pt>
                <c:pt idx="15">
                  <c:v>BA</c:v>
                </c:pt>
                <c:pt idx="16">
                  <c:v>MG</c:v>
                </c:pt>
                <c:pt idx="17">
                  <c:v>ES</c:v>
                </c:pt>
                <c:pt idx="18">
                  <c:v>RJ</c:v>
                </c:pt>
                <c:pt idx="19">
                  <c:v>SP</c:v>
                </c:pt>
                <c:pt idx="20">
                  <c:v>PR</c:v>
                </c:pt>
                <c:pt idx="21">
                  <c:v>SC</c:v>
                </c:pt>
                <c:pt idx="22">
                  <c:v>RS</c:v>
                </c:pt>
                <c:pt idx="23">
                  <c:v>MS</c:v>
                </c:pt>
                <c:pt idx="24">
                  <c:v>MT</c:v>
                </c:pt>
                <c:pt idx="25">
                  <c:v>GO</c:v>
                </c:pt>
                <c:pt idx="26">
                  <c:v>DF</c:v>
                </c:pt>
              </c:strCache>
            </c:strRef>
          </c:cat>
          <c:val>
            <c:numRef>
              <c:f>cs_raca!$G$16:$G$42</c:f>
              <c:numCache>
                <c:formatCode>0.0</c:formatCode>
                <c:ptCount val="27"/>
                <c:pt idx="0">
                  <c:v>7.4739410068751386</c:v>
                </c:pt>
                <c:pt idx="1">
                  <c:v>2.5165562913907285</c:v>
                </c:pt>
                <c:pt idx="2">
                  <c:v>14.889047959914102</c:v>
                </c:pt>
                <c:pt idx="3">
                  <c:v>4.1553748870822043</c:v>
                </c:pt>
                <c:pt idx="4">
                  <c:v>8.4012895884695613</c:v>
                </c:pt>
                <c:pt idx="5">
                  <c:v>6.9046225863077826</c:v>
                </c:pt>
                <c:pt idx="6">
                  <c:v>3.2955536181342633</c:v>
                </c:pt>
                <c:pt idx="7">
                  <c:v>2.7621985417835111</c:v>
                </c:pt>
                <c:pt idx="8">
                  <c:v>6.1917643522693115</c:v>
                </c:pt>
                <c:pt idx="9">
                  <c:v>5.5211466996991678</c:v>
                </c:pt>
                <c:pt idx="10">
                  <c:v>28.099279835390945</c:v>
                </c:pt>
                <c:pt idx="11">
                  <c:v>22.352315061202766</c:v>
                </c:pt>
                <c:pt idx="12">
                  <c:v>22.118403921268285</c:v>
                </c:pt>
                <c:pt idx="13">
                  <c:v>7.7154308617234468</c:v>
                </c:pt>
                <c:pt idx="14">
                  <c:v>6.7112491043706717</c:v>
                </c:pt>
                <c:pt idx="15">
                  <c:v>24.939577568391186</c:v>
                </c:pt>
                <c:pt idx="16">
                  <c:v>11.122507122507123</c:v>
                </c:pt>
                <c:pt idx="17">
                  <c:v>25.414943800594024</c:v>
                </c:pt>
                <c:pt idx="18">
                  <c:v>28.720891499863729</c:v>
                </c:pt>
                <c:pt idx="19">
                  <c:v>10.783862108375073</c:v>
                </c:pt>
                <c:pt idx="20">
                  <c:v>4.435086030561906</c:v>
                </c:pt>
                <c:pt idx="21">
                  <c:v>14.808732400534279</c:v>
                </c:pt>
                <c:pt idx="22">
                  <c:v>20.960011870316787</c:v>
                </c:pt>
                <c:pt idx="23">
                  <c:v>6.5587266739846326</c:v>
                </c:pt>
                <c:pt idx="24">
                  <c:v>13.993075591459895</c:v>
                </c:pt>
                <c:pt idx="25">
                  <c:v>15.964655499539221</c:v>
                </c:pt>
                <c:pt idx="26">
                  <c:v>25.684860968074151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57590272"/>
        <c:axId val="157591808"/>
      </c:barChart>
      <c:barChart>
        <c:barDir val="col"/>
        <c:grouping val="clustered"/>
        <c:varyColors val="0"/>
        <c:ser>
          <c:idx val="1"/>
          <c:order val="1"/>
          <c:tx>
            <c:strRef>
              <c:f>cs_raca!$H$15</c:f>
              <c:strCache>
                <c:ptCount val="1"/>
                <c:pt idx="0">
                  <c:v>Em branco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1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1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1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1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20"/>
            <c:invertIfNegative val="0"/>
            <c:bubble3D val="0"/>
            <c:spPr>
              <a:solidFill>
                <a:srgbClr val="FF0066"/>
              </a:solidFill>
              <a:ln>
                <a:noFill/>
              </a:ln>
              <a:effectLst/>
            </c:spPr>
          </c:dPt>
          <c:dPt>
            <c:idx val="21"/>
            <c:invertIfNegative val="0"/>
            <c:bubble3D val="0"/>
            <c:spPr>
              <a:solidFill>
                <a:srgbClr val="FF0066"/>
              </a:solidFill>
              <a:ln>
                <a:noFill/>
              </a:ln>
              <a:effectLst/>
            </c:spPr>
          </c:dPt>
          <c:dPt>
            <c:idx val="22"/>
            <c:invertIfNegative val="0"/>
            <c:bubble3D val="0"/>
            <c:spPr>
              <a:solidFill>
                <a:srgbClr val="FF0066"/>
              </a:solidFill>
              <a:ln>
                <a:noFill/>
              </a:ln>
              <a:effectLst/>
            </c:spPr>
          </c:dPt>
          <c:dPt>
            <c:idx val="23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24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25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26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</c:dPt>
          <c:cat>
            <c:strRef>
              <c:f>cs_raca!$F$16:$F$42</c:f>
              <c:strCache>
                <c:ptCount val="27"/>
                <c:pt idx="0">
                  <c:v>RO</c:v>
                </c:pt>
                <c:pt idx="1">
                  <c:v>AC</c:v>
                </c:pt>
                <c:pt idx="2">
                  <c:v>AM</c:v>
                </c:pt>
                <c:pt idx="3">
                  <c:v>RR</c:v>
                </c:pt>
                <c:pt idx="4">
                  <c:v>PA</c:v>
                </c:pt>
                <c:pt idx="5">
                  <c:v>AP</c:v>
                </c:pt>
                <c:pt idx="6">
                  <c:v>TO</c:v>
                </c:pt>
                <c:pt idx="7">
                  <c:v>MA</c:v>
                </c:pt>
                <c:pt idx="8">
                  <c:v>PI</c:v>
                </c:pt>
                <c:pt idx="9">
                  <c:v>CE</c:v>
                </c:pt>
                <c:pt idx="10">
                  <c:v>RN</c:v>
                </c:pt>
                <c:pt idx="11">
                  <c:v>PB</c:v>
                </c:pt>
                <c:pt idx="12">
                  <c:v>PE</c:v>
                </c:pt>
                <c:pt idx="13">
                  <c:v>AL</c:v>
                </c:pt>
                <c:pt idx="14">
                  <c:v>SE</c:v>
                </c:pt>
                <c:pt idx="15">
                  <c:v>BA</c:v>
                </c:pt>
                <c:pt idx="16">
                  <c:v>MG</c:v>
                </c:pt>
                <c:pt idx="17">
                  <c:v>ES</c:v>
                </c:pt>
                <c:pt idx="18">
                  <c:v>RJ</c:v>
                </c:pt>
                <c:pt idx="19">
                  <c:v>SP</c:v>
                </c:pt>
                <c:pt idx="20">
                  <c:v>PR</c:v>
                </c:pt>
                <c:pt idx="21">
                  <c:v>SC</c:v>
                </c:pt>
                <c:pt idx="22">
                  <c:v>RS</c:v>
                </c:pt>
                <c:pt idx="23">
                  <c:v>MS</c:v>
                </c:pt>
                <c:pt idx="24">
                  <c:v>MT</c:v>
                </c:pt>
                <c:pt idx="25">
                  <c:v>GO</c:v>
                </c:pt>
                <c:pt idx="26">
                  <c:v>DF</c:v>
                </c:pt>
              </c:strCache>
            </c:strRef>
          </c:cat>
          <c:val>
            <c:numRef>
              <c:f>cs_raca!$H$16:$H$42</c:f>
              <c:numCache>
                <c:formatCode>0.0</c:formatCode>
                <c:ptCount val="27"/>
                <c:pt idx="0">
                  <c:v>0.82058106010201814</c:v>
                </c:pt>
                <c:pt idx="1">
                  <c:v>0</c:v>
                </c:pt>
                <c:pt idx="2">
                  <c:v>0.15748031496062992</c:v>
                </c:pt>
                <c:pt idx="3">
                  <c:v>0.18066847335140018</c:v>
                </c:pt>
                <c:pt idx="4">
                  <c:v>1.2990707377204627</c:v>
                </c:pt>
                <c:pt idx="5">
                  <c:v>0.11702750146284377</c:v>
                </c:pt>
                <c:pt idx="6">
                  <c:v>3.4873583260680033E-2</c:v>
                </c:pt>
                <c:pt idx="7">
                  <c:v>7.0106561974200787E-2</c:v>
                </c:pt>
                <c:pt idx="8">
                  <c:v>9.0171325518485126E-2</c:v>
                </c:pt>
                <c:pt idx="9">
                  <c:v>0.15926384710670677</c:v>
                </c:pt>
                <c:pt idx="10">
                  <c:v>0.57870370370370372</c:v>
                </c:pt>
                <c:pt idx="11">
                  <c:v>0.15965939329430548</c:v>
                </c:pt>
                <c:pt idx="12">
                  <c:v>5.3611089836869109E-2</c:v>
                </c:pt>
                <c:pt idx="13">
                  <c:v>0.20040080160320642</c:v>
                </c:pt>
                <c:pt idx="14">
                  <c:v>0.33436828278003344</c:v>
                </c:pt>
                <c:pt idx="15">
                  <c:v>0.43083820799327471</c:v>
                </c:pt>
                <c:pt idx="16">
                  <c:v>0.22140822140822142</c:v>
                </c:pt>
                <c:pt idx="17">
                  <c:v>0.26206976879622618</c:v>
                </c:pt>
                <c:pt idx="18">
                  <c:v>0.14232504617993519</c:v>
                </c:pt>
                <c:pt idx="19">
                  <c:v>0.17259777138958698</c:v>
                </c:pt>
                <c:pt idx="20">
                  <c:v>3.6096739261220069E-2</c:v>
                </c:pt>
                <c:pt idx="21">
                  <c:v>7.444875079375507E-2</c:v>
                </c:pt>
                <c:pt idx="22">
                  <c:v>0.20476296461161808</c:v>
                </c:pt>
                <c:pt idx="23">
                  <c:v>0.17151481888035125</c:v>
                </c:pt>
                <c:pt idx="24">
                  <c:v>0.25966532025389499</c:v>
                </c:pt>
                <c:pt idx="25">
                  <c:v>0.24394210440722069</c:v>
                </c:pt>
                <c:pt idx="26">
                  <c:v>0.31925849639546861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7595136"/>
        <c:axId val="157593600"/>
      </c:barChart>
      <c:catAx>
        <c:axId val="157590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7591808"/>
        <c:crosses val="autoZero"/>
        <c:auto val="1"/>
        <c:lblAlgn val="ctr"/>
        <c:lblOffset val="100"/>
        <c:noMultiLvlLbl val="0"/>
      </c:catAx>
      <c:valAx>
        <c:axId val="157591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7590272"/>
        <c:crosses val="autoZero"/>
        <c:crossBetween val="between"/>
      </c:valAx>
      <c:valAx>
        <c:axId val="157593600"/>
        <c:scaling>
          <c:orientation val="minMax"/>
          <c:max val="16"/>
        </c:scaling>
        <c:delete val="1"/>
        <c:axPos val="r"/>
        <c:numFmt formatCode="0.0" sourceLinked="1"/>
        <c:majorTickMark val="out"/>
        <c:minorTickMark val="none"/>
        <c:tickLblPos val="nextTo"/>
        <c:crossAx val="157595136"/>
        <c:crosses val="max"/>
        <c:crossBetween val="between"/>
      </c:valAx>
      <c:catAx>
        <c:axId val="15759513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759360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ant_raca!$G$15</c:f>
              <c:strCache>
                <c:ptCount val="1"/>
                <c:pt idx="0">
                  <c:v>Informação em branco ou ignorada</c:v>
                </c:pt>
              </c:strCache>
            </c:strRef>
          </c:tx>
          <c:spPr>
            <a:solidFill>
              <a:srgbClr val="FF0000">
                <a:alpha val="50000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92D050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92D050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92D050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92D050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92D050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92D050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16"/>
            <c:invertIfNegative val="0"/>
            <c:bubble3D val="0"/>
            <c:spPr>
              <a:solidFill>
                <a:srgbClr val="F4E08C">
                  <a:alpha val="49804"/>
                </a:srgbClr>
              </a:solidFill>
              <a:ln>
                <a:noFill/>
              </a:ln>
              <a:effectLst/>
            </c:spPr>
          </c:dPt>
          <c:dPt>
            <c:idx val="17"/>
            <c:invertIfNegative val="0"/>
            <c:bubble3D val="0"/>
            <c:spPr>
              <a:solidFill>
                <a:srgbClr val="F4E08C">
                  <a:alpha val="49804"/>
                </a:srgbClr>
              </a:solidFill>
              <a:ln>
                <a:noFill/>
              </a:ln>
              <a:effectLst/>
            </c:spPr>
          </c:dPt>
          <c:dPt>
            <c:idx val="18"/>
            <c:invertIfNegative val="0"/>
            <c:bubble3D val="0"/>
            <c:spPr>
              <a:solidFill>
                <a:srgbClr val="F4E08C">
                  <a:alpha val="49804"/>
                </a:srgbClr>
              </a:solidFill>
              <a:ln>
                <a:noFill/>
              </a:ln>
              <a:effectLst/>
            </c:spPr>
          </c:dPt>
          <c:dPt>
            <c:idx val="19"/>
            <c:invertIfNegative val="0"/>
            <c:bubble3D val="0"/>
            <c:spPr>
              <a:solidFill>
                <a:srgbClr val="F4E08C">
                  <a:alpha val="49804"/>
                </a:srgbClr>
              </a:solidFill>
              <a:ln>
                <a:noFill/>
              </a:ln>
              <a:effectLst/>
            </c:spPr>
          </c:dPt>
          <c:dPt>
            <c:idx val="20"/>
            <c:invertIfNegative val="0"/>
            <c:bubble3D val="0"/>
            <c:spPr>
              <a:solidFill>
                <a:srgbClr val="FF9999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21"/>
            <c:invertIfNegative val="0"/>
            <c:bubble3D val="0"/>
            <c:spPr>
              <a:solidFill>
                <a:srgbClr val="FF9999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22"/>
            <c:invertIfNegative val="0"/>
            <c:bubble3D val="0"/>
            <c:spPr>
              <a:solidFill>
                <a:srgbClr val="FF9999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23"/>
            <c:invertIfNegative val="0"/>
            <c:bubble3D val="0"/>
            <c:spPr>
              <a:solidFill>
                <a:schemeClr val="accent5">
                  <a:lumMod val="60000"/>
                  <a:lumOff val="40000"/>
                  <a:alpha val="50000"/>
                </a:schemeClr>
              </a:solidFill>
              <a:ln>
                <a:noFill/>
              </a:ln>
              <a:effectLst/>
            </c:spPr>
          </c:dPt>
          <c:dPt>
            <c:idx val="24"/>
            <c:invertIfNegative val="0"/>
            <c:bubble3D val="0"/>
            <c:spPr>
              <a:solidFill>
                <a:schemeClr val="accent5">
                  <a:lumMod val="60000"/>
                  <a:lumOff val="40000"/>
                  <a:alpha val="50000"/>
                </a:schemeClr>
              </a:solidFill>
              <a:ln>
                <a:noFill/>
              </a:ln>
              <a:effectLst/>
            </c:spPr>
          </c:dPt>
          <c:dPt>
            <c:idx val="25"/>
            <c:invertIfNegative val="0"/>
            <c:bubble3D val="0"/>
            <c:spPr>
              <a:solidFill>
                <a:schemeClr val="accent5">
                  <a:lumMod val="60000"/>
                  <a:lumOff val="40000"/>
                  <a:alpha val="50000"/>
                </a:schemeClr>
              </a:solidFill>
              <a:ln>
                <a:noFill/>
              </a:ln>
              <a:effectLst/>
            </c:spPr>
          </c:dPt>
          <c:dPt>
            <c:idx val="26"/>
            <c:invertIfNegative val="0"/>
            <c:bubble3D val="0"/>
            <c:spPr>
              <a:solidFill>
                <a:schemeClr val="accent5">
                  <a:lumMod val="60000"/>
                  <a:lumOff val="40000"/>
                  <a:alpha val="50000"/>
                </a:schemeClr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ant_raca!$F$16:$F$42</c:f>
              <c:strCache>
                <c:ptCount val="27"/>
                <c:pt idx="0">
                  <c:v>RO</c:v>
                </c:pt>
                <c:pt idx="1">
                  <c:v>AC</c:v>
                </c:pt>
                <c:pt idx="2">
                  <c:v>AM</c:v>
                </c:pt>
                <c:pt idx="3">
                  <c:v>RR</c:v>
                </c:pt>
                <c:pt idx="4">
                  <c:v>PA</c:v>
                </c:pt>
                <c:pt idx="5">
                  <c:v>AP</c:v>
                </c:pt>
                <c:pt idx="6">
                  <c:v>TO</c:v>
                </c:pt>
                <c:pt idx="7">
                  <c:v>MA</c:v>
                </c:pt>
                <c:pt idx="8">
                  <c:v>PI</c:v>
                </c:pt>
                <c:pt idx="9">
                  <c:v>CE</c:v>
                </c:pt>
                <c:pt idx="10">
                  <c:v>RN</c:v>
                </c:pt>
                <c:pt idx="11">
                  <c:v>PB</c:v>
                </c:pt>
                <c:pt idx="12">
                  <c:v>PE</c:v>
                </c:pt>
                <c:pt idx="13">
                  <c:v>AL</c:v>
                </c:pt>
                <c:pt idx="14">
                  <c:v>SE</c:v>
                </c:pt>
                <c:pt idx="15">
                  <c:v>BA</c:v>
                </c:pt>
                <c:pt idx="16">
                  <c:v>MG</c:v>
                </c:pt>
                <c:pt idx="17">
                  <c:v>ES</c:v>
                </c:pt>
                <c:pt idx="18">
                  <c:v>RJ</c:v>
                </c:pt>
                <c:pt idx="19">
                  <c:v>SP</c:v>
                </c:pt>
                <c:pt idx="20">
                  <c:v>PR</c:v>
                </c:pt>
                <c:pt idx="21">
                  <c:v>SC</c:v>
                </c:pt>
                <c:pt idx="22">
                  <c:v>RS</c:v>
                </c:pt>
                <c:pt idx="23">
                  <c:v>MS</c:v>
                </c:pt>
                <c:pt idx="24">
                  <c:v>MT</c:v>
                </c:pt>
                <c:pt idx="25">
                  <c:v>GO</c:v>
                </c:pt>
                <c:pt idx="26">
                  <c:v>DF</c:v>
                </c:pt>
              </c:strCache>
            </c:strRef>
          </c:cat>
          <c:val>
            <c:numRef>
              <c:f>ant_raca!$G$16:$G$42</c:f>
              <c:numCache>
                <c:formatCode>0.0</c:formatCode>
                <c:ptCount val="27"/>
                <c:pt idx="0">
                  <c:v>3.7656903765690375</c:v>
                </c:pt>
                <c:pt idx="1">
                  <c:v>2.5742574257425743</c:v>
                </c:pt>
                <c:pt idx="2">
                  <c:v>2.3243387656959658</c:v>
                </c:pt>
                <c:pt idx="3">
                  <c:v>0.55865921787709494</c:v>
                </c:pt>
                <c:pt idx="4">
                  <c:v>2.9649052037111736</c:v>
                </c:pt>
                <c:pt idx="5">
                  <c:v>6.9023569023569031</c:v>
                </c:pt>
                <c:pt idx="6">
                  <c:v>0.65487884741322855</c:v>
                </c:pt>
                <c:pt idx="7">
                  <c:v>1.7080244924266839</c:v>
                </c:pt>
                <c:pt idx="8">
                  <c:v>7.0715141829804233</c:v>
                </c:pt>
                <c:pt idx="9">
                  <c:v>2.7084601339013998</c:v>
                </c:pt>
                <c:pt idx="10">
                  <c:v>6.7391304347826084</c:v>
                </c:pt>
                <c:pt idx="11">
                  <c:v>2.6464208242950109</c:v>
                </c:pt>
                <c:pt idx="12">
                  <c:v>9.6546232706280488</c:v>
                </c:pt>
                <c:pt idx="13">
                  <c:v>8.3853702051739525</c:v>
                </c:pt>
                <c:pt idx="14">
                  <c:v>2.9235082098518221</c:v>
                </c:pt>
                <c:pt idx="15">
                  <c:v>13.207276894427732</c:v>
                </c:pt>
                <c:pt idx="16">
                  <c:v>10.539030650762495</c:v>
                </c:pt>
                <c:pt idx="17">
                  <c:v>9.9841521394611732</c:v>
                </c:pt>
                <c:pt idx="18">
                  <c:v>15.898030994983904</c:v>
                </c:pt>
                <c:pt idx="19">
                  <c:v>9.2184995504124476</c:v>
                </c:pt>
                <c:pt idx="20">
                  <c:v>2.860114404576183</c:v>
                </c:pt>
                <c:pt idx="21">
                  <c:v>2.5977733371395946</c:v>
                </c:pt>
                <c:pt idx="22">
                  <c:v>6.5114155251141552</c:v>
                </c:pt>
                <c:pt idx="23">
                  <c:v>5.7583547557840618</c:v>
                </c:pt>
                <c:pt idx="24">
                  <c:v>5.6338028169014081</c:v>
                </c:pt>
                <c:pt idx="25">
                  <c:v>11.840888066604997</c:v>
                </c:pt>
                <c:pt idx="26">
                  <c:v>29.149377593360995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89254656"/>
        <c:axId val="189256448"/>
      </c:barChart>
      <c:barChart>
        <c:barDir val="col"/>
        <c:grouping val="clustered"/>
        <c:varyColors val="0"/>
        <c:ser>
          <c:idx val="1"/>
          <c:order val="1"/>
          <c:tx>
            <c:strRef>
              <c:f>ant_raca!$H$15</c:f>
              <c:strCache>
                <c:ptCount val="1"/>
                <c:pt idx="0">
                  <c:v>Em branco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1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1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1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1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20"/>
            <c:invertIfNegative val="0"/>
            <c:bubble3D val="0"/>
            <c:spPr>
              <a:solidFill>
                <a:srgbClr val="FF0066"/>
              </a:solidFill>
              <a:ln>
                <a:noFill/>
              </a:ln>
              <a:effectLst/>
            </c:spPr>
          </c:dPt>
          <c:dPt>
            <c:idx val="21"/>
            <c:invertIfNegative val="0"/>
            <c:bubble3D val="0"/>
            <c:spPr>
              <a:solidFill>
                <a:srgbClr val="FF0066"/>
              </a:solidFill>
              <a:ln>
                <a:noFill/>
              </a:ln>
              <a:effectLst/>
            </c:spPr>
          </c:dPt>
          <c:dPt>
            <c:idx val="22"/>
            <c:invertIfNegative val="0"/>
            <c:bubble3D val="0"/>
            <c:spPr>
              <a:solidFill>
                <a:srgbClr val="FF0066"/>
              </a:solidFill>
              <a:ln>
                <a:noFill/>
              </a:ln>
              <a:effectLst/>
            </c:spPr>
          </c:dPt>
          <c:dPt>
            <c:idx val="23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24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25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26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</c:dPt>
          <c:cat>
            <c:strRef>
              <c:f>ant_raca!$F$16:$F$42</c:f>
              <c:strCache>
                <c:ptCount val="27"/>
                <c:pt idx="0">
                  <c:v>RO</c:v>
                </c:pt>
                <c:pt idx="1">
                  <c:v>AC</c:v>
                </c:pt>
                <c:pt idx="2">
                  <c:v>AM</c:v>
                </c:pt>
                <c:pt idx="3">
                  <c:v>RR</c:v>
                </c:pt>
                <c:pt idx="4">
                  <c:v>PA</c:v>
                </c:pt>
                <c:pt idx="5">
                  <c:v>AP</c:v>
                </c:pt>
                <c:pt idx="6">
                  <c:v>TO</c:v>
                </c:pt>
                <c:pt idx="7">
                  <c:v>MA</c:v>
                </c:pt>
                <c:pt idx="8">
                  <c:v>PI</c:v>
                </c:pt>
                <c:pt idx="9">
                  <c:v>CE</c:v>
                </c:pt>
                <c:pt idx="10">
                  <c:v>RN</c:v>
                </c:pt>
                <c:pt idx="11">
                  <c:v>PB</c:v>
                </c:pt>
                <c:pt idx="12">
                  <c:v>PE</c:v>
                </c:pt>
                <c:pt idx="13">
                  <c:v>AL</c:v>
                </c:pt>
                <c:pt idx="14">
                  <c:v>SE</c:v>
                </c:pt>
                <c:pt idx="15">
                  <c:v>BA</c:v>
                </c:pt>
                <c:pt idx="16">
                  <c:v>MG</c:v>
                </c:pt>
                <c:pt idx="17">
                  <c:v>ES</c:v>
                </c:pt>
                <c:pt idx="18">
                  <c:v>RJ</c:v>
                </c:pt>
                <c:pt idx="19">
                  <c:v>SP</c:v>
                </c:pt>
                <c:pt idx="20">
                  <c:v>PR</c:v>
                </c:pt>
                <c:pt idx="21">
                  <c:v>SC</c:v>
                </c:pt>
                <c:pt idx="22">
                  <c:v>RS</c:v>
                </c:pt>
                <c:pt idx="23">
                  <c:v>MS</c:v>
                </c:pt>
                <c:pt idx="24">
                  <c:v>MT</c:v>
                </c:pt>
                <c:pt idx="25">
                  <c:v>GO</c:v>
                </c:pt>
                <c:pt idx="26">
                  <c:v>DF</c:v>
                </c:pt>
              </c:strCache>
            </c:strRef>
          </c:cat>
          <c:val>
            <c:numRef>
              <c:f>ant_raca!$H$16:$H$42</c:f>
              <c:numCache>
                <c:formatCode>0.0</c:formatCode>
                <c:ptCount val="2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6.0508269463493344E-2</c:v>
                </c:pt>
                <c:pt idx="5">
                  <c:v>0.67340067340067344</c:v>
                </c:pt>
                <c:pt idx="6">
                  <c:v>0</c:v>
                </c:pt>
                <c:pt idx="7">
                  <c:v>6.4453754431195623E-2</c:v>
                </c:pt>
                <c:pt idx="8">
                  <c:v>0</c:v>
                </c:pt>
                <c:pt idx="9">
                  <c:v>7.6080340839926958E-2</c:v>
                </c:pt>
                <c:pt idx="10">
                  <c:v>6.2111801242236024E-2</c:v>
                </c:pt>
                <c:pt idx="11">
                  <c:v>0.78091106290672452</c:v>
                </c:pt>
                <c:pt idx="12">
                  <c:v>9.9532198666268546E-3</c:v>
                </c:pt>
                <c:pt idx="13">
                  <c:v>0</c:v>
                </c:pt>
                <c:pt idx="14">
                  <c:v>0</c:v>
                </c:pt>
                <c:pt idx="15">
                  <c:v>1.4324595330181922E-2</c:v>
                </c:pt>
                <c:pt idx="16">
                  <c:v>0</c:v>
                </c:pt>
                <c:pt idx="17">
                  <c:v>0</c:v>
                </c:pt>
                <c:pt idx="18">
                  <c:v>7.486711087819121E-3</c:v>
                </c:pt>
                <c:pt idx="19">
                  <c:v>0.58641854646389613</c:v>
                </c:pt>
                <c:pt idx="20">
                  <c:v>0</c:v>
                </c:pt>
                <c:pt idx="21">
                  <c:v>0</c:v>
                </c:pt>
                <c:pt idx="22">
                  <c:v>9.1324200913242004E-3</c:v>
                </c:pt>
                <c:pt idx="23">
                  <c:v>5.1413881748071981E-2</c:v>
                </c:pt>
                <c:pt idx="24">
                  <c:v>3.2455603184323332</c:v>
                </c:pt>
                <c:pt idx="25">
                  <c:v>4.6253469010175761E-2</c:v>
                </c:pt>
                <c:pt idx="26">
                  <c:v>3.4578146611341634E-2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7120768"/>
        <c:axId val="189257984"/>
      </c:barChart>
      <c:catAx>
        <c:axId val="189254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9256448"/>
        <c:crosses val="autoZero"/>
        <c:auto val="1"/>
        <c:lblAlgn val="ctr"/>
        <c:lblOffset val="100"/>
        <c:noMultiLvlLbl val="0"/>
      </c:catAx>
      <c:valAx>
        <c:axId val="189256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9254656"/>
        <c:crosses val="autoZero"/>
        <c:crossBetween val="between"/>
      </c:valAx>
      <c:valAx>
        <c:axId val="189257984"/>
        <c:scaling>
          <c:orientation val="minMax"/>
          <c:max val="16"/>
        </c:scaling>
        <c:delete val="1"/>
        <c:axPos val="r"/>
        <c:numFmt formatCode="0.0" sourceLinked="1"/>
        <c:majorTickMark val="out"/>
        <c:minorTickMark val="none"/>
        <c:tickLblPos val="nextTo"/>
        <c:crossAx val="217120768"/>
        <c:crosses val="max"/>
        <c:crossBetween val="between"/>
      </c:valAx>
      <c:catAx>
        <c:axId val="2171207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925798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2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escolmae!$G$2</c:f>
              <c:strCache>
                <c:ptCount val="1"/>
                <c:pt idx="0">
                  <c:v>Informação em branco ou ignorada</c:v>
                </c:pt>
              </c:strCache>
            </c:strRef>
          </c:tx>
          <c:spPr>
            <a:solidFill>
              <a:srgbClr val="79ADDD">
                <a:alpha val="49804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escolmae!$F$3:$F$12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escolmae!$G$3:$G$12</c:f>
              <c:numCache>
                <c:formatCode>0.0</c:formatCode>
                <c:ptCount val="10"/>
                <c:pt idx="0">
                  <c:v>29.223616922361693</c:v>
                </c:pt>
                <c:pt idx="1">
                  <c:v>30.065608788526092</c:v>
                </c:pt>
                <c:pt idx="2">
                  <c:v>31.443810468866285</c:v>
                </c:pt>
                <c:pt idx="3">
                  <c:v>29.785813344290926</c:v>
                </c:pt>
                <c:pt idx="4">
                  <c:v>29.02642968191941</c:v>
                </c:pt>
                <c:pt idx="5">
                  <c:v>28.415089977264845</c:v>
                </c:pt>
                <c:pt idx="6">
                  <c:v>26.444636955754483</c:v>
                </c:pt>
                <c:pt idx="7">
                  <c:v>27.719196038450335</c:v>
                </c:pt>
                <c:pt idx="8">
                  <c:v>28.808264513933995</c:v>
                </c:pt>
                <c:pt idx="9">
                  <c:v>30.335865653738505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217309952"/>
        <c:axId val="217311488"/>
      </c:barChart>
      <c:barChart>
        <c:barDir val="col"/>
        <c:grouping val="clustered"/>
        <c:varyColors val="0"/>
        <c:ser>
          <c:idx val="1"/>
          <c:order val="1"/>
          <c:tx>
            <c:strRef>
              <c:f>escolmae!$H$2</c:f>
              <c:strCache>
                <c:ptCount val="1"/>
                <c:pt idx="0">
                  <c:v>Em branco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escolmae!$F$3:$F$12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escolmae!$H$3:$H$12</c:f>
              <c:numCache>
                <c:formatCode>0.0</c:formatCode>
                <c:ptCount val="10"/>
                <c:pt idx="0">
                  <c:v>0.1394700139470014</c:v>
                </c:pt>
                <c:pt idx="1">
                  <c:v>6.1031431187061336E-2</c:v>
                </c:pt>
                <c:pt idx="2">
                  <c:v>0.1116348300669809</c:v>
                </c:pt>
                <c:pt idx="3">
                  <c:v>5.1363706405054187E-2</c:v>
                </c:pt>
                <c:pt idx="4">
                  <c:v>2.100928610445817E-2</c:v>
                </c:pt>
                <c:pt idx="5">
                  <c:v>0.21964471503988287</c:v>
                </c:pt>
                <c:pt idx="6">
                  <c:v>0.11871530785766997</c:v>
                </c:pt>
                <c:pt idx="7">
                  <c:v>0.14273230410719487</c:v>
                </c:pt>
                <c:pt idx="8">
                  <c:v>0.30002165104698275</c:v>
                </c:pt>
                <c:pt idx="9">
                  <c:v>1.9992003198720514E-2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7204224"/>
        <c:axId val="217202688"/>
      </c:barChart>
      <c:catAx>
        <c:axId val="217309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17311488"/>
        <c:crosses val="autoZero"/>
        <c:auto val="1"/>
        <c:lblAlgn val="ctr"/>
        <c:lblOffset val="100"/>
        <c:noMultiLvlLbl val="0"/>
      </c:catAx>
      <c:valAx>
        <c:axId val="21731148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217309952"/>
        <c:crosses val="autoZero"/>
        <c:crossBetween val="between"/>
      </c:valAx>
      <c:valAx>
        <c:axId val="217202688"/>
        <c:scaling>
          <c:orientation val="minMax"/>
          <c:max val="16"/>
        </c:scaling>
        <c:delete val="1"/>
        <c:axPos val="r"/>
        <c:numFmt formatCode="0.0" sourceLinked="1"/>
        <c:majorTickMark val="out"/>
        <c:minorTickMark val="none"/>
        <c:tickLblPos val="nextTo"/>
        <c:crossAx val="217204224"/>
        <c:crosses val="max"/>
        <c:crossBetween val="between"/>
      </c:valAx>
      <c:catAx>
        <c:axId val="21720422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720268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escolmae!$G$15</c:f>
              <c:strCache>
                <c:ptCount val="1"/>
                <c:pt idx="0">
                  <c:v>Informação em branco ou ignorada</c:v>
                </c:pt>
              </c:strCache>
            </c:strRef>
          </c:tx>
          <c:spPr>
            <a:solidFill>
              <a:srgbClr val="FF0000">
                <a:alpha val="50000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92D050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92D050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92D050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92D050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92D050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92D050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16"/>
            <c:invertIfNegative val="0"/>
            <c:bubble3D val="0"/>
            <c:spPr>
              <a:solidFill>
                <a:srgbClr val="F4E08C">
                  <a:alpha val="49804"/>
                </a:srgbClr>
              </a:solidFill>
              <a:ln>
                <a:noFill/>
              </a:ln>
              <a:effectLst/>
            </c:spPr>
          </c:dPt>
          <c:dPt>
            <c:idx val="17"/>
            <c:invertIfNegative val="0"/>
            <c:bubble3D val="0"/>
            <c:spPr>
              <a:solidFill>
                <a:srgbClr val="F4E08C">
                  <a:alpha val="49804"/>
                </a:srgbClr>
              </a:solidFill>
              <a:ln>
                <a:noFill/>
              </a:ln>
              <a:effectLst/>
            </c:spPr>
          </c:dPt>
          <c:dPt>
            <c:idx val="18"/>
            <c:invertIfNegative val="0"/>
            <c:bubble3D val="0"/>
            <c:spPr>
              <a:solidFill>
                <a:srgbClr val="F4E08C">
                  <a:alpha val="49804"/>
                </a:srgbClr>
              </a:solidFill>
              <a:ln>
                <a:noFill/>
              </a:ln>
              <a:effectLst/>
            </c:spPr>
          </c:dPt>
          <c:dPt>
            <c:idx val="19"/>
            <c:invertIfNegative val="0"/>
            <c:bubble3D val="0"/>
            <c:spPr>
              <a:solidFill>
                <a:srgbClr val="F4E08C">
                  <a:alpha val="49804"/>
                </a:srgbClr>
              </a:solidFill>
              <a:ln>
                <a:noFill/>
              </a:ln>
              <a:effectLst/>
            </c:spPr>
          </c:dPt>
          <c:dPt>
            <c:idx val="20"/>
            <c:invertIfNegative val="0"/>
            <c:bubble3D val="0"/>
            <c:spPr>
              <a:solidFill>
                <a:srgbClr val="FF9999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21"/>
            <c:invertIfNegative val="0"/>
            <c:bubble3D val="0"/>
            <c:spPr>
              <a:solidFill>
                <a:srgbClr val="FF9999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22"/>
            <c:invertIfNegative val="0"/>
            <c:bubble3D val="0"/>
            <c:spPr>
              <a:solidFill>
                <a:srgbClr val="FF9999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23"/>
            <c:invertIfNegative val="0"/>
            <c:bubble3D val="0"/>
            <c:spPr>
              <a:solidFill>
                <a:schemeClr val="accent5">
                  <a:lumMod val="60000"/>
                  <a:lumOff val="40000"/>
                  <a:alpha val="50000"/>
                </a:schemeClr>
              </a:solidFill>
              <a:ln>
                <a:noFill/>
              </a:ln>
              <a:effectLst/>
            </c:spPr>
          </c:dPt>
          <c:dPt>
            <c:idx val="24"/>
            <c:invertIfNegative val="0"/>
            <c:bubble3D val="0"/>
            <c:spPr>
              <a:solidFill>
                <a:schemeClr val="accent5">
                  <a:lumMod val="60000"/>
                  <a:lumOff val="40000"/>
                  <a:alpha val="50000"/>
                </a:schemeClr>
              </a:solidFill>
              <a:ln>
                <a:noFill/>
              </a:ln>
              <a:effectLst/>
            </c:spPr>
          </c:dPt>
          <c:dPt>
            <c:idx val="25"/>
            <c:invertIfNegative val="0"/>
            <c:bubble3D val="0"/>
            <c:spPr>
              <a:solidFill>
                <a:schemeClr val="accent5">
                  <a:lumMod val="60000"/>
                  <a:lumOff val="40000"/>
                  <a:alpha val="50000"/>
                </a:schemeClr>
              </a:solidFill>
              <a:ln>
                <a:noFill/>
              </a:ln>
              <a:effectLst/>
            </c:spPr>
          </c:dPt>
          <c:dPt>
            <c:idx val="26"/>
            <c:invertIfNegative val="0"/>
            <c:bubble3D val="0"/>
            <c:spPr>
              <a:solidFill>
                <a:schemeClr val="accent5">
                  <a:lumMod val="60000"/>
                  <a:lumOff val="40000"/>
                  <a:alpha val="50000"/>
                </a:schemeClr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escolmae!$F$16:$F$42</c:f>
              <c:strCache>
                <c:ptCount val="27"/>
                <c:pt idx="0">
                  <c:v>RO</c:v>
                </c:pt>
                <c:pt idx="1">
                  <c:v>AC</c:v>
                </c:pt>
                <c:pt idx="2">
                  <c:v>AM</c:v>
                </c:pt>
                <c:pt idx="3">
                  <c:v>RR</c:v>
                </c:pt>
                <c:pt idx="4">
                  <c:v>PA</c:v>
                </c:pt>
                <c:pt idx="5">
                  <c:v>AP</c:v>
                </c:pt>
                <c:pt idx="6">
                  <c:v>TO</c:v>
                </c:pt>
                <c:pt idx="7">
                  <c:v>MA</c:v>
                </c:pt>
                <c:pt idx="8">
                  <c:v>PI</c:v>
                </c:pt>
                <c:pt idx="9">
                  <c:v>CE</c:v>
                </c:pt>
                <c:pt idx="10">
                  <c:v>RN</c:v>
                </c:pt>
                <c:pt idx="11">
                  <c:v>PB</c:v>
                </c:pt>
                <c:pt idx="12">
                  <c:v>PE</c:v>
                </c:pt>
                <c:pt idx="13">
                  <c:v>AL</c:v>
                </c:pt>
                <c:pt idx="14">
                  <c:v>SE</c:v>
                </c:pt>
                <c:pt idx="15">
                  <c:v>BA</c:v>
                </c:pt>
                <c:pt idx="16">
                  <c:v>MG</c:v>
                </c:pt>
                <c:pt idx="17">
                  <c:v>ES</c:v>
                </c:pt>
                <c:pt idx="18">
                  <c:v>RJ</c:v>
                </c:pt>
                <c:pt idx="19">
                  <c:v>SP</c:v>
                </c:pt>
                <c:pt idx="20">
                  <c:v>PR</c:v>
                </c:pt>
                <c:pt idx="21">
                  <c:v>SC</c:v>
                </c:pt>
                <c:pt idx="22">
                  <c:v>RS</c:v>
                </c:pt>
                <c:pt idx="23">
                  <c:v>MS</c:v>
                </c:pt>
                <c:pt idx="24">
                  <c:v>MT</c:v>
                </c:pt>
                <c:pt idx="25">
                  <c:v>GO</c:v>
                </c:pt>
                <c:pt idx="26">
                  <c:v>DF</c:v>
                </c:pt>
              </c:strCache>
            </c:strRef>
          </c:cat>
          <c:val>
            <c:numRef>
              <c:f>escolmae!$G$16:$G$42</c:f>
              <c:numCache>
                <c:formatCode>0.0</c:formatCode>
                <c:ptCount val="27"/>
                <c:pt idx="0">
                  <c:v>22.036262203626219</c:v>
                </c:pt>
                <c:pt idx="1">
                  <c:v>20.198019801980198</c:v>
                </c:pt>
                <c:pt idx="2">
                  <c:v>14.720812182741117</c:v>
                </c:pt>
                <c:pt idx="3">
                  <c:v>13.966480446927374</c:v>
                </c:pt>
                <c:pt idx="4">
                  <c:v>27.107704719645017</c:v>
                </c:pt>
                <c:pt idx="5">
                  <c:v>25.925925925925927</c:v>
                </c:pt>
                <c:pt idx="6">
                  <c:v>12.573673870333987</c:v>
                </c:pt>
                <c:pt idx="7">
                  <c:v>13.567515307766676</c:v>
                </c:pt>
                <c:pt idx="8">
                  <c:v>13.983220135836996</c:v>
                </c:pt>
                <c:pt idx="9">
                  <c:v>20.283018867924529</c:v>
                </c:pt>
                <c:pt idx="10">
                  <c:v>14.316770186335404</c:v>
                </c:pt>
                <c:pt idx="11">
                  <c:v>26.507592190889373</c:v>
                </c:pt>
                <c:pt idx="12">
                  <c:v>20.871902060316511</c:v>
                </c:pt>
                <c:pt idx="13">
                  <c:v>24.442462087421944</c:v>
                </c:pt>
                <c:pt idx="14">
                  <c:v>12.535042050460552</c:v>
                </c:pt>
                <c:pt idx="15">
                  <c:v>33.720097407248247</c:v>
                </c:pt>
                <c:pt idx="16">
                  <c:v>39.121244149177109</c:v>
                </c:pt>
                <c:pt idx="17">
                  <c:v>35.182250396196515</c:v>
                </c:pt>
                <c:pt idx="18">
                  <c:v>35.857602755109674</c:v>
                </c:pt>
                <c:pt idx="19">
                  <c:v>30.466398217287619</c:v>
                </c:pt>
                <c:pt idx="20">
                  <c:v>18.668746749869996</c:v>
                </c:pt>
                <c:pt idx="21">
                  <c:v>11.904082215244076</c:v>
                </c:pt>
                <c:pt idx="22">
                  <c:v>27.881278538812783</c:v>
                </c:pt>
                <c:pt idx="23">
                  <c:v>34.344473007712075</c:v>
                </c:pt>
                <c:pt idx="24">
                  <c:v>23.208818126148191</c:v>
                </c:pt>
                <c:pt idx="25">
                  <c:v>35.985198889916745</c:v>
                </c:pt>
                <c:pt idx="26">
                  <c:v>40.80221300138313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17572864"/>
        <c:axId val="217574400"/>
      </c:barChart>
      <c:barChart>
        <c:barDir val="col"/>
        <c:grouping val="clustered"/>
        <c:varyColors val="0"/>
        <c:ser>
          <c:idx val="1"/>
          <c:order val="1"/>
          <c:tx>
            <c:strRef>
              <c:f>escolmae!$H$15</c:f>
              <c:strCache>
                <c:ptCount val="1"/>
                <c:pt idx="0">
                  <c:v>Em branco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1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1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1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1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20"/>
            <c:invertIfNegative val="0"/>
            <c:bubble3D val="0"/>
            <c:spPr>
              <a:solidFill>
                <a:srgbClr val="FF0066"/>
              </a:solidFill>
              <a:ln>
                <a:noFill/>
              </a:ln>
              <a:effectLst/>
            </c:spPr>
          </c:dPt>
          <c:dPt>
            <c:idx val="21"/>
            <c:invertIfNegative val="0"/>
            <c:bubble3D val="0"/>
            <c:spPr>
              <a:solidFill>
                <a:srgbClr val="FF0066"/>
              </a:solidFill>
              <a:ln>
                <a:noFill/>
              </a:ln>
              <a:effectLst/>
            </c:spPr>
          </c:dPt>
          <c:dPt>
            <c:idx val="22"/>
            <c:invertIfNegative val="0"/>
            <c:bubble3D val="0"/>
            <c:spPr>
              <a:solidFill>
                <a:srgbClr val="FF0066"/>
              </a:solidFill>
              <a:ln>
                <a:noFill/>
              </a:ln>
              <a:effectLst/>
            </c:spPr>
          </c:dPt>
          <c:dPt>
            <c:idx val="23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24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25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26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</c:dPt>
          <c:cat>
            <c:strRef>
              <c:f>escolmae!$F$16:$F$42</c:f>
              <c:strCache>
                <c:ptCount val="27"/>
                <c:pt idx="0">
                  <c:v>RO</c:v>
                </c:pt>
                <c:pt idx="1">
                  <c:v>AC</c:v>
                </c:pt>
                <c:pt idx="2">
                  <c:v>AM</c:v>
                </c:pt>
                <c:pt idx="3">
                  <c:v>RR</c:v>
                </c:pt>
                <c:pt idx="4">
                  <c:v>PA</c:v>
                </c:pt>
                <c:pt idx="5">
                  <c:v>AP</c:v>
                </c:pt>
                <c:pt idx="6">
                  <c:v>TO</c:v>
                </c:pt>
                <c:pt idx="7">
                  <c:v>MA</c:v>
                </c:pt>
                <c:pt idx="8">
                  <c:v>PI</c:v>
                </c:pt>
                <c:pt idx="9">
                  <c:v>CE</c:v>
                </c:pt>
                <c:pt idx="10">
                  <c:v>RN</c:v>
                </c:pt>
                <c:pt idx="11">
                  <c:v>PB</c:v>
                </c:pt>
                <c:pt idx="12">
                  <c:v>PE</c:v>
                </c:pt>
                <c:pt idx="13">
                  <c:v>AL</c:v>
                </c:pt>
                <c:pt idx="14">
                  <c:v>SE</c:v>
                </c:pt>
                <c:pt idx="15">
                  <c:v>BA</c:v>
                </c:pt>
                <c:pt idx="16">
                  <c:v>MG</c:v>
                </c:pt>
                <c:pt idx="17">
                  <c:v>ES</c:v>
                </c:pt>
                <c:pt idx="18">
                  <c:v>RJ</c:v>
                </c:pt>
                <c:pt idx="19">
                  <c:v>SP</c:v>
                </c:pt>
                <c:pt idx="20">
                  <c:v>PR</c:v>
                </c:pt>
                <c:pt idx="21">
                  <c:v>SC</c:v>
                </c:pt>
                <c:pt idx="22">
                  <c:v>RS</c:v>
                </c:pt>
                <c:pt idx="23">
                  <c:v>MS</c:v>
                </c:pt>
                <c:pt idx="24">
                  <c:v>MT</c:v>
                </c:pt>
                <c:pt idx="25">
                  <c:v>GO</c:v>
                </c:pt>
                <c:pt idx="26">
                  <c:v>DF</c:v>
                </c:pt>
              </c:strCache>
            </c:strRef>
          </c:cat>
          <c:val>
            <c:numRef>
              <c:f>escolmae!$H$16:$H$42</c:f>
              <c:numCache>
                <c:formatCode>0.0</c:formatCode>
                <c:ptCount val="2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6.0508269463493344E-2</c:v>
                </c:pt>
                <c:pt idx="5">
                  <c:v>0.67340067340067344</c:v>
                </c:pt>
                <c:pt idx="6">
                  <c:v>0</c:v>
                </c:pt>
                <c:pt idx="7">
                  <c:v>6.4453754431195623E-2</c:v>
                </c:pt>
                <c:pt idx="8">
                  <c:v>0</c:v>
                </c:pt>
                <c:pt idx="9">
                  <c:v>7.6080340839926958E-2</c:v>
                </c:pt>
                <c:pt idx="10">
                  <c:v>6.2111801242236024E-2</c:v>
                </c:pt>
                <c:pt idx="11">
                  <c:v>0.78091106290672452</c:v>
                </c:pt>
                <c:pt idx="12">
                  <c:v>9.9532198666268546E-3</c:v>
                </c:pt>
                <c:pt idx="13">
                  <c:v>0</c:v>
                </c:pt>
                <c:pt idx="14">
                  <c:v>0</c:v>
                </c:pt>
                <c:pt idx="15">
                  <c:v>1.4324595330181922E-2</c:v>
                </c:pt>
                <c:pt idx="16">
                  <c:v>0</c:v>
                </c:pt>
                <c:pt idx="17">
                  <c:v>0</c:v>
                </c:pt>
                <c:pt idx="18">
                  <c:v>1.1230066631728682E-2</c:v>
                </c:pt>
                <c:pt idx="19">
                  <c:v>0.58250908948747016</c:v>
                </c:pt>
                <c:pt idx="20">
                  <c:v>0</c:v>
                </c:pt>
                <c:pt idx="21">
                  <c:v>0</c:v>
                </c:pt>
                <c:pt idx="22">
                  <c:v>9.1324200913242004E-3</c:v>
                </c:pt>
                <c:pt idx="23">
                  <c:v>5.1413881748071981E-2</c:v>
                </c:pt>
                <c:pt idx="24">
                  <c:v>3.2455603184323332</c:v>
                </c:pt>
                <c:pt idx="25">
                  <c:v>4.6253469010175761E-2</c:v>
                </c:pt>
                <c:pt idx="26">
                  <c:v>3.4578146611341634E-2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8106112"/>
        <c:axId val="218104576"/>
      </c:barChart>
      <c:catAx>
        <c:axId val="217572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17574400"/>
        <c:crosses val="autoZero"/>
        <c:auto val="1"/>
        <c:lblAlgn val="ctr"/>
        <c:lblOffset val="100"/>
        <c:noMultiLvlLbl val="0"/>
      </c:catAx>
      <c:valAx>
        <c:axId val="2175744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17572864"/>
        <c:crosses val="autoZero"/>
        <c:crossBetween val="between"/>
      </c:valAx>
      <c:valAx>
        <c:axId val="218104576"/>
        <c:scaling>
          <c:orientation val="minMax"/>
          <c:max val="16"/>
        </c:scaling>
        <c:delete val="1"/>
        <c:axPos val="r"/>
        <c:numFmt formatCode="0.0" sourceLinked="1"/>
        <c:majorTickMark val="out"/>
        <c:minorTickMark val="none"/>
        <c:tickLblPos val="nextTo"/>
        <c:crossAx val="218106112"/>
        <c:crosses val="max"/>
        <c:crossBetween val="between"/>
      </c:valAx>
      <c:catAx>
        <c:axId val="21810611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81045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ant_pre_na!$G$2</c:f>
              <c:strCache>
                <c:ptCount val="1"/>
                <c:pt idx="0">
                  <c:v>Em branco ou ignorada</c:v>
                </c:pt>
              </c:strCache>
            </c:strRef>
          </c:tx>
          <c:spPr>
            <a:solidFill>
              <a:srgbClr val="79ADDD">
                <a:alpha val="49804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ant_pre_na!$F$3:$F$12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ant_pre_na!$G$3:$G$12</c:f>
              <c:numCache>
                <c:formatCode>0.0</c:formatCode>
                <c:ptCount val="10"/>
                <c:pt idx="0">
                  <c:v>7.6336587633658759</c:v>
                </c:pt>
                <c:pt idx="1">
                  <c:v>6.1718034787915776</c:v>
                </c:pt>
                <c:pt idx="2">
                  <c:v>6.5368394939221037</c:v>
                </c:pt>
                <c:pt idx="3">
                  <c:v>5.5935076275104008</c:v>
                </c:pt>
                <c:pt idx="4">
                  <c:v>6.4078322618597419</c:v>
                </c:pt>
                <c:pt idx="5">
                  <c:v>5.4448768833570966</c:v>
                </c:pt>
                <c:pt idx="6">
                  <c:v>5.0887156287098536</c:v>
                </c:pt>
                <c:pt idx="7">
                  <c:v>4.6402563355665603</c:v>
                </c:pt>
                <c:pt idx="8">
                  <c:v>4.8467415174290931</c:v>
                </c:pt>
                <c:pt idx="9">
                  <c:v>6.1495401839264296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217848448"/>
        <c:axId val="217866624"/>
      </c:barChart>
      <c:barChart>
        <c:barDir val="col"/>
        <c:grouping val="clustered"/>
        <c:varyColors val="0"/>
        <c:ser>
          <c:idx val="1"/>
          <c:order val="1"/>
          <c:tx>
            <c:strRef>
              <c:f>ant_pre_na!$H$2</c:f>
              <c:strCache>
                <c:ptCount val="1"/>
                <c:pt idx="0">
                  <c:v>Em branco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ant_pre_na!$F$3:$F$12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ant_pre_na!$H$3:$H$12</c:f>
              <c:numCache>
                <c:formatCode>0.0</c:formatCode>
                <c:ptCount val="10"/>
                <c:pt idx="0">
                  <c:v>0.1394700139470014</c:v>
                </c:pt>
                <c:pt idx="1">
                  <c:v>6.1031431187061336E-2</c:v>
                </c:pt>
                <c:pt idx="2">
                  <c:v>0.1116348300669809</c:v>
                </c:pt>
                <c:pt idx="3">
                  <c:v>5.1363706405054187E-2</c:v>
                </c:pt>
                <c:pt idx="4">
                  <c:v>2.100928610445817E-2</c:v>
                </c:pt>
                <c:pt idx="5">
                  <c:v>0.21964471503988287</c:v>
                </c:pt>
                <c:pt idx="6">
                  <c:v>0.11550678602367889</c:v>
                </c:pt>
                <c:pt idx="7">
                  <c:v>0.14273230410719487</c:v>
                </c:pt>
                <c:pt idx="8">
                  <c:v>0.30002165104698275</c:v>
                </c:pt>
                <c:pt idx="9">
                  <c:v>1.9992003198720514E-2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7869696"/>
        <c:axId val="217868160"/>
      </c:barChart>
      <c:catAx>
        <c:axId val="217848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17866624"/>
        <c:crosses val="autoZero"/>
        <c:auto val="1"/>
        <c:lblAlgn val="ctr"/>
        <c:lblOffset val="100"/>
        <c:noMultiLvlLbl val="0"/>
      </c:catAx>
      <c:valAx>
        <c:axId val="21786662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217848448"/>
        <c:crosses val="autoZero"/>
        <c:crossBetween val="between"/>
      </c:valAx>
      <c:valAx>
        <c:axId val="217868160"/>
        <c:scaling>
          <c:orientation val="minMax"/>
          <c:max val="16"/>
        </c:scaling>
        <c:delete val="1"/>
        <c:axPos val="r"/>
        <c:numFmt formatCode="0.0" sourceLinked="1"/>
        <c:majorTickMark val="out"/>
        <c:minorTickMark val="none"/>
        <c:tickLblPos val="nextTo"/>
        <c:crossAx val="217869696"/>
        <c:crosses val="max"/>
        <c:crossBetween val="between"/>
      </c:valAx>
      <c:catAx>
        <c:axId val="21786969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786816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5121894761220471E-2"/>
          <c:y val="4.8359240069084632E-2"/>
          <c:w val="0.93874961857918537"/>
          <c:h val="0.8028553166605469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ant_pre_na!$G$15</c:f>
              <c:strCache>
                <c:ptCount val="1"/>
                <c:pt idx="0">
                  <c:v>Em branco ou ignorada</c:v>
                </c:pt>
              </c:strCache>
            </c:strRef>
          </c:tx>
          <c:spPr>
            <a:solidFill>
              <a:srgbClr val="FF0000">
                <a:alpha val="50000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92D050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92D050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92D050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92D050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92D050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92D050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16"/>
            <c:invertIfNegative val="0"/>
            <c:bubble3D val="0"/>
            <c:spPr>
              <a:solidFill>
                <a:srgbClr val="F4E08C">
                  <a:alpha val="49804"/>
                </a:srgbClr>
              </a:solidFill>
              <a:ln>
                <a:noFill/>
              </a:ln>
              <a:effectLst/>
            </c:spPr>
          </c:dPt>
          <c:dPt>
            <c:idx val="17"/>
            <c:invertIfNegative val="0"/>
            <c:bubble3D val="0"/>
            <c:spPr>
              <a:solidFill>
                <a:srgbClr val="F4E08C">
                  <a:alpha val="49804"/>
                </a:srgbClr>
              </a:solidFill>
              <a:ln>
                <a:noFill/>
              </a:ln>
              <a:effectLst/>
            </c:spPr>
          </c:dPt>
          <c:dPt>
            <c:idx val="18"/>
            <c:invertIfNegative val="0"/>
            <c:bubble3D val="0"/>
            <c:spPr>
              <a:solidFill>
                <a:srgbClr val="F4E08C">
                  <a:alpha val="49804"/>
                </a:srgbClr>
              </a:solidFill>
              <a:ln>
                <a:noFill/>
              </a:ln>
              <a:effectLst/>
            </c:spPr>
          </c:dPt>
          <c:dPt>
            <c:idx val="19"/>
            <c:invertIfNegative val="0"/>
            <c:bubble3D val="0"/>
            <c:spPr>
              <a:solidFill>
                <a:srgbClr val="F4E08C">
                  <a:alpha val="49804"/>
                </a:srgbClr>
              </a:solidFill>
              <a:ln>
                <a:noFill/>
              </a:ln>
              <a:effectLst/>
            </c:spPr>
          </c:dPt>
          <c:dPt>
            <c:idx val="20"/>
            <c:invertIfNegative val="0"/>
            <c:bubble3D val="0"/>
            <c:spPr>
              <a:solidFill>
                <a:srgbClr val="FF9999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21"/>
            <c:invertIfNegative val="0"/>
            <c:bubble3D val="0"/>
            <c:spPr>
              <a:solidFill>
                <a:srgbClr val="FF9999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22"/>
            <c:invertIfNegative val="0"/>
            <c:bubble3D val="0"/>
            <c:spPr>
              <a:solidFill>
                <a:srgbClr val="FF9999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23"/>
            <c:invertIfNegative val="0"/>
            <c:bubble3D val="0"/>
            <c:spPr>
              <a:solidFill>
                <a:schemeClr val="accent5">
                  <a:lumMod val="60000"/>
                  <a:lumOff val="40000"/>
                  <a:alpha val="50000"/>
                </a:schemeClr>
              </a:solidFill>
              <a:ln>
                <a:noFill/>
              </a:ln>
              <a:effectLst/>
            </c:spPr>
          </c:dPt>
          <c:dPt>
            <c:idx val="24"/>
            <c:invertIfNegative val="0"/>
            <c:bubble3D val="0"/>
            <c:spPr>
              <a:solidFill>
                <a:schemeClr val="accent5">
                  <a:lumMod val="60000"/>
                  <a:lumOff val="40000"/>
                  <a:alpha val="50000"/>
                </a:schemeClr>
              </a:solidFill>
              <a:ln>
                <a:noFill/>
              </a:ln>
              <a:effectLst/>
            </c:spPr>
          </c:dPt>
          <c:dPt>
            <c:idx val="25"/>
            <c:invertIfNegative val="0"/>
            <c:bubble3D val="0"/>
            <c:spPr>
              <a:solidFill>
                <a:schemeClr val="accent5">
                  <a:lumMod val="60000"/>
                  <a:lumOff val="40000"/>
                  <a:alpha val="50000"/>
                </a:schemeClr>
              </a:solidFill>
              <a:ln>
                <a:noFill/>
              </a:ln>
              <a:effectLst/>
            </c:spPr>
          </c:dPt>
          <c:dPt>
            <c:idx val="26"/>
            <c:invertIfNegative val="0"/>
            <c:bubble3D val="0"/>
            <c:spPr>
              <a:solidFill>
                <a:schemeClr val="accent5">
                  <a:lumMod val="60000"/>
                  <a:lumOff val="40000"/>
                  <a:alpha val="50000"/>
                </a:schemeClr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ant_pre_na!$F$16:$F$42</c:f>
              <c:strCache>
                <c:ptCount val="27"/>
                <c:pt idx="0">
                  <c:v>RO</c:v>
                </c:pt>
                <c:pt idx="1">
                  <c:v>AC</c:v>
                </c:pt>
                <c:pt idx="2">
                  <c:v>AM</c:v>
                </c:pt>
                <c:pt idx="3">
                  <c:v>RR</c:v>
                </c:pt>
                <c:pt idx="4">
                  <c:v>PA</c:v>
                </c:pt>
                <c:pt idx="5">
                  <c:v>AP</c:v>
                </c:pt>
                <c:pt idx="6">
                  <c:v>TO</c:v>
                </c:pt>
                <c:pt idx="7">
                  <c:v>MA</c:v>
                </c:pt>
                <c:pt idx="8">
                  <c:v>PI</c:v>
                </c:pt>
                <c:pt idx="9">
                  <c:v>CE</c:v>
                </c:pt>
                <c:pt idx="10">
                  <c:v>RN</c:v>
                </c:pt>
                <c:pt idx="11">
                  <c:v>PB</c:v>
                </c:pt>
                <c:pt idx="12">
                  <c:v>PE</c:v>
                </c:pt>
                <c:pt idx="13">
                  <c:v>AL</c:v>
                </c:pt>
                <c:pt idx="14">
                  <c:v>SE</c:v>
                </c:pt>
                <c:pt idx="15">
                  <c:v>BA</c:v>
                </c:pt>
                <c:pt idx="16">
                  <c:v>MG</c:v>
                </c:pt>
                <c:pt idx="17">
                  <c:v>ES</c:v>
                </c:pt>
                <c:pt idx="18">
                  <c:v>RJ</c:v>
                </c:pt>
                <c:pt idx="19">
                  <c:v>SP</c:v>
                </c:pt>
                <c:pt idx="20">
                  <c:v>PR</c:v>
                </c:pt>
                <c:pt idx="21">
                  <c:v>SC</c:v>
                </c:pt>
                <c:pt idx="22">
                  <c:v>RS</c:v>
                </c:pt>
                <c:pt idx="23">
                  <c:v>MS</c:v>
                </c:pt>
                <c:pt idx="24">
                  <c:v>MT</c:v>
                </c:pt>
                <c:pt idx="25">
                  <c:v>GO</c:v>
                </c:pt>
                <c:pt idx="26">
                  <c:v>DF</c:v>
                </c:pt>
              </c:strCache>
            </c:strRef>
          </c:cat>
          <c:val>
            <c:numRef>
              <c:f>ant_pre_na!$G$16:$G$42</c:f>
              <c:numCache>
                <c:formatCode>0.0</c:formatCode>
                <c:ptCount val="27"/>
                <c:pt idx="0">
                  <c:v>1.8131101813110182</c:v>
                </c:pt>
                <c:pt idx="1">
                  <c:v>2.1782178217821784</c:v>
                </c:pt>
                <c:pt idx="2">
                  <c:v>1.8167245524979962</c:v>
                </c:pt>
                <c:pt idx="3">
                  <c:v>3.6312849162011172</c:v>
                </c:pt>
                <c:pt idx="4">
                  <c:v>2.6018555869302138</c:v>
                </c:pt>
                <c:pt idx="5">
                  <c:v>9.5959595959595951</c:v>
                </c:pt>
                <c:pt idx="6">
                  <c:v>2.2920759659462999</c:v>
                </c:pt>
                <c:pt idx="7">
                  <c:v>2.5136964228166292</c:v>
                </c:pt>
                <c:pt idx="8">
                  <c:v>1.9176987614862164</c:v>
                </c:pt>
                <c:pt idx="9">
                  <c:v>3.0736457699330493</c:v>
                </c:pt>
                <c:pt idx="10">
                  <c:v>2.8571428571428572</c:v>
                </c:pt>
                <c:pt idx="11">
                  <c:v>2.6464208242950109</c:v>
                </c:pt>
                <c:pt idx="12">
                  <c:v>12.541057031949837</c:v>
                </c:pt>
                <c:pt idx="13">
                  <c:v>15.343443354148082</c:v>
                </c:pt>
                <c:pt idx="14">
                  <c:v>7.8494193031637964</c:v>
                </c:pt>
                <c:pt idx="15">
                  <c:v>8.4801604354676972</c:v>
                </c:pt>
                <c:pt idx="16">
                  <c:v>2.7102521515929339</c:v>
                </c:pt>
                <c:pt idx="17">
                  <c:v>5.54675118858954</c:v>
                </c:pt>
                <c:pt idx="18">
                  <c:v>6.5508722018417309</c:v>
                </c:pt>
                <c:pt idx="19">
                  <c:v>3.3582235427499123</c:v>
                </c:pt>
                <c:pt idx="20">
                  <c:v>1.2827179753856821</c:v>
                </c:pt>
                <c:pt idx="21">
                  <c:v>3.368541250356837</c:v>
                </c:pt>
                <c:pt idx="22">
                  <c:v>3.8995433789954337</c:v>
                </c:pt>
                <c:pt idx="23">
                  <c:v>18.200514138817482</c:v>
                </c:pt>
                <c:pt idx="24">
                  <c:v>6.2461726883037354</c:v>
                </c:pt>
                <c:pt idx="25">
                  <c:v>6.5679925994449579</c:v>
                </c:pt>
                <c:pt idx="26">
                  <c:v>5.9820193637621024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18295296"/>
        <c:axId val="218837760"/>
      </c:barChart>
      <c:barChart>
        <c:barDir val="col"/>
        <c:grouping val="clustered"/>
        <c:varyColors val="0"/>
        <c:ser>
          <c:idx val="1"/>
          <c:order val="1"/>
          <c:tx>
            <c:strRef>
              <c:f>ant_pre_na!$H$15</c:f>
              <c:strCache>
                <c:ptCount val="1"/>
                <c:pt idx="0">
                  <c:v>Em branco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1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1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1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1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20"/>
            <c:invertIfNegative val="0"/>
            <c:bubble3D val="0"/>
            <c:spPr>
              <a:solidFill>
                <a:srgbClr val="FF0066"/>
              </a:solidFill>
              <a:ln>
                <a:noFill/>
              </a:ln>
              <a:effectLst/>
            </c:spPr>
          </c:dPt>
          <c:dPt>
            <c:idx val="21"/>
            <c:invertIfNegative val="0"/>
            <c:bubble3D val="0"/>
            <c:spPr>
              <a:solidFill>
                <a:srgbClr val="FF0066"/>
              </a:solidFill>
              <a:ln>
                <a:noFill/>
              </a:ln>
              <a:effectLst/>
            </c:spPr>
          </c:dPt>
          <c:dPt>
            <c:idx val="22"/>
            <c:invertIfNegative val="0"/>
            <c:bubble3D val="0"/>
            <c:spPr>
              <a:solidFill>
                <a:srgbClr val="FF0066"/>
              </a:solidFill>
              <a:ln>
                <a:noFill/>
              </a:ln>
              <a:effectLst/>
            </c:spPr>
          </c:dPt>
          <c:dPt>
            <c:idx val="23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24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25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26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</c:dPt>
          <c:cat>
            <c:strRef>
              <c:f>ant_pre_na!$F$16:$F$42</c:f>
              <c:strCache>
                <c:ptCount val="27"/>
                <c:pt idx="0">
                  <c:v>RO</c:v>
                </c:pt>
                <c:pt idx="1">
                  <c:v>AC</c:v>
                </c:pt>
                <c:pt idx="2">
                  <c:v>AM</c:v>
                </c:pt>
                <c:pt idx="3">
                  <c:v>RR</c:v>
                </c:pt>
                <c:pt idx="4">
                  <c:v>PA</c:v>
                </c:pt>
                <c:pt idx="5">
                  <c:v>AP</c:v>
                </c:pt>
                <c:pt idx="6">
                  <c:v>TO</c:v>
                </c:pt>
                <c:pt idx="7">
                  <c:v>MA</c:v>
                </c:pt>
                <c:pt idx="8">
                  <c:v>PI</c:v>
                </c:pt>
                <c:pt idx="9">
                  <c:v>CE</c:v>
                </c:pt>
                <c:pt idx="10">
                  <c:v>RN</c:v>
                </c:pt>
                <c:pt idx="11">
                  <c:v>PB</c:v>
                </c:pt>
                <c:pt idx="12">
                  <c:v>PE</c:v>
                </c:pt>
                <c:pt idx="13">
                  <c:v>AL</c:v>
                </c:pt>
                <c:pt idx="14">
                  <c:v>SE</c:v>
                </c:pt>
                <c:pt idx="15">
                  <c:v>BA</c:v>
                </c:pt>
                <c:pt idx="16">
                  <c:v>MG</c:v>
                </c:pt>
                <c:pt idx="17">
                  <c:v>ES</c:v>
                </c:pt>
                <c:pt idx="18">
                  <c:v>RJ</c:v>
                </c:pt>
                <c:pt idx="19">
                  <c:v>SP</c:v>
                </c:pt>
                <c:pt idx="20">
                  <c:v>PR</c:v>
                </c:pt>
                <c:pt idx="21">
                  <c:v>SC</c:v>
                </c:pt>
                <c:pt idx="22">
                  <c:v>RS</c:v>
                </c:pt>
                <c:pt idx="23">
                  <c:v>MS</c:v>
                </c:pt>
                <c:pt idx="24">
                  <c:v>MT</c:v>
                </c:pt>
                <c:pt idx="25">
                  <c:v>GO</c:v>
                </c:pt>
                <c:pt idx="26">
                  <c:v>DF</c:v>
                </c:pt>
              </c:strCache>
            </c:strRef>
          </c:cat>
          <c:val>
            <c:numRef>
              <c:f>ant_pre_na!$H$16:$H$42</c:f>
              <c:numCache>
                <c:formatCode>0.0</c:formatCode>
                <c:ptCount val="2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6.0508269463493344E-2</c:v>
                </c:pt>
                <c:pt idx="5">
                  <c:v>0.67340067340067344</c:v>
                </c:pt>
                <c:pt idx="6">
                  <c:v>0</c:v>
                </c:pt>
                <c:pt idx="7">
                  <c:v>6.4453754431195623E-2</c:v>
                </c:pt>
                <c:pt idx="8">
                  <c:v>0</c:v>
                </c:pt>
                <c:pt idx="9">
                  <c:v>7.6080340839926958E-2</c:v>
                </c:pt>
                <c:pt idx="10">
                  <c:v>6.2111801242236024E-2</c:v>
                </c:pt>
                <c:pt idx="11">
                  <c:v>0.78091106290672452</c:v>
                </c:pt>
                <c:pt idx="12">
                  <c:v>9.9532198666268546E-3</c:v>
                </c:pt>
                <c:pt idx="13">
                  <c:v>0</c:v>
                </c:pt>
                <c:pt idx="14">
                  <c:v>0</c:v>
                </c:pt>
                <c:pt idx="15">
                  <c:v>1.4324595330181922E-2</c:v>
                </c:pt>
                <c:pt idx="16">
                  <c:v>0</c:v>
                </c:pt>
                <c:pt idx="17">
                  <c:v>0</c:v>
                </c:pt>
                <c:pt idx="18">
                  <c:v>7.486711087819121E-3</c:v>
                </c:pt>
                <c:pt idx="19">
                  <c:v>0.58250908948747016</c:v>
                </c:pt>
                <c:pt idx="20">
                  <c:v>0</c:v>
                </c:pt>
                <c:pt idx="21">
                  <c:v>0</c:v>
                </c:pt>
                <c:pt idx="22">
                  <c:v>9.1324200913242004E-3</c:v>
                </c:pt>
                <c:pt idx="23">
                  <c:v>5.1413881748071981E-2</c:v>
                </c:pt>
                <c:pt idx="24">
                  <c:v>3.2455603184323332</c:v>
                </c:pt>
                <c:pt idx="25">
                  <c:v>4.6253469010175761E-2</c:v>
                </c:pt>
                <c:pt idx="26">
                  <c:v>3.4578146611341634E-2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8841088"/>
        <c:axId val="218839296"/>
      </c:barChart>
      <c:catAx>
        <c:axId val="218295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18837760"/>
        <c:crosses val="autoZero"/>
        <c:auto val="1"/>
        <c:lblAlgn val="ctr"/>
        <c:lblOffset val="100"/>
        <c:noMultiLvlLbl val="0"/>
      </c:catAx>
      <c:valAx>
        <c:axId val="2188377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18295296"/>
        <c:crosses val="autoZero"/>
        <c:crossBetween val="between"/>
      </c:valAx>
      <c:valAx>
        <c:axId val="218839296"/>
        <c:scaling>
          <c:orientation val="minMax"/>
          <c:max val="16"/>
        </c:scaling>
        <c:delete val="1"/>
        <c:axPos val="r"/>
        <c:numFmt formatCode="0.0" sourceLinked="1"/>
        <c:majorTickMark val="out"/>
        <c:minorTickMark val="none"/>
        <c:tickLblPos val="nextTo"/>
        <c:crossAx val="218841088"/>
        <c:crosses val="max"/>
        <c:crossBetween val="between"/>
      </c:valAx>
      <c:catAx>
        <c:axId val="2188410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883929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antsifil_n!$G$2</c:f>
              <c:strCache>
                <c:ptCount val="1"/>
                <c:pt idx="0">
                  <c:v>Em branco ou ignorada</c:v>
                </c:pt>
              </c:strCache>
            </c:strRef>
          </c:tx>
          <c:spPr>
            <a:solidFill>
              <a:srgbClr val="79ADDD">
                <a:alpha val="49804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antsifil_n!$F$3:$F$12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antsifil_n!$G$3:$G$12</c:f>
              <c:numCache>
                <c:formatCode>0.0</c:formatCode>
                <c:ptCount val="10"/>
                <c:pt idx="0">
                  <c:v>5.1882845188284517</c:v>
                </c:pt>
                <c:pt idx="1">
                  <c:v>5.6301495270064077</c:v>
                </c:pt>
                <c:pt idx="2">
                  <c:v>5.3894815182336888</c:v>
                </c:pt>
                <c:pt idx="3">
                  <c:v>4.7819610663105445</c:v>
                </c:pt>
                <c:pt idx="4">
                  <c:v>5.6136812471112227</c:v>
                </c:pt>
                <c:pt idx="5">
                  <c:v>4.5431775268775763</c:v>
                </c:pt>
                <c:pt idx="6">
                  <c:v>4.3090448230500211</c:v>
                </c:pt>
                <c:pt idx="7">
                  <c:v>4.5965627730847656</c:v>
                </c:pt>
                <c:pt idx="8">
                  <c:v>4.7508583093625312</c:v>
                </c:pt>
                <c:pt idx="9">
                  <c:v>5.0899640143942424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219243264"/>
        <c:axId val="219244800"/>
      </c:barChart>
      <c:barChart>
        <c:barDir val="col"/>
        <c:grouping val="clustered"/>
        <c:varyColors val="0"/>
        <c:ser>
          <c:idx val="1"/>
          <c:order val="1"/>
          <c:tx>
            <c:strRef>
              <c:f>antsifil_n!$H$2</c:f>
              <c:strCache>
                <c:ptCount val="1"/>
                <c:pt idx="0">
                  <c:v>Em branco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antsifil_n!$F$3:$F$12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antsifil_n!$H$3:$H$12</c:f>
              <c:numCache>
                <c:formatCode>0.0</c:formatCode>
                <c:ptCount val="10"/>
                <c:pt idx="0">
                  <c:v>0.1394700139470014</c:v>
                </c:pt>
                <c:pt idx="1">
                  <c:v>6.1031431187061336E-2</c:v>
                </c:pt>
                <c:pt idx="2">
                  <c:v>0.1116348300669809</c:v>
                </c:pt>
                <c:pt idx="3">
                  <c:v>5.1363706405054187E-2</c:v>
                </c:pt>
                <c:pt idx="4">
                  <c:v>2.100928610445817E-2</c:v>
                </c:pt>
                <c:pt idx="5">
                  <c:v>0.22349813109321415</c:v>
                </c:pt>
                <c:pt idx="6">
                  <c:v>0.11550678602367889</c:v>
                </c:pt>
                <c:pt idx="7">
                  <c:v>0.14273230410719487</c:v>
                </c:pt>
                <c:pt idx="8">
                  <c:v>0.30002165104698275</c:v>
                </c:pt>
                <c:pt idx="9">
                  <c:v>1.9992003198720514E-2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9248128"/>
        <c:axId val="219246592"/>
      </c:barChart>
      <c:catAx>
        <c:axId val="219243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19244800"/>
        <c:crosses val="autoZero"/>
        <c:auto val="1"/>
        <c:lblAlgn val="ctr"/>
        <c:lblOffset val="100"/>
        <c:noMultiLvlLbl val="0"/>
      </c:catAx>
      <c:valAx>
        <c:axId val="21924480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219243264"/>
        <c:crosses val="autoZero"/>
        <c:crossBetween val="between"/>
      </c:valAx>
      <c:valAx>
        <c:axId val="219246592"/>
        <c:scaling>
          <c:orientation val="minMax"/>
          <c:max val="16"/>
        </c:scaling>
        <c:delete val="1"/>
        <c:axPos val="r"/>
        <c:numFmt formatCode="0.0" sourceLinked="1"/>
        <c:majorTickMark val="out"/>
        <c:minorTickMark val="none"/>
        <c:tickLblPos val="nextTo"/>
        <c:crossAx val="219248128"/>
        <c:crosses val="max"/>
        <c:crossBetween val="between"/>
      </c:valAx>
      <c:catAx>
        <c:axId val="21924812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924659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antsifil_n!$G$15</c:f>
              <c:strCache>
                <c:ptCount val="1"/>
                <c:pt idx="0">
                  <c:v>Em branco ou ignorada</c:v>
                </c:pt>
              </c:strCache>
            </c:strRef>
          </c:tx>
          <c:spPr>
            <a:solidFill>
              <a:srgbClr val="FF0000">
                <a:alpha val="50000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92D050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92D050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92D050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92D050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92D050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92D050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16"/>
            <c:invertIfNegative val="0"/>
            <c:bubble3D val="0"/>
            <c:spPr>
              <a:solidFill>
                <a:srgbClr val="F4E08C">
                  <a:alpha val="49804"/>
                </a:srgbClr>
              </a:solidFill>
              <a:ln>
                <a:noFill/>
              </a:ln>
              <a:effectLst/>
            </c:spPr>
          </c:dPt>
          <c:dPt>
            <c:idx val="17"/>
            <c:invertIfNegative val="0"/>
            <c:bubble3D val="0"/>
            <c:spPr>
              <a:solidFill>
                <a:srgbClr val="F4E08C">
                  <a:alpha val="49804"/>
                </a:srgbClr>
              </a:solidFill>
              <a:ln>
                <a:noFill/>
              </a:ln>
              <a:effectLst/>
            </c:spPr>
          </c:dPt>
          <c:dPt>
            <c:idx val="18"/>
            <c:invertIfNegative val="0"/>
            <c:bubble3D val="0"/>
            <c:spPr>
              <a:solidFill>
                <a:srgbClr val="F4E08C">
                  <a:alpha val="49804"/>
                </a:srgbClr>
              </a:solidFill>
              <a:ln>
                <a:noFill/>
              </a:ln>
              <a:effectLst/>
            </c:spPr>
          </c:dPt>
          <c:dPt>
            <c:idx val="19"/>
            <c:invertIfNegative val="0"/>
            <c:bubble3D val="0"/>
            <c:spPr>
              <a:solidFill>
                <a:srgbClr val="F4E08C">
                  <a:alpha val="49804"/>
                </a:srgbClr>
              </a:solidFill>
              <a:ln>
                <a:noFill/>
              </a:ln>
              <a:effectLst/>
            </c:spPr>
          </c:dPt>
          <c:dPt>
            <c:idx val="20"/>
            <c:invertIfNegative val="0"/>
            <c:bubble3D val="0"/>
            <c:spPr>
              <a:solidFill>
                <a:srgbClr val="FF9999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21"/>
            <c:invertIfNegative val="0"/>
            <c:bubble3D val="0"/>
            <c:spPr>
              <a:solidFill>
                <a:srgbClr val="FF9999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22"/>
            <c:invertIfNegative val="0"/>
            <c:bubble3D val="0"/>
            <c:spPr>
              <a:solidFill>
                <a:srgbClr val="FF9999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23"/>
            <c:invertIfNegative val="0"/>
            <c:bubble3D val="0"/>
            <c:spPr>
              <a:solidFill>
                <a:schemeClr val="accent5">
                  <a:lumMod val="60000"/>
                  <a:lumOff val="40000"/>
                  <a:alpha val="50000"/>
                </a:schemeClr>
              </a:solidFill>
              <a:ln>
                <a:noFill/>
              </a:ln>
              <a:effectLst/>
            </c:spPr>
          </c:dPt>
          <c:dPt>
            <c:idx val="24"/>
            <c:invertIfNegative val="0"/>
            <c:bubble3D val="0"/>
            <c:spPr>
              <a:solidFill>
                <a:schemeClr val="accent5">
                  <a:lumMod val="60000"/>
                  <a:lumOff val="40000"/>
                  <a:alpha val="50000"/>
                </a:schemeClr>
              </a:solidFill>
              <a:ln>
                <a:noFill/>
              </a:ln>
              <a:effectLst/>
            </c:spPr>
          </c:dPt>
          <c:dPt>
            <c:idx val="25"/>
            <c:invertIfNegative val="0"/>
            <c:bubble3D val="0"/>
            <c:spPr>
              <a:solidFill>
                <a:schemeClr val="accent5">
                  <a:lumMod val="60000"/>
                  <a:lumOff val="40000"/>
                  <a:alpha val="50000"/>
                </a:schemeClr>
              </a:solidFill>
              <a:ln>
                <a:noFill/>
              </a:ln>
              <a:effectLst/>
            </c:spPr>
          </c:dPt>
          <c:dPt>
            <c:idx val="26"/>
            <c:invertIfNegative val="0"/>
            <c:bubble3D val="0"/>
            <c:spPr>
              <a:solidFill>
                <a:schemeClr val="accent5">
                  <a:lumMod val="60000"/>
                  <a:lumOff val="40000"/>
                  <a:alpha val="50000"/>
                </a:schemeClr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antsifil_n!$F$16:$F$42</c:f>
              <c:strCache>
                <c:ptCount val="27"/>
                <c:pt idx="0">
                  <c:v>RO</c:v>
                </c:pt>
                <c:pt idx="1">
                  <c:v>AC</c:v>
                </c:pt>
                <c:pt idx="2">
                  <c:v>AM</c:v>
                </c:pt>
                <c:pt idx="3">
                  <c:v>RR</c:v>
                </c:pt>
                <c:pt idx="4">
                  <c:v>PA</c:v>
                </c:pt>
                <c:pt idx="5">
                  <c:v>AP</c:v>
                </c:pt>
                <c:pt idx="6">
                  <c:v>TO</c:v>
                </c:pt>
                <c:pt idx="7">
                  <c:v>MA</c:v>
                </c:pt>
                <c:pt idx="8">
                  <c:v>PI</c:v>
                </c:pt>
                <c:pt idx="9">
                  <c:v>CE</c:v>
                </c:pt>
                <c:pt idx="10">
                  <c:v>RN</c:v>
                </c:pt>
                <c:pt idx="11">
                  <c:v>PB</c:v>
                </c:pt>
                <c:pt idx="12">
                  <c:v>PE</c:v>
                </c:pt>
                <c:pt idx="13">
                  <c:v>AL</c:v>
                </c:pt>
                <c:pt idx="14">
                  <c:v>SE</c:v>
                </c:pt>
                <c:pt idx="15">
                  <c:v>BA</c:v>
                </c:pt>
                <c:pt idx="16">
                  <c:v>MG</c:v>
                </c:pt>
                <c:pt idx="17">
                  <c:v>ES</c:v>
                </c:pt>
                <c:pt idx="18">
                  <c:v>RJ</c:v>
                </c:pt>
                <c:pt idx="19">
                  <c:v>SP</c:v>
                </c:pt>
                <c:pt idx="20">
                  <c:v>PR</c:v>
                </c:pt>
                <c:pt idx="21">
                  <c:v>SC</c:v>
                </c:pt>
                <c:pt idx="22">
                  <c:v>RS</c:v>
                </c:pt>
                <c:pt idx="23">
                  <c:v>MS</c:v>
                </c:pt>
                <c:pt idx="24">
                  <c:v>MT</c:v>
                </c:pt>
                <c:pt idx="25">
                  <c:v>GO</c:v>
                </c:pt>
                <c:pt idx="26">
                  <c:v>DF</c:v>
                </c:pt>
              </c:strCache>
            </c:strRef>
          </c:cat>
          <c:val>
            <c:numRef>
              <c:f>antsifil_n!$G$16:$G$42</c:f>
              <c:numCache>
                <c:formatCode>0.0</c:formatCode>
                <c:ptCount val="27"/>
                <c:pt idx="0">
                  <c:v>3.4867503486750349</c:v>
                </c:pt>
                <c:pt idx="1">
                  <c:v>6.7326732673267324</c:v>
                </c:pt>
                <c:pt idx="2">
                  <c:v>1.6564253272775848</c:v>
                </c:pt>
                <c:pt idx="3">
                  <c:v>4.1899441340782122</c:v>
                </c:pt>
                <c:pt idx="4">
                  <c:v>7.8862444534086329</c:v>
                </c:pt>
                <c:pt idx="5">
                  <c:v>14.983164983164983</c:v>
                </c:pt>
                <c:pt idx="6">
                  <c:v>1.0478061558611658</c:v>
                </c:pt>
                <c:pt idx="7">
                  <c:v>5.8652916532388018</c:v>
                </c:pt>
                <c:pt idx="8">
                  <c:v>2.4770275669196962</c:v>
                </c:pt>
                <c:pt idx="9">
                  <c:v>2.9214850882531955</c:v>
                </c:pt>
                <c:pt idx="10">
                  <c:v>2.4223602484472049</c:v>
                </c:pt>
                <c:pt idx="11">
                  <c:v>4.7288503253796099</c:v>
                </c:pt>
                <c:pt idx="12">
                  <c:v>6.4397332537075744</c:v>
                </c:pt>
                <c:pt idx="13">
                  <c:v>10.347903657448706</c:v>
                </c:pt>
                <c:pt idx="14">
                  <c:v>1.8021625951141369</c:v>
                </c:pt>
                <c:pt idx="15">
                  <c:v>7.0477009024495061</c:v>
                </c:pt>
                <c:pt idx="16">
                  <c:v>3.1179223916654086</c:v>
                </c:pt>
                <c:pt idx="17">
                  <c:v>5.3090332805071316</c:v>
                </c:pt>
                <c:pt idx="18">
                  <c:v>6.0043422924309349</c:v>
                </c:pt>
                <c:pt idx="19">
                  <c:v>2.9477305602251849</c:v>
                </c:pt>
                <c:pt idx="20">
                  <c:v>1.8894089096897209</c:v>
                </c:pt>
                <c:pt idx="21">
                  <c:v>2.8261490151298885</c:v>
                </c:pt>
                <c:pt idx="22">
                  <c:v>4.3835616438356171</c:v>
                </c:pt>
                <c:pt idx="23">
                  <c:v>17.275064267352185</c:v>
                </c:pt>
                <c:pt idx="24">
                  <c:v>5.8175137783221071</c:v>
                </c:pt>
                <c:pt idx="25">
                  <c:v>4.4403330249768729</c:v>
                </c:pt>
                <c:pt idx="26">
                  <c:v>4.0802213001383123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18990080"/>
        <c:axId val="218991616"/>
      </c:barChart>
      <c:barChart>
        <c:barDir val="col"/>
        <c:grouping val="clustered"/>
        <c:varyColors val="0"/>
        <c:ser>
          <c:idx val="1"/>
          <c:order val="1"/>
          <c:tx>
            <c:strRef>
              <c:f>antsifil_n!$H$15</c:f>
              <c:strCache>
                <c:ptCount val="1"/>
                <c:pt idx="0">
                  <c:v>Em branco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1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1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1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1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20"/>
            <c:invertIfNegative val="0"/>
            <c:bubble3D val="0"/>
            <c:spPr>
              <a:solidFill>
                <a:srgbClr val="FF0066"/>
              </a:solidFill>
              <a:ln>
                <a:noFill/>
              </a:ln>
              <a:effectLst/>
            </c:spPr>
          </c:dPt>
          <c:dPt>
            <c:idx val="21"/>
            <c:invertIfNegative val="0"/>
            <c:bubble3D val="0"/>
            <c:spPr>
              <a:solidFill>
                <a:srgbClr val="FF0066"/>
              </a:solidFill>
              <a:ln>
                <a:noFill/>
              </a:ln>
              <a:effectLst/>
            </c:spPr>
          </c:dPt>
          <c:dPt>
            <c:idx val="22"/>
            <c:invertIfNegative val="0"/>
            <c:bubble3D val="0"/>
            <c:spPr>
              <a:solidFill>
                <a:srgbClr val="FF0066"/>
              </a:solidFill>
              <a:ln>
                <a:noFill/>
              </a:ln>
              <a:effectLst/>
            </c:spPr>
          </c:dPt>
          <c:dPt>
            <c:idx val="23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24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25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26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</c:dPt>
          <c:cat>
            <c:strRef>
              <c:f>antsifil_n!$F$16:$F$42</c:f>
              <c:strCache>
                <c:ptCount val="27"/>
                <c:pt idx="0">
                  <c:v>RO</c:v>
                </c:pt>
                <c:pt idx="1">
                  <c:v>AC</c:v>
                </c:pt>
                <c:pt idx="2">
                  <c:v>AM</c:v>
                </c:pt>
                <c:pt idx="3">
                  <c:v>RR</c:v>
                </c:pt>
                <c:pt idx="4">
                  <c:v>PA</c:v>
                </c:pt>
                <c:pt idx="5">
                  <c:v>AP</c:v>
                </c:pt>
                <c:pt idx="6">
                  <c:v>TO</c:v>
                </c:pt>
                <c:pt idx="7">
                  <c:v>MA</c:v>
                </c:pt>
                <c:pt idx="8">
                  <c:v>PI</c:v>
                </c:pt>
                <c:pt idx="9">
                  <c:v>CE</c:v>
                </c:pt>
                <c:pt idx="10">
                  <c:v>RN</c:v>
                </c:pt>
                <c:pt idx="11">
                  <c:v>PB</c:v>
                </c:pt>
                <c:pt idx="12">
                  <c:v>PE</c:v>
                </c:pt>
                <c:pt idx="13">
                  <c:v>AL</c:v>
                </c:pt>
                <c:pt idx="14">
                  <c:v>SE</c:v>
                </c:pt>
                <c:pt idx="15">
                  <c:v>BA</c:v>
                </c:pt>
                <c:pt idx="16">
                  <c:v>MG</c:v>
                </c:pt>
                <c:pt idx="17">
                  <c:v>ES</c:v>
                </c:pt>
                <c:pt idx="18">
                  <c:v>RJ</c:v>
                </c:pt>
                <c:pt idx="19">
                  <c:v>SP</c:v>
                </c:pt>
                <c:pt idx="20">
                  <c:v>PR</c:v>
                </c:pt>
                <c:pt idx="21">
                  <c:v>SC</c:v>
                </c:pt>
                <c:pt idx="22">
                  <c:v>RS</c:v>
                </c:pt>
                <c:pt idx="23">
                  <c:v>MS</c:v>
                </c:pt>
                <c:pt idx="24">
                  <c:v>MT</c:v>
                </c:pt>
                <c:pt idx="25">
                  <c:v>GO</c:v>
                </c:pt>
                <c:pt idx="26">
                  <c:v>DF</c:v>
                </c:pt>
              </c:strCache>
            </c:strRef>
          </c:cat>
          <c:val>
            <c:numRef>
              <c:f>antsifil_n!$H$16:$H$42</c:f>
              <c:numCache>
                <c:formatCode>0.0</c:formatCode>
                <c:ptCount val="2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6.0508269463493344E-2</c:v>
                </c:pt>
                <c:pt idx="5">
                  <c:v>0.67340067340067344</c:v>
                </c:pt>
                <c:pt idx="6">
                  <c:v>0</c:v>
                </c:pt>
                <c:pt idx="7">
                  <c:v>6.4453754431195623E-2</c:v>
                </c:pt>
                <c:pt idx="8">
                  <c:v>0</c:v>
                </c:pt>
                <c:pt idx="9">
                  <c:v>7.6080340839926958E-2</c:v>
                </c:pt>
                <c:pt idx="10">
                  <c:v>6.2111801242236024E-2</c:v>
                </c:pt>
                <c:pt idx="11">
                  <c:v>0.78091106290672452</c:v>
                </c:pt>
                <c:pt idx="12">
                  <c:v>9.9532198666268546E-3</c:v>
                </c:pt>
                <c:pt idx="13">
                  <c:v>0</c:v>
                </c:pt>
                <c:pt idx="14">
                  <c:v>0</c:v>
                </c:pt>
                <c:pt idx="15">
                  <c:v>1.4324595330181922E-2</c:v>
                </c:pt>
                <c:pt idx="16">
                  <c:v>0</c:v>
                </c:pt>
                <c:pt idx="17">
                  <c:v>3.9619651347068144E-2</c:v>
                </c:pt>
                <c:pt idx="18">
                  <c:v>7.486711087819121E-3</c:v>
                </c:pt>
                <c:pt idx="19">
                  <c:v>0.58250908948747016</c:v>
                </c:pt>
                <c:pt idx="20">
                  <c:v>0</c:v>
                </c:pt>
                <c:pt idx="21">
                  <c:v>0</c:v>
                </c:pt>
                <c:pt idx="22">
                  <c:v>9.1324200913242004E-3</c:v>
                </c:pt>
                <c:pt idx="23">
                  <c:v>5.1413881748071981E-2</c:v>
                </c:pt>
                <c:pt idx="24">
                  <c:v>3.2455603184323332</c:v>
                </c:pt>
                <c:pt idx="25">
                  <c:v>4.6253469010175761E-2</c:v>
                </c:pt>
                <c:pt idx="26">
                  <c:v>3.4578146611341634E-2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8994944"/>
        <c:axId val="218993408"/>
      </c:barChart>
      <c:catAx>
        <c:axId val="218990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18991616"/>
        <c:crosses val="autoZero"/>
        <c:auto val="1"/>
        <c:lblAlgn val="ctr"/>
        <c:lblOffset val="100"/>
        <c:noMultiLvlLbl val="0"/>
      </c:catAx>
      <c:valAx>
        <c:axId val="218991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18990080"/>
        <c:crosses val="autoZero"/>
        <c:crossBetween val="between"/>
      </c:valAx>
      <c:valAx>
        <c:axId val="218993408"/>
        <c:scaling>
          <c:orientation val="minMax"/>
          <c:max val="16"/>
        </c:scaling>
        <c:delete val="1"/>
        <c:axPos val="r"/>
        <c:numFmt formatCode="0.0" sourceLinked="1"/>
        <c:majorTickMark val="out"/>
        <c:minorTickMark val="none"/>
        <c:tickLblPos val="nextTo"/>
        <c:crossAx val="218994944"/>
        <c:crosses val="max"/>
        <c:crossBetween val="between"/>
      </c:valAx>
      <c:catAx>
        <c:axId val="21899494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899340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tra_esquem!$G$2</c:f>
              <c:strCache>
                <c:ptCount val="1"/>
                <c:pt idx="0">
                  <c:v>Em branco ou ignorada</c:v>
                </c:pt>
              </c:strCache>
            </c:strRef>
          </c:tx>
          <c:spPr>
            <a:solidFill>
              <a:srgbClr val="79ADDD">
                <a:alpha val="49804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tra_esquem!$F$3:$F$12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tra_esquem!$G$3:$G$12</c:f>
              <c:numCache>
                <c:formatCode>0.0</c:formatCode>
                <c:ptCount val="10"/>
                <c:pt idx="0">
                  <c:v>10.432357043235704</c:v>
                </c:pt>
                <c:pt idx="1">
                  <c:v>10.787305462313091</c:v>
                </c:pt>
                <c:pt idx="2">
                  <c:v>11.21930042173158</c:v>
                </c:pt>
                <c:pt idx="3">
                  <c:v>10.015922748985567</c:v>
                </c:pt>
                <c:pt idx="4">
                  <c:v>10.483633766124628</c:v>
                </c:pt>
                <c:pt idx="5">
                  <c:v>9.8377711841547519</c:v>
                </c:pt>
                <c:pt idx="6">
                  <c:v>10.514326049988769</c:v>
                </c:pt>
                <c:pt idx="7">
                  <c:v>11.150597145353919</c:v>
                </c:pt>
                <c:pt idx="8">
                  <c:v>11.540008041817451</c:v>
                </c:pt>
                <c:pt idx="9">
                  <c:v>12.003198720511795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223143808"/>
        <c:axId val="223145344"/>
      </c:barChart>
      <c:barChart>
        <c:barDir val="col"/>
        <c:grouping val="clustered"/>
        <c:varyColors val="0"/>
        <c:ser>
          <c:idx val="1"/>
          <c:order val="1"/>
          <c:tx>
            <c:strRef>
              <c:f>tra_esquem!$H$2</c:f>
              <c:strCache>
                <c:ptCount val="1"/>
                <c:pt idx="0">
                  <c:v>Em branco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tra_esquem!$F$3:$F$12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tra_esquem!$H$3:$H$12</c:f>
              <c:numCache>
                <c:formatCode>0.0</c:formatCode>
                <c:ptCount val="10"/>
                <c:pt idx="0">
                  <c:v>0.1394700139470014</c:v>
                </c:pt>
                <c:pt idx="1">
                  <c:v>6.1031431187061336E-2</c:v>
                </c:pt>
                <c:pt idx="2">
                  <c:v>0.1116348300669809</c:v>
                </c:pt>
                <c:pt idx="3">
                  <c:v>5.1363706405054187E-2</c:v>
                </c:pt>
                <c:pt idx="4">
                  <c:v>2.100928610445817E-2</c:v>
                </c:pt>
                <c:pt idx="5">
                  <c:v>0.21964471503988287</c:v>
                </c:pt>
                <c:pt idx="6">
                  <c:v>0.11550678602367889</c:v>
                </c:pt>
                <c:pt idx="7">
                  <c:v>0.14273230410719487</c:v>
                </c:pt>
                <c:pt idx="8">
                  <c:v>0.30002165104698275</c:v>
                </c:pt>
                <c:pt idx="9">
                  <c:v>1.9992003198720514E-2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3033984"/>
        <c:axId val="223032448"/>
      </c:barChart>
      <c:catAx>
        <c:axId val="223143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23145344"/>
        <c:crosses val="autoZero"/>
        <c:auto val="1"/>
        <c:lblAlgn val="ctr"/>
        <c:lblOffset val="100"/>
        <c:noMultiLvlLbl val="0"/>
      </c:catAx>
      <c:valAx>
        <c:axId val="2231453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223143808"/>
        <c:crosses val="autoZero"/>
        <c:crossBetween val="between"/>
      </c:valAx>
      <c:valAx>
        <c:axId val="223032448"/>
        <c:scaling>
          <c:orientation val="minMax"/>
          <c:max val="16"/>
        </c:scaling>
        <c:delete val="1"/>
        <c:axPos val="r"/>
        <c:numFmt formatCode="0.0" sourceLinked="1"/>
        <c:majorTickMark val="out"/>
        <c:minorTickMark val="none"/>
        <c:tickLblPos val="nextTo"/>
        <c:crossAx val="223033984"/>
        <c:crosses val="max"/>
        <c:crossBetween val="between"/>
      </c:valAx>
      <c:catAx>
        <c:axId val="2230339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230324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2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tra_esquem!$G$15</c:f>
              <c:strCache>
                <c:ptCount val="1"/>
                <c:pt idx="0">
                  <c:v>Em branco ou ignorada</c:v>
                </c:pt>
              </c:strCache>
            </c:strRef>
          </c:tx>
          <c:spPr>
            <a:solidFill>
              <a:srgbClr val="FF0000">
                <a:alpha val="50000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92D050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92D050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92D050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92D050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92D050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92D050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16"/>
            <c:invertIfNegative val="0"/>
            <c:bubble3D val="0"/>
            <c:spPr>
              <a:solidFill>
                <a:srgbClr val="F4E08C">
                  <a:alpha val="49804"/>
                </a:srgbClr>
              </a:solidFill>
              <a:ln>
                <a:noFill/>
              </a:ln>
              <a:effectLst/>
            </c:spPr>
          </c:dPt>
          <c:dPt>
            <c:idx val="17"/>
            <c:invertIfNegative val="0"/>
            <c:bubble3D val="0"/>
            <c:spPr>
              <a:solidFill>
                <a:srgbClr val="F4E08C">
                  <a:alpha val="49804"/>
                </a:srgbClr>
              </a:solidFill>
              <a:ln>
                <a:noFill/>
              </a:ln>
              <a:effectLst/>
            </c:spPr>
          </c:dPt>
          <c:dPt>
            <c:idx val="18"/>
            <c:invertIfNegative val="0"/>
            <c:bubble3D val="0"/>
            <c:spPr>
              <a:solidFill>
                <a:srgbClr val="F4E08C">
                  <a:alpha val="49804"/>
                </a:srgbClr>
              </a:solidFill>
              <a:ln>
                <a:noFill/>
              </a:ln>
              <a:effectLst/>
            </c:spPr>
          </c:dPt>
          <c:dPt>
            <c:idx val="19"/>
            <c:invertIfNegative val="0"/>
            <c:bubble3D val="0"/>
            <c:spPr>
              <a:solidFill>
                <a:srgbClr val="F4E08C">
                  <a:alpha val="49804"/>
                </a:srgbClr>
              </a:solidFill>
              <a:ln>
                <a:noFill/>
              </a:ln>
              <a:effectLst/>
            </c:spPr>
          </c:dPt>
          <c:dPt>
            <c:idx val="20"/>
            <c:invertIfNegative val="0"/>
            <c:bubble3D val="0"/>
            <c:spPr>
              <a:solidFill>
                <a:srgbClr val="FF9999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21"/>
            <c:invertIfNegative val="0"/>
            <c:bubble3D val="0"/>
            <c:spPr>
              <a:solidFill>
                <a:srgbClr val="FF9999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22"/>
            <c:invertIfNegative val="0"/>
            <c:bubble3D val="0"/>
            <c:spPr>
              <a:solidFill>
                <a:srgbClr val="FF9999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23"/>
            <c:invertIfNegative val="0"/>
            <c:bubble3D val="0"/>
            <c:spPr>
              <a:solidFill>
                <a:schemeClr val="accent5">
                  <a:lumMod val="60000"/>
                  <a:lumOff val="40000"/>
                  <a:alpha val="50000"/>
                </a:schemeClr>
              </a:solidFill>
              <a:ln>
                <a:noFill/>
              </a:ln>
              <a:effectLst/>
            </c:spPr>
          </c:dPt>
          <c:dPt>
            <c:idx val="24"/>
            <c:invertIfNegative val="0"/>
            <c:bubble3D val="0"/>
            <c:spPr>
              <a:solidFill>
                <a:schemeClr val="accent5">
                  <a:lumMod val="60000"/>
                  <a:lumOff val="40000"/>
                  <a:alpha val="50000"/>
                </a:schemeClr>
              </a:solidFill>
              <a:ln>
                <a:noFill/>
              </a:ln>
              <a:effectLst/>
            </c:spPr>
          </c:dPt>
          <c:dPt>
            <c:idx val="25"/>
            <c:invertIfNegative val="0"/>
            <c:bubble3D val="0"/>
            <c:spPr>
              <a:solidFill>
                <a:schemeClr val="accent5">
                  <a:lumMod val="60000"/>
                  <a:lumOff val="40000"/>
                  <a:alpha val="50000"/>
                </a:schemeClr>
              </a:solidFill>
              <a:ln>
                <a:noFill/>
              </a:ln>
              <a:effectLst/>
            </c:spPr>
          </c:dPt>
          <c:dPt>
            <c:idx val="26"/>
            <c:invertIfNegative val="0"/>
            <c:bubble3D val="0"/>
            <c:spPr>
              <a:solidFill>
                <a:schemeClr val="accent5">
                  <a:lumMod val="60000"/>
                  <a:lumOff val="40000"/>
                  <a:alpha val="50000"/>
                </a:schemeClr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tra_esquem!$F$16:$F$42</c:f>
              <c:strCache>
                <c:ptCount val="27"/>
                <c:pt idx="0">
                  <c:v>RO</c:v>
                </c:pt>
                <c:pt idx="1">
                  <c:v>AC</c:v>
                </c:pt>
                <c:pt idx="2">
                  <c:v>AM</c:v>
                </c:pt>
                <c:pt idx="3">
                  <c:v>RR</c:v>
                </c:pt>
                <c:pt idx="4">
                  <c:v>PA</c:v>
                </c:pt>
                <c:pt idx="5">
                  <c:v>AP</c:v>
                </c:pt>
                <c:pt idx="6">
                  <c:v>TO</c:v>
                </c:pt>
                <c:pt idx="7">
                  <c:v>MA</c:v>
                </c:pt>
                <c:pt idx="8">
                  <c:v>PI</c:v>
                </c:pt>
                <c:pt idx="9">
                  <c:v>CE</c:v>
                </c:pt>
                <c:pt idx="10">
                  <c:v>RN</c:v>
                </c:pt>
                <c:pt idx="11">
                  <c:v>PB</c:v>
                </c:pt>
                <c:pt idx="12">
                  <c:v>PE</c:v>
                </c:pt>
                <c:pt idx="13">
                  <c:v>AL</c:v>
                </c:pt>
                <c:pt idx="14">
                  <c:v>SE</c:v>
                </c:pt>
                <c:pt idx="15">
                  <c:v>BA</c:v>
                </c:pt>
                <c:pt idx="16">
                  <c:v>MG</c:v>
                </c:pt>
                <c:pt idx="17">
                  <c:v>ES</c:v>
                </c:pt>
                <c:pt idx="18">
                  <c:v>RJ</c:v>
                </c:pt>
                <c:pt idx="19">
                  <c:v>SP</c:v>
                </c:pt>
                <c:pt idx="20">
                  <c:v>PR</c:v>
                </c:pt>
                <c:pt idx="21">
                  <c:v>SC</c:v>
                </c:pt>
                <c:pt idx="22">
                  <c:v>RS</c:v>
                </c:pt>
                <c:pt idx="23">
                  <c:v>MS</c:v>
                </c:pt>
                <c:pt idx="24">
                  <c:v>MT</c:v>
                </c:pt>
                <c:pt idx="25">
                  <c:v>GO</c:v>
                </c:pt>
                <c:pt idx="26">
                  <c:v>DF</c:v>
                </c:pt>
              </c:strCache>
            </c:strRef>
          </c:cat>
          <c:val>
            <c:numRef>
              <c:f>tra_esquem!$G$16:$G$42</c:f>
              <c:numCache>
                <c:formatCode>0.0</c:formatCode>
                <c:ptCount val="27"/>
                <c:pt idx="0">
                  <c:v>2.3709902370990239</c:v>
                </c:pt>
                <c:pt idx="1">
                  <c:v>10.693069306930694</c:v>
                </c:pt>
                <c:pt idx="2">
                  <c:v>5.9577878706919583</c:v>
                </c:pt>
                <c:pt idx="3">
                  <c:v>6.983240223463687</c:v>
                </c:pt>
                <c:pt idx="4">
                  <c:v>14.905203711173861</c:v>
                </c:pt>
                <c:pt idx="5">
                  <c:v>11.279461279461279</c:v>
                </c:pt>
                <c:pt idx="6">
                  <c:v>6.0903732809430258</c:v>
                </c:pt>
                <c:pt idx="7">
                  <c:v>7.1221398646471163</c:v>
                </c:pt>
                <c:pt idx="8">
                  <c:v>6.2724730323611668</c:v>
                </c:pt>
                <c:pt idx="9">
                  <c:v>7.577601947656726</c:v>
                </c:pt>
                <c:pt idx="10">
                  <c:v>6.5217391304347823</c:v>
                </c:pt>
                <c:pt idx="11">
                  <c:v>7.8524945770065075</c:v>
                </c:pt>
                <c:pt idx="12">
                  <c:v>15.24833283567234</c:v>
                </c:pt>
                <c:pt idx="13">
                  <c:v>18.956289027653881</c:v>
                </c:pt>
                <c:pt idx="14">
                  <c:v>3.1637965558670404</c:v>
                </c:pt>
                <c:pt idx="15">
                  <c:v>13.522417991691734</c:v>
                </c:pt>
                <c:pt idx="16">
                  <c:v>6.9756907745734562</c:v>
                </c:pt>
                <c:pt idx="17">
                  <c:v>15.412044374009509</c:v>
                </c:pt>
                <c:pt idx="18">
                  <c:v>15.516208729505129</c:v>
                </c:pt>
                <c:pt idx="19">
                  <c:v>9.4061534852808943</c:v>
                </c:pt>
                <c:pt idx="20">
                  <c:v>5.9109031027907779</c:v>
                </c:pt>
                <c:pt idx="21">
                  <c:v>9.0779332001141881</c:v>
                </c:pt>
                <c:pt idx="22">
                  <c:v>10.648401826484019</c:v>
                </c:pt>
                <c:pt idx="23">
                  <c:v>31.9280205655527</c:v>
                </c:pt>
                <c:pt idx="24">
                  <c:v>10.532761788120023</c:v>
                </c:pt>
                <c:pt idx="25">
                  <c:v>10.037002775208141</c:v>
                </c:pt>
                <c:pt idx="26">
                  <c:v>7.8492392807745501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23996160"/>
        <c:axId val="223350784"/>
      </c:barChart>
      <c:barChart>
        <c:barDir val="col"/>
        <c:grouping val="clustered"/>
        <c:varyColors val="0"/>
        <c:ser>
          <c:idx val="1"/>
          <c:order val="1"/>
          <c:tx>
            <c:strRef>
              <c:f>tra_esquem!$H$15</c:f>
              <c:strCache>
                <c:ptCount val="1"/>
                <c:pt idx="0">
                  <c:v>Em branco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1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1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1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1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20"/>
            <c:invertIfNegative val="0"/>
            <c:bubble3D val="0"/>
            <c:spPr>
              <a:solidFill>
                <a:srgbClr val="FF0066"/>
              </a:solidFill>
              <a:ln>
                <a:noFill/>
              </a:ln>
              <a:effectLst/>
            </c:spPr>
          </c:dPt>
          <c:dPt>
            <c:idx val="21"/>
            <c:invertIfNegative val="0"/>
            <c:bubble3D val="0"/>
            <c:spPr>
              <a:solidFill>
                <a:srgbClr val="FF0066"/>
              </a:solidFill>
              <a:ln>
                <a:noFill/>
              </a:ln>
              <a:effectLst/>
            </c:spPr>
          </c:dPt>
          <c:dPt>
            <c:idx val="22"/>
            <c:invertIfNegative val="0"/>
            <c:bubble3D val="0"/>
            <c:spPr>
              <a:solidFill>
                <a:srgbClr val="FF0066"/>
              </a:solidFill>
              <a:ln>
                <a:noFill/>
              </a:ln>
              <a:effectLst/>
            </c:spPr>
          </c:dPt>
          <c:dPt>
            <c:idx val="23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24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25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26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</c:dPt>
          <c:cat>
            <c:strRef>
              <c:f>tra_esquem!$F$16:$F$42</c:f>
              <c:strCache>
                <c:ptCount val="27"/>
                <c:pt idx="0">
                  <c:v>RO</c:v>
                </c:pt>
                <c:pt idx="1">
                  <c:v>AC</c:v>
                </c:pt>
                <c:pt idx="2">
                  <c:v>AM</c:v>
                </c:pt>
                <c:pt idx="3">
                  <c:v>RR</c:v>
                </c:pt>
                <c:pt idx="4">
                  <c:v>PA</c:v>
                </c:pt>
                <c:pt idx="5">
                  <c:v>AP</c:v>
                </c:pt>
                <c:pt idx="6">
                  <c:v>TO</c:v>
                </c:pt>
                <c:pt idx="7">
                  <c:v>MA</c:v>
                </c:pt>
                <c:pt idx="8">
                  <c:v>PI</c:v>
                </c:pt>
                <c:pt idx="9">
                  <c:v>CE</c:v>
                </c:pt>
                <c:pt idx="10">
                  <c:v>RN</c:v>
                </c:pt>
                <c:pt idx="11">
                  <c:v>PB</c:v>
                </c:pt>
                <c:pt idx="12">
                  <c:v>PE</c:v>
                </c:pt>
                <c:pt idx="13">
                  <c:v>AL</c:v>
                </c:pt>
                <c:pt idx="14">
                  <c:v>SE</c:v>
                </c:pt>
                <c:pt idx="15">
                  <c:v>BA</c:v>
                </c:pt>
                <c:pt idx="16">
                  <c:v>MG</c:v>
                </c:pt>
                <c:pt idx="17">
                  <c:v>ES</c:v>
                </c:pt>
                <c:pt idx="18">
                  <c:v>RJ</c:v>
                </c:pt>
                <c:pt idx="19">
                  <c:v>SP</c:v>
                </c:pt>
                <c:pt idx="20">
                  <c:v>PR</c:v>
                </c:pt>
                <c:pt idx="21">
                  <c:v>SC</c:v>
                </c:pt>
                <c:pt idx="22">
                  <c:v>RS</c:v>
                </c:pt>
                <c:pt idx="23">
                  <c:v>MS</c:v>
                </c:pt>
                <c:pt idx="24">
                  <c:v>MT</c:v>
                </c:pt>
                <c:pt idx="25">
                  <c:v>GO</c:v>
                </c:pt>
                <c:pt idx="26">
                  <c:v>DF</c:v>
                </c:pt>
              </c:strCache>
            </c:strRef>
          </c:cat>
          <c:val>
            <c:numRef>
              <c:f>tra_esquem!$H$16:$H$42</c:f>
              <c:numCache>
                <c:formatCode>0.0</c:formatCode>
                <c:ptCount val="2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6.0508269463493344E-2</c:v>
                </c:pt>
                <c:pt idx="5">
                  <c:v>0.67340067340067344</c:v>
                </c:pt>
                <c:pt idx="6">
                  <c:v>0</c:v>
                </c:pt>
                <c:pt idx="7">
                  <c:v>6.4453754431195623E-2</c:v>
                </c:pt>
                <c:pt idx="8">
                  <c:v>0</c:v>
                </c:pt>
                <c:pt idx="9">
                  <c:v>7.6080340839926958E-2</c:v>
                </c:pt>
                <c:pt idx="10">
                  <c:v>6.2111801242236024E-2</c:v>
                </c:pt>
                <c:pt idx="11">
                  <c:v>0.78091106290672452</c:v>
                </c:pt>
                <c:pt idx="12">
                  <c:v>9.9532198666268546E-3</c:v>
                </c:pt>
                <c:pt idx="13">
                  <c:v>0</c:v>
                </c:pt>
                <c:pt idx="14">
                  <c:v>0</c:v>
                </c:pt>
                <c:pt idx="15">
                  <c:v>1.4324595330181922E-2</c:v>
                </c:pt>
                <c:pt idx="16">
                  <c:v>0</c:v>
                </c:pt>
                <c:pt idx="17">
                  <c:v>0</c:v>
                </c:pt>
                <c:pt idx="18">
                  <c:v>7.486711087819121E-3</c:v>
                </c:pt>
                <c:pt idx="19">
                  <c:v>0.58250908948747016</c:v>
                </c:pt>
                <c:pt idx="20">
                  <c:v>0</c:v>
                </c:pt>
                <c:pt idx="21">
                  <c:v>0</c:v>
                </c:pt>
                <c:pt idx="22">
                  <c:v>9.1324200913242004E-3</c:v>
                </c:pt>
                <c:pt idx="23">
                  <c:v>5.1413881748071981E-2</c:v>
                </c:pt>
                <c:pt idx="24">
                  <c:v>3.2455603184323332</c:v>
                </c:pt>
                <c:pt idx="25">
                  <c:v>4.6253469010175761E-2</c:v>
                </c:pt>
                <c:pt idx="26">
                  <c:v>3.4578146611341634E-2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23353856"/>
        <c:axId val="223352320"/>
      </c:barChart>
      <c:catAx>
        <c:axId val="223996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23350784"/>
        <c:crosses val="autoZero"/>
        <c:auto val="1"/>
        <c:lblAlgn val="ctr"/>
        <c:lblOffset val="100"/>
        <c:noMultiLvlLbl val="0"/>
      </c:catAx>
      <c:valAx>
        <c:axId val="223350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23996160"/>
        <c:crosses val="autoZero"/>
        <c:crossBetween val="between"/>
      </c:valAx>
      <c:valAx>
        <c:axId val="223352320"/>
        <c:scaling>
          <c:orientation val="minMax"/>
          <c:max val="16"/>
        </c:scaling>
        <c:delete val="1"/>
        <c:axPos val="r"/>
        <c:numFmt formatCode="0.0" sourceLinked="1"/>
        <c:majorTickMark val="out"/>
        <c:minorTickMark val="none"/>
        <c:tickLblPos val="nextTo"/>
        <c:crossAx val="223353856"/>
        <c:crosses val="max"/>
        <c:crossBetween val="between"/>
      </c:valAx>
      <c:catAx>
        <c:axId val="223353856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2335232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2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SIFAD_02!$B$1</c:f>
              <c:strCache>
                <c:ptCount val="1"/>
                <c:pt idx="0">
                  <c:v>% de Inconsistência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1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1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1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1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1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1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1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1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20"/>
            <c:invertIfNegative val="0"/>
            <c:bubble3D val="0"/>
            <c:spPr>
              <a:solidFill>
                <a:srgbClr val="FF0066"/>
              </a:solidFill>
              <a:ln>
                <a:noFill/>
              </a:ln>
              <a:effectLst/>
            </c:spPr>
          </c:dPt>
          <c:dPt>
            <c:idx val="21"/>
            <c:invertIfNegative val="0"/>
            <c:bubble3D val="0"/>
            <c:spPr>
              <a:solidFill>
                <a:srgbClr val="FF0066"/>
              </a:solidFill>
              <a:ln>
                <a:noFill/>
              </a:ln>
              <a:effectLst/>
            </c:spPr>
          </c:dPt>
          <c:dPt>
            <c:idx val="22"/>
            <c:invertIfNegative val="0"/>
            <c:bubble3D val="0"/>
            <c:spPr>
              <a:solidFill>
                <a:srgbClr val="FF0066"/>
              </a:solidFill>
              <a:ln>
                <a:noFill/>
              </a:ln>
              <a:effectLst/>
            </c:spPr>
          </c:dPt>
          <c:dPt>
            <c:idx val="23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24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25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26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Lbls>
            <c:dLbl>
              <c:idx val="19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SIFAD_02!$A$2:$A$28</c:f>
              <c:strCache>
                <c:ptCount val="27"/>
                <c:pt idx="0">
                  <c:v>RO</c:v>
                </c:pt>
                <c:pt idx="1">
                  <c:v>AC</c:v>
                </c:pt>
                <c:pt idx="2">
                  <c:v>AM</c:v>
                </c:pt>
                <c:pt idx="3">
                  <c:v>RR</c:v>
                </c:pt>
                <c:pt idx="4">
                  <c:v>PA</c:v>
                </c:pt>
                <c:pt idx="5">
                  <c:v>AP</c:v>
                </c:pt>
                <c:pt idx="6">
                  <c:v>TO</c:v>
                </c:pt>
                <c:pt idx="7">
                  <c:v>MA</c:v>
                </c:pt>
                <c:pt idx="8">
                  <c:v>PI</c:v>
                </c:pt>
                <c:pt idx="9">
                  <c:v>CE</c:v>
                </c:pt>
                <c:pt idx="10">
                  <c:v>RN</c:v>
                </c:pt>
                <c:pt idx="11">
                  <c:v>PB</c:v>
                </c:pt>
                <c:pt idx="12">
                  <c:v>PE</c:v>
                </c:pt>
                <c:pt idx="13">
                  <c:v>AL</c:v>
                </c:pt>
                <c:pt idx="14">
                  <c:v>SE</c:v>
                </c:pt>
                <c:pt idx="15">
                  <c:v>BA</c:v>
                </c:pt>
                <c:pt idx="16">
                  <c:v>MG</c:v>
                </c:pt>
                <c:pt idx="17">
                  <c:v>ES</c:v>
                </c:pt>
                <c:pt idx="18">
                  <c:v>RJ</c:v>
                </c:pt>
                <c:pt idx="19">
                  <c:v>SP</c:v>
                </c:pt>
                <c:pt idx="20">
                  <c:v>PR</c:v>
                </c:pt>
                <c:pt idx="21">
                  <c:v>SC</c:v>
                </c:pt>
                <c:pt idx="22">
                  <c:v>RS</c:v>
                </c:pt>
                <c:pt idx="23">
                  <c:v>MS</c:v>
                </c:pt>
                <c:pt idx="24">
                  <c:v>MT</c:v>
                </c:pt>
                <c:pt idx="25">
                  <c:v>GO</c:v>
                </c:pt>
                <c:pt idx="26">
                  <c:v>DF</c:v>
                </c:pt>
              </c:strCache>
            </c:strRef>
          </c:cat>
          <c:val>
            <c:numRef>
              <c:f>SIFAD_02!$B$2:$B$28</c:f>
              <c:numCache>
                <c:formatCode>0.0</c:formatCode>
                <c:ptCount val="27"/>
                <c:pt idx="0">
                  <c:v>1.2176845260397153</c:v>
                </c:pt>
                <c:pt idx="1">
                  <c:v>2.1945137157107233</c:v>
                </c:pt>
                <c:pt idx="2">
                  <c:v>1.0446930827718366</c:v>
                </c:pt>
                <c:pt idx="3">
                  <c:v>1.1396011396011396</c:v>
                </c:pt>
                <c:pt idx="4">
                  <c:v>1.5883202310283973</c:v>
                </c:pt>
                <c:pt idx="5">
                  <c:v>3.4653465346534653</c:v>
                </c:pt>
                <c:pt idx="6">
                  <c:v>2.5246305418719213</c:v>
                </c:pt>
                <c:pt idx="7">
                  <c:v>2.8803545051698669</c:v>
                </c:pt>
                <c:pt idx="8">
                  <c:v>3.9774254232733135</c:v>
                </c:pt>
                <c:pt idx="9">
                  <c:v>0.84785314250155575</c:v>
                </c:pt>
                <c:pt idx="10">
                  <c:v>2.5655264326965792</c:v>
                </c:pt>
                <c:pt idx="11">
                  <c:v>1.0680069106329511</c:v>
                </c:pt>
                <c:pt idx="12">
                  <c:v>1.086741097971857</c:v>
                </c:pt>
                <c:pt idx="13">
                  <c:v>1.7082179132040627</c:v>
                </c:pt>
                <c:pt idx="14">
                  <c:v>1.7678255745433118</c:v>
                </c:pt>
                <c:pt idx="15">
                  <c:v>1.7985388806339773</c:v>
                </c:pt>
                <c:pt idx="16">
                  <c:v>0.55516901490114223</c:v>
                </c:pt>
                <c:pt idx="17">
                  <c:v>0.52301255230125521</c:v>
                </c:pt>
                <c:pt idx="18">
                  <c:v>1.5231106300979331</c:v>
                </c:pt>
                <c:pt idx="19">
                  <c:v>0.78595551958663412</c:v>
                </c:pt>
                <c:pt idx="20">
                  <c:v>0.58039318365298598</c:v>
                </c:pt>
                <c:pt idx="21">
                  <c:v>1.0052538740208259</c:v>
                </c:pt>
                <c:pt idx="22">
                  <c:v>0.53282182438192671</c:v>
                </c:pt>
                <c:pt idx="23">
                  <c:v>0.7110943301239695</c:v>
                </c:pt>
                <c:pt idx="24">
                  <c:v>1.1668454935622317</c:v>
                </c:pt>
                <c:pt idx="25">
                  <c:v>0.79644378588627529</c:v>
                </c:pt>
                <c:pt idx="26">
                  <c:v>0.99089448312801287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225041408"/>
        <c:axId val="224883840"/>
      </c:barChart>
      <c:lineChart>
        <c:grouping val="standard"/>
        <c:varyColors val="0"/>
        <c:ser>
          <c:idx val="1"/>
          <c:order val="1"/>
          <c:tx>
            <c:strRef>
              <c:f>SIFAD_02!$C$1</c:f>
              <c:strCache>
                <c:ptCount val="1"/>
                <c:pt idx="0">
                  <c:v>% Brasil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5"/>
              <c:layout>
                <c:manualLayout>
                  <c:x val="-8.0882071359909234E-3"/>
                  <c:y val="-4.384366775839016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dirty="0" err="1"/>
                      <a:t>Brasil</a:t>
                    </a:r>
                    <a:r>
                      <a:rPr lang="en-US" b="1" dirty="0"/>
                      <a:t> </a:t>
                    </a:r>
                    <a:r>
                      <a:rPr lang="en-US" b="1" dirty="0" smtClean="0"/>
                      <a:t>1,0</a:t>
                    </a:r>
                    <a:endParaRPr lang="en-US" b="1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SIFAD_02!$A$2:$A$28</c:f>
              <c:strCache>
                <c:ptCount val="27"/>
                <c:pt idx="0">
                  <c:v>RO</c:v>
                </c:pt>
                <c:pt idx="1">
                  <c:v>AC</c:v>
                </c:pt>
                <c:pt idx="2">
                  <c:v>AM</c:v>
                </c:pt>
                <c:pt idx="3">
                  <c:v>RR</c:v>
                </c:pt>
                <c:pt idx="4">
                  <c:v>PA</c:v>
                </c:pt>
                <c:pt idx="5">
                  <c:v>AP</c:v>
                </c:pt>
                <c:pt idx="6">
                  <c:v>TO</c:v>
                </c:pt>
                <c:pt idx="7">
                  <c:v>MA</c:v>
                </c:pt>
                <c:pt idx="8">
                  <c:v>PI</c:v>
                </c:pt>
                <c:pt idx="9">
                  <c:v>CE</c:v>
                </c:pt>
                <c:pt idx="10">
                  <c:v>RN</c:v>
                </c:pt>
                <c:pt idx="11">
                  <c:v>PB</c:v>
                </c:pt>
                <c:pt idx="12">
                  <c:v>PE</c:v>
                </c:pt>
                <c:pt idx="13">
                  <c:v>AL</c:v>
                </c:pt>
                <c:pt idx="14">
                  <c:v>SE</c:v>
                </c:pt>
                <c:pt idx="15">
                  <c:v>BA</c:v>
                </c:pt>
                <c:pt idx="16">
                  <c:v>MG</c:v>
                </c:pt>
                <c:pt idx="17">
                  <c:v>ES</c:v>
                </c:pt>
                <c:pt idx="18">
                  <c:v>RJ</c:v>
                </c:pt>
                <c:pt idx="19">
                  <c:v>SP</c:v>
                </c:pt>
                <c:pt idx="20">
                  <c:v>PR</c:v>
                </c:pt>
                <c:pt idx="21">
                  <c:v>SC</c:v>
                </c:pt>
                <c:pt idx="22">
                  <c:v>RS</c:v>
                </c:pt>
                <c:pt idx="23">
                  <c:v>MS</c:v>
                </c:pt>
                <c:pt idx="24">
                  <c:v>MT</c:v>
                </c:pt>
                <c:pt idx="25">
                  <c:v>GO</c:v>
                </c:pt>
                <c:pt idx="26">
                  <c:v>DF</c:v>
                </c:pt>
              </c:strCache>
            </c:strRef>
          </c:cat>
          <c:val>
            <c:numRef>
              <c:f>SIFAD_02!$C$2:$C$28</c:f>
              <c:numCache>
                <c:formatCode>0.0</c:formatCode>
                <c:ptCount val="27"/>
                <c:pt idx="0">
                  <c:v>0.99627980004262451</c:v>
                </c:pt>
                <c:pt idx="1">
                  <c:v>0.99627980004262451</c:v>
                </c:pt>
                <c:pt idx="2">
                  <c:v>0.99627980004262451</c:v>
                </c:pt>
                <c:pt idx="3">
                  <c:v>0.99627980004262451</c:v>
                </c:pt>
                <c:pt idx="4">
                  <c:v>0.99627980004262451</c:v>
                </c:pt>
                <c:pt idx="5">
                  <c:v>0.99627980004262451</c:v>
                </c:pt>
                <c:pt idx="6">
                  <c:v>0.99627980004262451</c:v>
                </c:pt>
                <c:pt idx="7">
                  <c:v>0.99627980004262451</c:v>
                </c:pt>
                <c:pt idx="8">
                  <c:v>0.99627980004262451</c:v>
                </c:pt>
                <c:pt idx="9">
                  <c:v>0.99627980004262451</c:v>
                </c:pt>
                <c:pt idx="10">
                  <c:v>0.99627980004262451</c:v>
                </c:pt>
                <c:pt idx="11">
                  <c:v>0.99627980004262451</c:v>
                </c:pt>
                <c:pt idx="12">
                  <c:v>0.99627980004262451</c:v>
                </c:pt>
                <c:pt idx="13">
                  <c:v>0.99627980004262451</c:v>
                </c:pt>
                <c:pt idx="14">
                  <c:v>0.99627980004262451</c:v>
                </c:pt>
                <c:pt idx="15">
                  <c:v>0.99627980004262451</c:v>
                </c:pt>
                <c:pt idx="16">
                  <c:v>0.99627980004262451</c:v>
                </c:pt>
                <c:pt idx="17">
                  <c:v>0.99627980004262451</c:v>
                </c:pt>
                <c:pt idx="18">
                  <c:v>0.99627980004262451</c:v>
                </c:pt>
                <c:pt idx="19">
                  <c:v>0.99627980004262451</c:v>
                </c:pt>
                <c:pt idx="20">
                  <c:v>0.99627980004262451</c:v>
                </c:pt>
                <c:pt idx="21">
                  <c:v>0.99627980004262451</c:v>
                </c:pt>
                <c:pt idx="22">
                  <c:v>0.99627980004262451</c:v>
                </c:pt>
                <c:pt idx="23">
                  <c:v>0.99627980004262451</c:v>
                </c:pt>
                <c:pt idx="24">
                  <c:v>0.99627980004262451</c:v>
                </c:pt>
                <c:pt idx="25">
                  <c:v>0.99627980004262451</c:v>
                </c:pt>
                <c:pt idx="26">
                  <c:v>0.99627980004262451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5041408"/>
        <c:axId val="224883840"/>
      </c:lineChart>
      <c:catAx>
        <c:axId val="2250414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UF de notificação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24883840"/>
        <c:crosses val="autoZero"/>
        <c:auto val="1"/>
        <c:lblAlgn val="ctr"/>
        <c:lblOffset val="100"/>
        <c:noMultiLvlLbl val="0"/>
      </c:catAx>
      <c:valAx>
        <c:axId val="224883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% de inconsistência</a:t>
                </a:r>
              </a:p>
            </c:rich>
          </c:tx>
          <c:layout>
            <c:manualLayout>
              <c:xMode val="edge"/>
              <c:yMode val="edge"/>
              <c:x val="1.4425551497433907E-2"/>
              <c:y val="0.2737274131740376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250414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cs_escol_n!$G$2</c:f>
              <c:strCache>
                <c:ptCount val="1"/>
                <c:pt idx="0">
                  <c:v>Informação em branco ou ignorada</c:v>
                </c:pt>
              </c:strCache>
            </c:strRef>
          </c:tx>
          <c:spPr>
            <a:solidFill>
              <a:srgbClr val="79ADDD">
                <a:alpha val="49804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cs_escol_n!$F$3:$F$12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cs_escol_n!$G$3:$G$12</c:f>
              <c:numCache>
                <c:formatCode>0.0</c:formatCode>
                <c:ptCount val="10"/>
                <c:pt idx="0">
                  <c:v>37.63540520187685</c:v>
                </c:pt>
                <c:pt idx="1">
                  <c:v>35.017333525928066</c:v>
                </c:pt>
                <c:pt idx="2">
                  <c:v>35.166871134924016</c:v>
                </c:pt>
                <c:pt idx="3">
                  <c:v>34.745280984769778</c:v>
                </c:pt>
                <c:pt idx="4">
                  <c:v>36.437532634312248</c:v>
                </c:pt>
                <c:pt idx="5">
                  <c:v>37.361302081667894</c:v>
                </c:pt>
                <c:pt idx="6">
                  <c:v>36.757185332011893</c:v>
                </c:pt>
                <c:pt idx="7">
                  <c:v>36.623852547450142</c:v>
                </c:pt>
                <c:pt idx="8">
                  <c:v>35.905739215927248</c:v>
                </c:pt>
                <c:pt idx="9">
                  <c:v>36.257531862903896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80082944"/>
        <c:axId val="157614080"/>
      </c:barChart>
      <c:barChart>
        <c:barDir val="col"/>
        <c:grouping val="clustered"/>
        <c:varyColors val="0"/>
        <c:ser>
          <c:idx val="1"/>
          <c:order val="1"/>
          <c:tx>
            <c:strRef>
              <c:f>cs_escol_n!$H$2</c:f>
              <c:strCache>
                <c:ptCount val="1"/>
                <c:pt idx="0">
                  <c:v>Em branco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cs_escol_n!$F$3:$F$12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cs_escol_n!$H$3:$H$12</c:f>
              <c:numCache>
                <c:formatCode>0.0</c:formatCode>
                <c:ptCount val="10"/>
                <c:pt idx="0">
                  <c:v>7.4842147946475119</c:v>
                </c:pt>
                <c:pt idx="1">
                  <c:v>8.276758630651452</c:v>
                </c:pt>
                <c:pt idx="2">
                  <c:v>8.5701409579129209</c:v>
                </c:pt>
                <c:pt idx="3">
                  <c:v>7.5935472489562299</c:v>
                </c:pt>
                <c:pt idx="4">
                  <c:v>7.801188241769097</c:v>
                </c:pt>
                <c:pt idx="5">
                  <c:v>7.0859847152495767</c:v>
                </c:pt>
                <c:pt idx="6">
                  <c:v>6.3460852329038655</c:v>
                </c:pt>
                <c:pt idx="7">
                  <c:v>6.8193187914002085</c:v>
                </c:pt>
                <c:pt idx="8">
                  <c:v>6.8379009462947034</c:v>
                </c:pt>
                <c:pt idx="9">
                  <c:v>7.0676872668709105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7617152"/>
        <c:axId val="157615616"/>
      </c:barChart>
      <c:catAx>
        <c:axId val="1800829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57614080"/>
        <c:crosses val="autoZero"/>
        <c:auto val="1"/>
        <c:lblAlgn val="ctr"/>
        <c:lblOffset val="100"/>
        <c:noMultiLvlLbl val="0"/>
      </c:catAx>
      <c:valAx>
        <c:axId val="15761408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180082944"/>
        <c:crosses val="autoZero"/>
        <c:crossBetween val="between"/>
      </c:valAx>
      <c:valAx>
        <c:axId val="157615616"/>
        <c:scaling>
          <c:orientation val="minMax"/>
          <c:max val="16"/>
        </c:scaling>
        <c:delete val="1"/>
        <c:axPos val="r"/>
        <c:numFmt formatCode="0.0" sourceLinked="1"/>
        <c:majorTickMark val="out"/>
        <c:minorTickMark val="none"/>
        <c:tickLblPos val="nextTo"/>
        <c:crossAx val="157617152"/>
        <c:crosses val="max"/>
        <c:crossBetween val="between"/>
      </c:valAx>
      <c:catAx>
        <c:axId val="15761715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5761561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SIFAD_04!$B$1</c:f>
              <c:strCache>
                <c:ptCount val="1"/>
                <c:pt idx="0">
                  <c:v>% de Inconsistência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1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1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1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1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1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1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1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1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20"/>
            <c:invertIfNegative val="0"/>
            <c:bubble3D val="0"/>
            <c:spPr>
              <a:solidFill>
                <a:srgbClr val="FF0066"/>
              </a:solidFill>
              <a:ln>
                <a:noFill/>
              </a:ln>
              <a:effectLst/>
            </c:spPr>
          </c:dPt>
          <c:dPt>
            <c:idx val="21"/>
            <c:invertIfNegative val="0"/>
            <c:bubble3D val="0"/>
            <c:spPr>
              <a:solidFill>
                <a:srgbClr val="FF0066"/>
              </a:solidFill>
              <a:ln>
                <a:noFill/>
              </a:ln>
              <a:effectLst/>
            </c:spPr>
          </c:dPt>
          <c:dPt>
            <c:idx val="22"/>
            <c:invertIfNegative val="0"/>
            <c:bubble3D val="0"/>
            <c:spPr>
              <a:solidFill>
                <a:srgbClr val="FF0066"/>
              </a:solidFill>
              <a:ln>
                <a:noFill/>
              </a:ln>
              <a:effectLst/>
            </c:spPr>
          </c:dPt>
          <c:dPt>
            <c:idx val="23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24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25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26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Lbls>
            <c:dLbl>
              <c:idx val="19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SIFAD_04!$A$2:$A$28</c:f>
              <c:strCache>
                <c:ptCount val="27"/>
                <c:pt idx="0">
                  <c:v>RO</c:v>
                </c:pt>
                <c:pt idx="1">
                  <c:v>AC</c:v>
                </c:pt>
                <c:pt idx="2">
                  <c:v>AM</c:v>
                </c:pt>
                <c:pt idx="3">
                  <c:v>RR</c:v>
                </c:pt>
                <c:pt idx="4">
                  <c:v>PA</c:v>
                </c:pt>
                <c:pt idx="5">
                  <c:v>AP</c:v>
                </c:pt>
                <c:pt idx="6">
                  <c:v>TO</c:v>
                </c:pt>
                <c:pt idx="7">
                  <c:v>MA</c:v>
                </c:pt>
                <c:pt idx="8">
                  <c:v>PI</c:v>
                </c:pt>
                <c:pt idx="9">
                  <c:v>CE</c:v>
                </c:pt>
                <c:pt idx="10">
                  <c:v>RN</c:v>
                </c:pt>
                <c:pt idx="11">
                  <c:v>PB</c:v>
                </c:pt>
                <c:pt idx="12">
                  <c:v>PE</c:v>
                </c:pt>
                <c:pt idx="13">
                  <c:v>AL</c:v>
                </c:pt>
                <c:pt idx="14">
                  <c:v>SE</c:v>
                </c:pt>
                <c:pt idx="15">
                  <c:v>BA</c:v>
                </c:pt>
                <c:pt idx="16">
                  <c:v>MG</c:v>
                </c:pt>
                <c:pt idx="17">
                  <c:v>ES</c:v>
                </c:pt>
                <c:pt idx="18">
                  <c:v>RJ</c:v>
                </c:pt>
                <c:pt idx="19">
                  <c:v>SP</c:v>
                </c:pt>
                <c:pt idx="20">
                  <c:v>PR</c:v>
                </c:pt>
                <c:pt idx="21">
                  <c:v>SC</c:v>
                </c:pt>
                <c:pt idx="22">
                  <c:v>RS</c:v>
                </c:pt>
                <c:pt idx="23">
                  <c:v>MS</c:v>
                </c:pt>
                <c:pt idx="24">
                  <c:v>MT</c:v>
                </c:pt>
                <c:pt idx="25">
                  <c:v>GO</c:v>
                </c:pt>
                <c:pt idx="26">
                  <c:v>DF</c:v>
                </c:pt>
              </c:strCache>
            </c:strRef>
          </c:cat>
          <c:val>
            <c:numRef>
              <c:f>SIFAD_04!$B$2:$B$28</c:f>
              <c:numCache>
                <c:formatCode>0.0</c:formatCode>
                <c:ptCount val="27"/>
                <c:pt idx="0">
                  <c:v>12.926189584113901</c:v>
                </c:pt>
                <c:pt idx="1">
                  <c:v>5.9850374064837908</c:v>
                </c:pt>
                <c:pt idx="2">
                  <c:v>2.7817271434753046</c:v>
                </c:pt>
                <c:pt idx="3">
                  <c:v>2.5641025641025643</c:v>
                </c:pt>
                <c:pt idx="4">
                  <c:v>11.246590726776834</c:v>
                </c:pt>
                <c:pt idx="5">
                  <c:v>7.8217821782178216</c:v>
                </c:pt>
                <c:pt idx="6">
                  <c:v>1.5548029556650247</c:v>
                </c:pt>
                <c:pt idx="7">
                  <c:v>2.4495322501230921</c:v>
                </c:pt>
                <c:pt idx="8">
                  <c:v>1.6124697661918839</c:v>
                </c:pt>
                <c:pt idx="9">
                  <c:v>2.6913503422526448</c:v>
                </c:pt>
                <c:pt idx="10">
                  <c:v>14.160373167481119</c:v>
                </c:pt>
                <c:pt idx="11">
                  <c:v>4.1777917386524264</c:v>
                </c:pt>
                <c:pt idx="12">
                  <c:v>7.4816674374050338</c:v>
                </c:pt>
                <c:pt idx="13">
                  <c:v>9.97229916897507</c:v>
                </c:pt>
                <c:pt idx="14">
                  <c:v>5.3624042427813787</c:v>
                </c:pt>
                <c:pt idx="15">
                  <c:v>9.0855621594848941</c:v>
                </c:pt>
                <c:pt idx="16">
                  <c:v>3.3744999130283526</c:v>
                </c:pt>
                <c:pt idx="17">
                  <c:v>13.07531380753138</c:v>
                </c:pt>
                <c:pt idx="18">
                  <c:v>7.0480162605918224</c:v>
                </c:pt>
                <c:pt idx="19">
                  <c:v>2.102106775818509</c:v>
                </c:pt>
                <c:pt idx="20">
                  <c:v>1.1847875891863586</c:v>
                </c:pt>
                <c:pt idx="21">
                  <c:v>3.7440965043719059</c:v>
                </c:pt>
                <c:pt idx="22">
                  <c:v>10.275468883205455</c:v>
                </c:pt>
                <c:pt idx="23">
                  <c:v>1.2774526461519098</c:v>
                </c:pt>
                <c:pt idx="24">
                  <c:v>6.0085836909871242</c:v>
                </c:pt>
                <c:pt idx="25">
                  <c:v>1.8707167994072977</c:v>
                </c:pt>
                <c:pt idx="26">
                  <c:v>3.383324406356008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225270400"/>
        <c:axId val="225297152"/>
      </c:barChart>
      <c:lineChart>
        <c:grouping val="standard"/>
        <c:varyColors val="0"/>
        <c:ser>
          <c:idx val="1"/>
          <c:order val="1"/>
          <c:tx>
            <c:strRef>
              <c:f>SIFAD_04!$C$1</c:f>
              <c:strCache>
                <c:ptCount val="1"/>
                <c:pt idx="0">
                  <c:v>% Brasil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5"/>
              <c:layout>
                <c:manualLayout>
                  <c:x val="-8.0882071359909234E-3"/>
                  <c:y val="-4.384366775839016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dirty="0" err="1"/>
                      <a:t>Brasil</a:t>
                    </a:r>
                    <a:r>
                      <a:rPr lang="en-US" b="1" dirty="0"/>
                      <a:t> </a:t>
                    </a:r>
                    <a:r>
                      <a:rPr lang="en-US" b="1" dirty="0" smtClean="0"/>
                      <a:t>4,9</a:t>
                    </a:r>
                    <a:endParaRPr lang="en-US" b="1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SIFAD_04!$A$2:$A$28</c:f>
              <c:strCache>
                <c:ptCount val="27"/>
                <c:pt idx="0">
                  <c:v>RO</c:v>
                </c:pt>
                <c:pt idx="1">
                  <c:v>AC</c:v>
                </c:pt>
                <c:pt idx="2">
                  <c:v>AM</c:v>
                </c:pt>
                <c:pt idx="3">
                  <c:v>RR</c:v>
                </c:pt>
                <c:pt idx="4">
                  <c:v>PA</c:v>
                </c:pt>
                <c:pt idx="5">
                  <c:v>AP</c:v>
                </c:pt>
                <c:pt idx="6">
                  <c:v>TO</c:v>
                </c:pt>
                <c:pt idx="7">
                  <c:v>MA</c:v>
                </c:pt>
                <c:pt idx="8">
                  <c:v>PI</c:v>
                </c:pt>
                <c:pt idx="9">
                  <c:v>CE</c:v>
                </c:pt>
                <c:pt idx="10">
                  <c:v>RN</c:v>
                </c:pt>
                <c:pt idx="11">
                  <c:v>PB</c:v>
                </c:pt>
                <c:pt idx="12">
                  <c:v>PE</c:v>
                </c:pt>
                <c:pt idx="13">
                  <c:v>AL</c:v>
                </c:pt>
                <c:pt idx="14">
                  <c:v>SE</c:v>
                </c:pt>
                <c:pt idx="15">
                  <c:v>BA</c:v>
                </c:pt>
                <c:pt idx="16">
                  <c:v>MG</c:v>
                </c:pt>
                <c:pt idx="17">
                  <c:v>ES</c:v>
                </c:pt>
                <c:pt idx="18">
                  <c:v>RJ</c:v>
                </c:pt>
                <c:pt idx="19">
                  <c:v>SP</c:v>
                </c:pt>
                <c:pt idx="20">
                  <c:v>PR</c:v>
                </c:pt>
                <c:pt idx="21">
                  <c:v>SC</c:v>
                </c:pt>
                <c:pt idx="22">
                  <c:v>RS</c:v>
                </c:pt>
                <c:pt idx="23">
                  <c:v>MS</c:v>
                </c:pt>
                <c:pt idx="24">
                  <c:v>MT</c:v>
                </c:pt>
                <c:pt idx="25">
                  <c:v>GO</c:v>
                </c:pt>
                <c:pt idx="26">
                  <c:v>DF</c:v>
                </c:pt>
              </c:strCache>
            </c:strRef>
          </c:cat>
          <c:val>
            <c:numRef>
              <c:f>SIFAD_04!$C$2:$C$28</c:f>
              <c:numCache>
                <c:formatCode>0.0</c:formatCode>
                <c:ptCount val="27"/>
                <c:pt idx="0">
                  <c:v>4.9171925034868442</c:v>
                </c:pt>
                <c:pt idx="1">
                  <c:v>4.9171925034868442</c:v>
                </c:pt>
                <c:pt idx="2">
                  <c:v>4.9171925034868442</c:v>
                </c:pt>
                <c:pt idx="3">
                  <c:v>4.9171925034868442</c:v>
                </c:pt>
                <c:pt idx="4">
                  <c:v>4.9171925034868442</c:v>
                </c:pt>
                <c:pt idx="5">
                  <c:v>4.9171925034868442</c:v>
                </c:pt>
                <c:pt idx="6">
                  <c:v>4.9171925034868442</c:v>
                </c:pt>
                <c:pt idx="7">
                  <c:v>4.9171925034868442</c:v>
                </c:pt>
                <c:pt idx="8">
                  <c:v>4.9171925034868442</c:v>
                </c:pt>
                <c:pt idx="9">
                  <c:v>4.9171925034868442</c:v>
                </c:pt>
                <c:pt idx="10">
                  <c:v>4.9171925034868442</c:v>
                </c:pt>
                <c:pt idx="11">
                  <c:v>4.9171925034868442</c:v>
                </c:pt>
                <c:pt idx="12">
                  <c:v>4.9171925034868442</c:v>
                </c:pt>
                <c:pt idx="13">
                  <c:v>4.9171925034868442</c:v>
                </c:pt>
                <c:pt idx="14">
                  <c:v>4.9171925034868442</c:v>
                </c:pt>
                <c:pt idx="15">
                  <c:v>4.9171925034868442</c:v>
                </c:pt>
                <c:pt idx="16">
                  <c:v>4.9171925034868442</c:v>
                </c:pt>
                <c:pt idx="17">
                  <c:v>4.9171925034868442</c:v>
                </c:pt>
                <c:pt idx="18">
                  <c:v>4.9171925034868442</c:v>
                </c:pt>
                <c:pt idx="19">
                  <c:v>4.9171925034868442</c:v>
                </c:pt>
                <c:pt idx="20">
                  <c:v>4.9171925034868442</c:v>
                </c:pt>
                <c:pt idx="21">
                  <c:v>4.9171925034868442</c:v>
                </c:pt>
                <c:pt idx="22">
                  <c:v>4.9171925034868442</c:v>
                </c:pt>
                <c:pt idx="23">
                  <c:v>4.9171925034868442</c:v>
                </c:pt>
                <c:pt idx="24">
                  <c:v>4.9171925034868442</c:v>
                </c:pt>
                <c:pt idx="25">
                  <c:v>4.9171925034868442</c:v>
                </c:pt>
                <c:pt idx="26">
                  <c:v>4.9171925034868442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5270400"/>
        <c:axId val="225297152"/>
      </c:lineChart>
      <c:catAx>
        <c:axId val="2252704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UF de notificação</a:t>
                </a:r>
              </a:p>
            </c:rich>
          </c:tx>
          <c:layout>
            <c:manualLayout>
              <c:xMode val="edge"/>
              <c:yMode val="edge"/>
              <c:x val="0.45302332947570179"/>
              <c:y val="0.91147337012730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25297152"/>
        <c:crosses val="autoZero"/>
        <c:auto val="1"/>
        <c:lblAlgn val="ctr"/>
        <c:lblOffset val="100"/>
        <c:noMultiLvlLbl val="0"/>
      </c:catAx>
      <c:valAx>
        <c:axId val="225297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% de inconsistência</a:t>
                </a:r>
              </a:p>
            </c:rich>
          </c:tx>
          <c:layout>
            <c:manualLayout>
              <c:xMode val="edge"/>
              <c:yMode val="edge"/>
              <c:x val="8.2431722842479464E-3"/>
              <c:y val="0.2623587896257930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252704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  <c:userShapes r:id="rId2"/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SIFAD_INCON!$B$1</c:f>
              <c:strCache>
                <c:ptCount val="1"/>
                <c:pt idx="0">
                  <c:v>% de Inconsistência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1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1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1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1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1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1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1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1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20"/>
            <c:invertIfNegative val="0"/>
            <c:bubble3D val="0"/>
            <c:spPr>
              <a:solidFill>
                <a:srgbClr val="FF0066"/>
              </a:solidFill>
              <a:ln>
                <a:noFill/>
              </a:ln>
              <a:effectLst/>
            </c:spPr>
          </c:dPt>
          <c:dPt>
            <c:idx val="21"/>
            <c:invertIfNegative val="0"/>
            <c:bubble3D val="0"/>
            <c:spPr>
              <a:solidFill>
                <a:srgbClr val="FF0066"/>
              </a:solidFill>
              <a:ln>
                <a:noFill/>
              </a:ln>
              <a:effectLst/>
            </c:spPr>
          </c:dPt>
          <c:dPt>
            <c:idx val="22"/>
            <c:invertIfNegative val="0"/>
            <c:bubble3D val="0"/>
            <c:spPr>
              <a:solidFill>
                <a:srgbClr val="FF0066"/>
              </a:solidFill>
              <a:ln>
                <a:noFill/>
              </a:ln>
              <a:effectLst/>
            </c:spPr>
          </c:dPt>
          <c:dPt>
            <c:idx val="23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24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25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26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Lbls>
            <c:dLbl>
              <c:idx val="19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SIFAD_INCON!$A$2:$A$28</c:f>
              <c:strCache>
                <c:ptCount val="27"/>
                <c:pt idx="0">
                  <c:v>RO</c:v>
                </c:pt>
                <c:pt idx="1">
                  <c:v>AC</c:v>
                </c:pt>
                <c:pt idx="2">
                  <c:v>AM</c:v>
                </c:pt>
                <c:pt idx="3">
                  <c:v>RR</c:v>
                </c:pt>
                <c:pt idx="4">
                  <c:v>PA</c:v>
                </c:pt>
                <c:pt idx="5">
                  <c:v>AP</c:v>
                </c:pt>
                <c:pt idx="6">
                  <c:v>TO</c:v>
                </c:pt>
                <c:pt idx="7">
                  <c:v>MA</c:v>
                </c:pt>
                <c:pt idx="8">
                  <c:v>PI</c:v>
                </c:pt>
                <c:pt idx="9">
                  <c:v>CE</c:v>
                </c:pt>
                <c:pt idx="10">
                  <c:v>RN</c:v>
                </c:pt>
                <c:pt idx="11">
                  <c:v>PB</c:v>
                </c:pt>
                <c:pt idx="12">
                  <c:v>PE</c:v>
                </c:pt>
                <c:pt idx="13">
                  <c:v>AL</c:v>
                </c:pt>
                <c:pt idx="14">
                  <c:v>SE</c:v>
                </c:pt>
                <c:pt idx="15">
                  <c:v>BA</c:v>
                </c:pt>
                <c:pt idx="16">
                  <c:v>MG</c:v>
                </c:pt>
                <c:pt idx="17">
                  <c:v>ES</c:v>
                </c:pt>
                <c:pt idx="18">
                  <c:v>RJ</c:v>
                </c:pt>
                <c:pt idx="19">
                  <c:v>SP</c:v>
                </c:pt>
                <c:pt idx="20">
                  <c:v>PR</c:v>
                </c:pt>
                <c:pt idx="21">
                  <c:v>SC</c:v>
                </c:pt>
                <c:pt idx="22">
                  <c:v>RS</c:v>
                </c:pt>
                <c:pt idx="23">
                  <c:v>MS</c:v>
                </c:pt>
                <c:pt idx="24">
                  <c:v>MT</c:v>
                </c:pt>
                <c:pt idx="25">
                  <c:v>GO</c:v>
                </c:pt>
                <c:pt idx="26">
                  <c:v>DF</c:v>
                </c:pt>
              </c:strCache>
            </c:strRef>
          </c:cat>
          <c:val>
            <c:numRef>
              <c:f>SIFAD_INCON!$B$2:$B$28</c:f>
              <c:numCache>
                <c:formatCode>0.0</c:formatCode>
                <c:ptCount val="27"/>
                <c:pt idx="0">
                  <c:v>14.541238820801588</c:v>
                </c:pt>
                <c:pt idx="1">
                  <c:v>31.25</c:v>
                </c:pt>
                <c:pt idx="2">
                  <c:v>11.103139013452914</c:v>
                </c:pt>
                <c:pt idx="3">
                  <c:v>12.627406568516422</c:v>
                </c:pt>
                <c:pt idx="4">
                  <c:v>21.60010441138084</c:v>
                </c:pt>
                <c:pt idx="5">
                  <c:v>20.673076923076923</c:v>
                </c:pt>
                <c:pt idx="6">
                  <c:v>8.2231623479640401</c:v>
                </c:pt>
                <c:pt idx="7">
                  <c:v>14.17258883248731</c:v>
                </c:pt>
                <c:pt idx="8">
                  <c:v>9.7232610321615542</c:v>
                </c:pt>
                <c:pt idx="9">
                  <c:v>13.96753939106741</c:v>
                </c:pt>
                <c:pt idx="10">
                  <c:v>20.379506641366223</c:v>
                </c:pt>
                <c:pt idx="11">
                  <c:v>21.547344110854503</c:v>
                </c:pt>
                <c:pt idx="12">
                  <c:v>14.610613370089592</c:v>
                </c:pt>
                <c:pt idx="13">
                  <c:v>30.613893376413571</c:v>
                </c:pt>
                <c:pt idx="14">
                  <c:v>14.54192922927775</c:v>
                </c:pt>
                <c:pt idx="15">
                  <c:v>21.834612277867528</c:v>
                </c:pt>
                <c:pt idx="16">
                  <c:v>11.18259445549187</c:v>
                </c:pt>
                <c:pt idx="17">
                  <c:v>15.436579955636217</c:v>
                </c:pt>
                <c:pt idx="18">
                  <c:v>12.437746025532286</c:v>
                </c:pt>
                <c:pt idx="19">
                  <c:v>5.5691803604229753</c:v>
                </c:pt>
                <c:pt idx="20">
                  <c:v>4.4267797208973674</c:v>
                </c:pt>
                <c:pt idx="21">
                  <c:v>15.154704944178629</c:v>
                </c:pt>
                <c:pt idx="22">
                  <c:v>16.992250939631575</c:v>
                </c:pt>
                <c:pt idx="23">
                  <c:v>6.7029702970297036</c:v>
                </c:pt>
                <c:pt idx="24">
                  <c:v>13.519905400078832</c:v>
                </c:pt>
                <c:pt idx="25">
                  <c:v>7.4907671939237686</c:v>
                </c:pt>
                <c:pt idx="26">
                  <c:v>12.43490610699069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225604736"/>
        <c:axId val="225606656"/>
      </c:barChart>
      <c:lineChart>
        <c:grouping val="standard"/>
        <c:varyColors val="0"/>
        <c:ser>
          <c:idx val="1"/>
          <c:order val="1"/>
          <c:tx>
            <c:strRef>
              <c:f>SIFAD_INCON!$C$1</c:f>
              <c:strCache>
                <c:ptCount val="1"/>
                <c:pt idx="0">
                  <c:v>% Brasil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5"/>
              <c:layout>
                <c:manualLayout>
                  <c:x val="-8.0882071359909234E-3"/>
                  <c:y val="-4.384366775839016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dirty="0" err="1"/>
                      <a:t>Brasil</a:t>
                    </a:r>
                    <a:r>
                      <a:rPr lang="en-US" b="1" dirty="0"/>
                      <a:t> </a:t>
                    </a:r>
                    <a:r>
                      <a:rPr lang="en-US" b="1" dirty="0" smtClean="0"/>
                      <a:t>11,6</a:t>
                    </a:r>
                    <a:endParaRPr lang="en-US" b="1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SIFAD_INCON!$A$2:$A$28</c:f>
              <c:strCache>
                <c:ptCount val="27"/>
                <c:pt idx="0">
                  <c:v>RO</c:v>
                </c:pt>
                <c:pt idx="1">
                  <c:v>AC</c:v>
                </c:pt>
                <c:pt idx="2">
                  <c:v>AM</c:v>
                </c:pt>
                <c:pt idx="3">
                  <c:v>RR</c:v>
                </c:pt>
                <c:pt idx="4">
                  <c:v>PA</c:v>
                </c:pt>
                <c:pt idx="5">
                  <c:v>AP</c:v>
                </c:pt>
                <c:pt idx="6">
                  <c:v>TO</c:v>
                </c:pt>
                <c:pt idx="7">
                  <c:v>MA</c:v>
                </c:pt>
                <c:pt idx="8">
                  <c:v>PI</c:v>
                </c:pt>
                <c:pt idx="9">
                  <c:v>CE</c:v>
                </c:pt>
                <c:pt idx="10">
                  <c:v>RN</c:v>
                </c:pt>
                <c:pt idx="11">
                  <c:v>PB</c:v>
                </c:pt>
                <c:pt idx="12">
                  <c:v>PE</c:v>
                </c:pt>
                <c:pt idx="13">
                  <c:v>AL</c:v>
                </c:pt>
                <c:pt idx="14">
                  <c:v>SE</c:v>
                </c:pt>
                <c:pt idx="15">
                  <c:v>BA</c:v>
                </c:pt>
                <c:pt idx="16">
                  <c:v>MG</c:v>
                </c:pt>
                <c:pt idx="17">
                  <c:v>ES</c:v>
                </c:pt>
                <c:pt idx="18">
                  <c:v>RJ</c:v>
                </c:pt>
                <c:pt idx="19">
                  <c:v>SP</c:v>
                </c:pt>
                <c:pt idx="20">
                  <c:v>PR</c:v>
                </c:pt>
                <c:pt idx="21">
                  <c:v>SC</c:v>
                </c:pt>
                <c:pt idx="22">
                  <c:v>RS</c:v>
                </c:pt>
                <c:pt idx="23">
                  <c:v>MS</c:v>
                </c:pt>
                <c:pt idx="24">
                  <c:v>MT</c:v>
                </c:pt>
                <c:pt idx="25">
                  <c:v>GO</c:v>
                </c:pt>
                <c:pt idx="26">
                  <c:v>DF</c:v>
                </c:pt>
              </c:strCache>
            </c:strRef>
          </c:cat>
          <c:val>
            <c:numRef>
              <c:f>SIFAD_INCON!$C$2:$C$28</c:f>
              <c:numCache>
                <c:formatCode>0.0</c:formatCode>
                <c:ptCount val="27"/>
                <c:pt idx="0">
                  <c:v>11.622150165333919</c:v>
                </c:pt>
                <c:pt idx="1">
                  <c:v>11.622150165333919</c:v>
                </c:pt>
                <c:pt idx="2">
                  <c:v>11.622150165333919</c:v>
                </c:pt>
                <c:pt idx="3">
                  <c:v>11.622150165333919</c:v>
                </c:pt>
                <c:pt idx="4">
                  <c:v>11.622150165333919</c:v>
                </c:pt>
                <c:pt idx="5">
                  <c:v>11.622150165333919</c:v>
                </c:pt>
                <c:pt idx="6">
                  <c:v>11.622150165333919</c:v>
                </c:pt>
                <c:pt idx="7">
                  <c:v>11.622150165333919</c:v>
                </c:pt>
                <c:pt idx="8">
                  <c:v>11.622150165333919</c:v>
                </c:pt>
                <c:pt idx="9">
                  <c:v>11.622150165333919</c:v>
                </c:pt>
                <c:pt idx="10">
                  <c:v>11.622150165333919</c:v>
                </c:pt>
                <c:pt idx="11">
                  <c:v>11.622150165333919</c:v>
                </c:pt>
                <c:pt idx="12">
                  <c:v>11.622150165333919</c:v>
                </c:pt>
                <c:pt idx="13">
                  <c:v>11.622150165333919</c:v>
                </c:pt>
                <c:pt idx="14">
                  <c:v>11.622150165333919</c:v>
                </c:pt>
                <c:pt idx="15">
                  <c:v>11.622150165333919</c:v>
                </c:pt>
                <c:pt idx="16">
                  <c:v>11.622150165333919</c:v>
                </c:pt>
                <c:pt idx="17">
                  <c:v>11.622150165333919</c:v>
                </c:pt>
                <c:pt idx="18">
                  <c:v>11.622150165333919</c:v>
                </c:pt>
                <c:pt idx="19">
                  <c:v>11.622150165333919</c:v>
                </c:pt>
                <c:pt idx="20">
                  <c:v>11.622150165333919</c:v>
                </c:pt>
                <c:pt idx="21">
                  <c:v>11.622150165333919</c:v>
                </c:pt>
                <c:pt idx="22">
                  <c:v>11.622150165333919</c:v>
                </c:pt>
                <c:pt idx="23">
                  <c:v>11.622150165333919</c:v>
                </c:pt>
                <c:pt idx="24">
                  <c:v>11.622150165333919</c:v>
                </c:pt>
                <c:pt idx="25">
                  <c:v>11.622150165333919</c:v>
                </c:pt>
                <c:pt idx="26">
                  <c:v>11.622150165333919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5604736"/>
        <c:axId val="225606656"/>
      </c:lineChart>
      <c:catAx>
        <c:axId val="22560473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UF de notificação</a:t>
                </a:r>
              </a:p>
            </c:rich>
          </c:tx>
          <c:layout>
            <c:manualLayout>
              <c:xMode val="edge"/>
              <c:yMode val="edge"/>
              <c:x val="0.45096253640463979"/>
              <c:y val="0.91147337012730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25606656"/>
        <c:crosses val="autoZero"/>
        <c:auto val="1"/>
        <c:lblAlgn val="ctr"/>
        <c:lblOffset val="100"/>
        <c:noMultiLvlLbl val="0"/>
      </c:catAx>
      <c:valAx>
        <c:axId val="225606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% de inconsistência</a:t>
                </a:r>
              </a:p>
            </c:rich>
          </c:tx>
          <c:layout>
            <c:manualLayout>
              <c:xMode val="edge"/>
              <c:yMode val="edge"/>
              <c:x val="6.1823792131859602E-3"/>
              <c:y val="0.3043235074213266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25604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SIFGE_04!$B$1</c:f>
              <c:strCache>
                <c:ptCount val="1"/>
                <c:pt idx="0">
                  <c:v>% de Inconsistência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1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1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1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1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1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1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1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1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20"/>
            <c:invertIfNegative val="0"/>
            <c:bubble3D val="0"/>
            <c:spPr>
              <a:solidFill>
                <a:srgbClr val="FF0066"/>
              </a:solidFill>
              <a:ln>
                <a:noFill/>
              </a:ln>
              <a:effectLst/>
            </c:spPr>
          </c:dPt>
          <c:dPt>
            <c:idx val="21"/>
            <c:invertIfNegative val="0"/>
            <c:bubble3D val="0"/>
            <c:spPr>
              <a:solidFill>
                <a:srgbClr val="FF0066"/>
              </a:solidFill>
              <a:ln>
                <a:noFill/>
              </a:ln>
              <a:effectLst/>
            </c:spPr>
          </c:dPt>
          <c:dPt>
            <c:idx val="22"/>
            <c:invertIfNegative val="0"/>
            <c:bubble3D val="0"/>
            <c:spPr>
              <a:solidFill>
                <a:srgbClr val="FF0066"/>
              </a:solidFill>
              <a:ln>
                <a:noFill/>
              </a:ln>
              <a:effectLst/>
            </c:spPr>
          </c:dPt>
          <c:dPt>
            <c:idx val="23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24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25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26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Lbls>
            <c:dLbl>
              <c:idx val="19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SIFGE_04!$A$2:$A$28</c:f>
              <c:strCache>
                <c:ptCount val="27"/>
                <c:pt idx="0">
                  <c:v>RO</c:v>
                </c:pt>
                <c:pt idx="1">
                  <c:v>AC</c:v>
                </c:pt>
                <c:pt idx="2">
                  <c:v>AM</c:v>
                </c:pt>
                <c:pt idx="3">
                  <c:v>RR</c:v>
                </c:pt>
                <c:pt idx="4">
                  <c:v>PA</c:v>
                </c:pt>
                <c:pt idx="5">
                  <c:v>AP</c:v>
                </c:pt>
                <c:pt idx="6">
                  <c:v>TO</c:v>
                </c:pt>
                <c:pt idx="7">
                  <c:v>MA</c:v>
                </c:pt>
                <c:pt idx="8">
                  <c:v>PI</c:v>
                </c:pt>
                <c:pt idx="9">
                  <c:v>CE</c:v>
                </c:pt>
                <c:pt idx="10">
                  <c:v>RN</c:v>
                </c:pt>
                <c:pt idx="11">
                  <c:v>PB</c:v>
                </c:pt>
                <c:pt idx="12">
                  <c:v>PE</c:v>
                </c:pt>
                <c:pt idx="13">
                  <c:v>AL</c:v>
                </c:pt>
                <c:pt idx="14">
                  <c:v>SE</c:v>
                </c:pt>
                <c:pt idx="15">
                  <c:v>BA</c:v>
                </c:pt>
                <c:pt idx="16">
                  <c:v>MG</c:v>
                </c:pt>
                <c:pt idx="17">
                  <c:v>ES</c:v>
                </c:pt>
                <c:pt idx="18">
                  <c:v>RJ</c:v>
                </c:pt>
                <c:pt idx="19">
                  <c:v>SP</c:v>
                </c:pt>
                <c:pt idx="20">
                  <c:v>PR</c:v>
                </c:pt>
                <c:pt idx="21">
                  <c:v>SC</c:v>
                </c:pt>
                <c:pt idx="22">
                  <c:v>RS</c:v>
                </c:pt>
                <c:pt idx="23">
                  <c:v>MS</c:v>
                </c:pt>
                <c:pt idx="24">
                  <c:v>MT</c:v>
                </c:pt>
                <c:pt idx="25">
                  <c:v>GO</c:v>
                </c:pt>
                <c:pt idx="26">
                  <c:v>DF</c:v>
                </c:pt>
              </c:strCache>
            </c:strRef>
          </c:cat>
          <c:val>
            <c:numRef>
              <c:f>SIFGE_04!$B$2:$B$28</c:f>
              <c:numCache>
                <c:formatCode>0.0</c:formatCode>
                <c:ptCount val="27"/>
                <c:pt idx="0">
                  <c:v>6.5825067628494143</c:v>
                </c:pt>
                <c:pt idx="1">
                  <c:v>1.9912251096861289</c:v>
                </c:pt>
                <c:pt idx="2">
                  <c:v>4.7256395235305604</c:v>
                </c:pt>
                <c:pt idx="3">
                  <c:v>2.2411128284389492</c:v>
                </c:pt>
                <c:pt idx="4">
                  <c:v>7.1909233176838807</c:v>
                </c:pt>
                <c:pt idx="5">
                  <c:v>5.3341148886283705</c:v>
                </c:pt>
                <c:pt idx="6">
                  <c:v>3.4902864669081328</c:v>
                </c:pt>
                <c:pt idx="7">
                  <c:v>4.2165035640932702</c:v>
                </c:pt>
                <c:pt idx="8">
                  <c:v>4.4843049327354256</c:v>
                </c:pt>
                <c:pt idx="9">
                  <c:v>3.1097331830139043</c:v>
                </c:pt>
                <c:pt idx="10">
                  <c:v>4.7205260685767962</c:v>
                </c:pt>
                <c:pt idx="11">
                  <c:v>8.157630522088354</c:v>
                </c:pt>
                <c:pt idx="12">
                  <c:v>4.6879080699921651</c:v>
                </c:pt>
                <c:pt idx="13">
                  <c:v>5.2287581699346406</c:v>
                </c:pt>
                <c:pt idx="14">
                  <c:v>1.5857034986156557</c:v>
                </c:pt>
                <c:pt idx="15">
                  <c:v>3.8083538083538082</c:v>
                </c:pt>
                <c:pt idx="16">
                  <c:v>3.4330671116938847</c:v>
                </c:pt>
                <c:pt idx="17">
                  <c:v>1.0650887573964498</c:v>
                </c:pt>
                <c:pt idx="18">
                  <c:v>5.4018967942014351</c:v>
                </c:pt>
                <c:pt idx="19">
                  <c:v>1.1195304493649265</c:v>
                </c:pt>
                <c:pt idx="20">
                  <c:v>1.4161427573506065</c:v>
                </c:pt>
                <c:pt idx="21">
                  <c:v>1.2864963503649636</c:v>
                </c:pt>
                <c:pt idx="22">
                  <c:v>1.2472581824437659</c:v>
                </c:pt>
                <c:pt idx="23">
                  <c:v>2.079980190664851</c:v>
                </c:pt>
                <c:pt idx="24">
                  <c:v>4.14020230533992</c:v>
                </c:pt>
                <c:pt idx="25">
                  <c:v>2.4346076458752517</c:v>
                </c:pt>
                <c:pt idx="26">
                  <c:v>2.5473399458972046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225819648"/>
        <c:axId val="225821824"/>
      </c:barChart>
      <c:lineChart>
        <c:grouping val="standard"/>
        <c:varyColors val="0"/>
        <c:ser>
          <c:idx val="1"/>
          <c:order val="1"/>
          <c:tx>
            <c:strRef>
              <c:f>SIFGE_04!$C$1</c:f>
              <c:strCache>
                <c:ptCount val="1"/>
                <c:pt idx="0">
                  <c:v>% Brasil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5"/>
              <c:layout>
                <c:manualLayout>
                  <c:x val="-1.014900020705291E-2"/>
                  <c:y val="-4.384366775839016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dirty="0" err="1"/>
                      <a:t>Brasil</a:t>
                    </a:r>
                    <a:r>
                      <a:rPr lang="en-US" b="1" dirty="0"/>
                      <a:t> </a:t>
                    </a:r>
                    <a:r>
                      <a:rPr lang="en-US" b="1" dirty="0" smtClean="0"/>
                      <a:t>3,3</a:t>
                    </a:r>
                    <a:endParaRPr lang="en-US" b="1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SIFGE_04!$A$2:$A$28</c:f>
              <c:strCache>
                <c:ptCount val="27"/>
                <c:pt idx="0">
                  <c:v>RO</c:v>
                </c:pt>
                <c:pt idx="1">
                  <c:v>AC</c:v>
                </c:pt>
                <c:pt idx="2">
                  <c:v>AM</c:v>
                </c:pt>
                <c:pt idx="3">
                  <c:v>RR</c:v>
                </c:pt>
                <c:pt idx="4">
                  <c:v>PA</c:v>
                </c:pt>
                <c:pt idx="5">
                  <c:v>AP</c:v>
                </c:pt>
                <c:pt idx="6">
                  <c:v>TO</c:v>
                </c:pt>
                <c:pt idx="7">
                  <c:v>MA</c:v>
                </c:pt>
                <c:pt idx="8">
                  <c:v>PI</c:v>
                </c:pt>
                <c:pt idx="9">
                  <c:v>CE</c:v>
                </c:pt>
                <c:pt idx="10">
                  <c:v>RN</c:v>
                </c:pt>
                <c:pt idx="11">
                  <c:v>PB</c:v>
                </c:pt>
                <c:pt idx="12">
                  <c:v>PE</c:v>
                </c:pt>
                <c:pt idx="13">
                  <c:v>AL</c:v>
                </c:pt>
                <c:pt idx="14">
                  <c:v>SE</c:v>
                </c:pt>
                <c:pt idx="15">
                  <c:v>BA</c:v>
                </c:pt>
                <c:pt idx="16">
                  <c:v>MG</c:v>
                </c:pt>
                <c:pt idx="17">
                  <c:v>ES</c:v>
                </c:pt>
                <c:pt idx="18">
                  <c:v>RJ</c:v>
                </c:pt>
                <c:pt idx="19">
                  <c:v>SP</c:v>
                </c:pt>
                <c:pt idx="20">
                  <c:v>PR</c:v>
                </c:pt>
                <c:pt idx="21">
                  <c:v>SC</c:v>
                </c:pt>
                <c:pt idx="22">
                  <c:v>RS</c:v>
                </c:pt>
                <c:pt idx="23">
                  <c:v>MS</c:v>
                </c:pt>
                <c:pt idx="24">
                  <c:v>MT</c:v>
                </c:pt>
                <c:pt idx="25">
                  <c:v>GO</c:v>
                </c:pt>
                <c:pt idx="26">
                  <c:v>DF</c:v>
                </c:pt>
              </c:strCache>
            </c:strRef>
          </c:cat>
          <c:val>
            <c:numRef>
              <c:f>SIFGE_04!$C$2:$C$28</c:f>
              <c:numCache>
                <c:formatCode>0.0</c:formatCode>
                <c:ptCount val="27"/>
                <c:pt idx="0">
                  <c:v>3.2512099996707482</c:v>
                </c:pt>
                <c:pt idx="1">
                  <c:v>3.2512099996707482</c:v>
                </c:pt>
                <c:pt idx="2">
                  <c:v>3.2512099996707482</c:v>
                </c:pt>
                <c:pt idx="3">
                  <c:v>3.2512099996707482</c:v>
                </c:pt>
                <c:pt idx="4">
                  <c:v>3.2512099996707482</c:v>
                </c:pt>
                <c:pt idx="5">
                  <c:v>3.2512099996707482</c:v>
                </c:pt>
                <c:pt idx="6">
                  <c:v>3.2512099996707482</c:v>
                </c:pt>
                <c:pt idx="7">
                  <c:v>3.2512099996707482</c:v>
                </c:pt>
                <c:pt idx="8">
                  <c:v>3.2512099996707482</c:v>
                </c:pt>
                <c:pt idx="9">
                  <c:v>3.2512099996707482</c:v>
                </c:pt>
                <c:pt idx="10">
                  <c:v>3.2512099996707482</c:v>
                </c:pt>
                <c:pt idx="11">
                  <c:v>3.2512099996707482</c:v>
                </c:pt>
                <c:pt idx="12">
                  <c:v>3.2512099996707482</c:v>
                </c:pt>
                <c:pt idx="13">
                  <c:v>3.2512099996707482</c:v>
                </c:pt>
                <c:pt idx="14">
                  <c:v>3.2512099996707482</c:v>
                </c:pt>
                <c:pt idx="15">
                  <c:v>3.2512099996707482</c:v>
                </c:pt>
                <c:pt idx="16">
                  <c:v>3.2512099996707482</c:v>
                </c:pt>
                <c:pt idx="17">
                  <c:v>3.2512099996707482</c:v>
                </c:pt>
                <c:pt idx="18">
                  <c:v>3.2512099996707482</c:v>
                </c:pt>
                <c:pt idx="19">
                  <c:v>3.2512099996707482</c:v>
                </c:pt>
                <c:pt idx="20">
                  <c:v>3.2512099996707482</c:v>
                </c:pt>
                <c:pt idx="21">
                  <c:v>3.2512099996707482</c:v>
                </c:pt>
                <c:pt idx="22">
                  <c:v>3.2512099996707482</c:v>
                </c:pt>
                <c:pt idx="23">
                  <c:v>3.2512099996707482</c:v>
                </c:pt>
                <c:pt idx="24">
                  <c:v>3.2512099996707482</c:v>
                </c:pt>
                <c:pt idx="25">
                  <c:v>3.2512099996707482</c:v>
                </c:pt>
                <c:pt idx="26">
                  <c:v>3.2512099996707482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5819648"/>
        <c:axId val="225821824"/>
      </c:lineChart>
      <c:catAx>
        <c:axId val="2258196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UF de notificação</a:t>
                </a:r>
              </a:p>
            </c:rich>
          </c:tx>
          <c:layout>
            <c:manualLayout>
              <c:xMode val="edge"/>
              <c:yMode val="edge"/>
              <c:x val="0.44626392820261845"/>
              <c:y val="0.9191033188174059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25821824"/>
        <c:crosses val="autoZero"/>
        <c:auto val="1"/>
        <c:lblAlgn val="ctr"/>
        <c:lblOffset val="100"/>
        <c:noMultiLvlLbl val="0"/>
      </c:catAx>
      <c:valAx>
        <c:axId val="225821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000" b="0" i="0" baseline="0">
                    <a:effectLst/>
                  </a:rPr>
                  <a:t>% de inconsistência</a:t>
                </a:r>
                <a:endParaRPr lang="pt-BR" sz="1000">
                  <a:effectLst/>
                </a:endParaRPr>
              </a:p>
            </c:rich>
          </c:tx>
          <c:layout>
            <c:manualLayout>
              <c:xMode val="edge"/>
              <c:yMode val="edge"/>
              <c:x val="1.0303965355309934E-2"/>
              <c:y val="0.3119534561114237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25819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73187305863666E-2"/>
          <c:y val="2.0396198830409357E-2"/>
          <c:w val="0.90697436397252995"/>
          <c:h val="0.794262573099415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SIFGE_07!$B$1</c:f>
              <c:strCache>
                <c:ptCount val="1"/>
                <c:pt idx="0">
                  <c:v>% de Inconsistência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1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1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1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1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1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1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1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1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20"/>
            <c:invertIfNegative val="0"/>
            <c:bubble3D val="0"/>
            <c:spPr>
              <a:solidFill>
                <a:srgbClr val="FF0066"/>
              </a:solidFill>
              <a:ln>
                <a:noFill/>
              </a:ln>
              <a:effectLst/>
            </c:spPr>
          </c:dPt>
          <c:dPt>
            <c:idx val="21"/>
            <c:invertIfNegative val="0"/>
            <c:bubble3D val="0"/>
            <c:spPr>
              <a:solidFill>
                <a:srgbClr val="FF0066"/>
              </a:solidFill>
              <a:ln>
                <a:noFill/>
              </a:ln>
              <a:effectLst/>
            </c:spPr>
          </c:dPt>
          <c:dPt>
            <c:idx val="22"/>
            <c:invertIfNegative val="0"/>
            <c:bubble3D val="0"/>
            <c:spPr>
              <a:solidFill>
                <a:srgbClr val="FF0066"/>
              </a:solidFill>
              <a:ln>
                <a:noFill/>
              </a:ln>
              <a:effectLst/>
            </c:spPr>
          </c:dPt>
          <c:dPt>
            <c:idx val="23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24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25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26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Lbls>
            <c:dLbl>
              <c:idx val="19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SIFGE_07!$A$2:$A$28</c:f>
              <c:strCache>
                <c:ptCount val="27"/>
                <c:pt idx="0">
                  <c:v>RO</c:v>
                </c:pt>
                <c:pt idx="1">
                  <c:v>AC</c:v>
                </c:pt>
                <c:pt idx="2">
                  <c:v>AM</c:v>
                </c:pt>
                <c:pt idx="3">
                  <c:v>RR</c:v>
                </c:pt>
                <c:pt idx="4">
                  <c:v>PA</c:v>
                </c:pt>
                <c:pt idx="5">
                  <c:v>AP</c:v>
                </c:pt>
                <c:pt idx="6">
                  <c:v>TO</c:v>
                </c:pt>
                <c:pt idx="7">
                  <c:v>MA</c:v>
                </c:pt>
                <c:pt idx="8">
                  <c:v>PI</c:v>
                </c:pt>
                <c:pt idx="9">
                  <c:v>CE</c:v>
                </c:pt>
                <c:pt idx="10">
                  <c:v>RN</c:v>
                </c:pt>
                <c:pt idx="11">
                  <c:v>PB</c:v>
                </c:pt>
                <c:pt idx="12">
                  <c:v>PE</c:v>
                </c:pt>
                <c:pt idx="13">
                  <c:v>AL</c:v>
                </c:pt>
                <c:pt idx="14">
                  <c:v>SE</c:v>
                </c:pt>
                <c:pt idx="15">
                  <c:v>BA</c:v>
                </c:pt>
                <c:pt idx="16">
                  <c:v>MG</c:v>
                </c:pt>
                <c:pt idx="17">
                  <c:v>ES</c:v>
                </c:pt>
                <c:pt idx="18">
                  <c:v>RJ</c:v>
                </c:pt>
                <c:pt idx="19">
                  <c:v>SP</c:v>
                </c:pt>
                <c:pt idx="20">
                  <c:v>PR</c:v>
                </c:pt>
                <c:pt idx="21">
                  <c:v>SC</c:v>
                </c:pt>
                <c:pt idx="22">
                  <c:v>RS</c:v>
                </c:pt>
                <c:pt idx="23">
                  <c:v>MS</c:v>
                </c:pt>
                <c:pt idx="24">
                  <c:v>MT</c:v>
                </c:pt>
                <c:pt idx="25">
                  <c:v>GO</c:v>
                </c:pt>
                <c:pt idx="26">
                  <c:v>DF</c:v>
                </c:pt>
              </c:strCache>
            </c:strRef>
          </c:cat>
          <c:val>
            <c:numRef>
              <c:f>SIFGE_07!$B$2:$B$28</c:f>
              <c:numCache>
                <c:formatCode>0.0</c:formatCode>
                <c:ptCount val="27"/>
                <c:pt idx="0">
                  <c:v>10.685302073940488</c:v>
                </c:pt>
                <c:pt idx="1">
                  <c:v>8.0998987512656093</c:v>
                </c:pt>
                <c:pt idx="2">
                  <c:v>7.0201132591290767</c:v>
                </c:pt>
                <c:pt idx="3">
                  <c:v>15.069551777434313</c:v>
                </c:pt>
                <c:pt idx="4">
                  <c:v>10.805946791862285</c:v>
                </c:pt>
                <c:pt idx="5">
                  <c:v>13.364595545134819</c:v>
                </c:pt>
                <c:pt idx="6">
                  <c:v>13.895291405992756</c:v>
                </c:pt>
                <c:pt idx="7">
                  <c:v>15.718255406548266</c:v>
                </c:pt>
                <c:pt idx="8">
                  <c:v>12.948430493273543</c:v>
                </c:pt>
                <c:pt idx="9">
                  <c:v>10.221721157459601</c:v>
                </c:pt>
                <c:pt idx="10">
                  <c:v>12.658525129168623</c:v>
                </c:pt>
                <c:pt idx="11">
                  <c:v>12.901606425702811</c:v>
                </c:pt>
                <c:pt idx="12">
                  <c:v>10.766518673282841</c:v>
                </c:pt>
                <c:pt idx="13">
                  <c:v>8.7068160597572355</c:v>
                </c:pt>
                <c:pt idx="14">
                  <c:v>6.519003272086584</c:v>
                </c:pt>
                <c:pt idx="15">
                  <c:v>12.010062010062009</c:v>
                </c:pt>
                <c:pt idx="16">
                  <c:v>9.7588111415742844</c:v>
                </c:pt>
                <c:pt idx="17">
                  <c:v>5.9319526627218933</c:v>
                </c:pt>
                <c:pt idx="18">
                  <c:v>6.9669323140168045</c:v>
                </c:pt>
                <c:pt idx="19">
                  <c:v>11.244992391540636</c:v>
                </c:pt>
                <c:pt idx="20">
                  <c:v>9.0366419000444527</c:v>
                </c:pt>
                <c:pt idx="21">
                  <c:v>12.60948905109489</c:v>
                </c:pt>
                <c:pt idx="22">
                  <c:v>10.889854199819363</c:v>
                </c:pt>
                <c:pt idx="23">
                  <c:v>12.777021171226941</c:v>
                </c:pt>
                <c:pt idx="24">
                  <c:v>14.326040931545519</c:v>
                </c:pt>
                <c:pt idx="25">
                  <c:v>9.4366197183098599</c:v>
                </c:pt>
                <c:pt idx="26">
                  <c:v>7.6871055004508566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226758656"/>
        <c:axId val="226760576"/>
      </c:barChart>
      <c:lineChart>
        <c:grouping val="standard"/>
        <c:varyColors val="0"/>
        <c:ser>
          <c:idx val="1"/>
          <c:order val="1"/>
          <c:tx>
            <c:strRef>
              <c:f>SIFGE_07!$C$1</c:f>
              <c:strCache>
                <c:ptCount val="1"/>
                <c:pt idx="0">
                  <c:v>% Brasil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5"/>
              <c:layout>
                <c:manualLayout>
                  <c:x val="-3.9666209938669502E-3"/>
                  <c:y val="-7.158015725882185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/>
                      <a:t>Brasil </a:t>
                    </a:r>
                    <a:fld id="{80AF91FC-D5FD-4703-8629-2B90537A813F}" type="VALUE">
                      <a:rPr lang="en-US" b="1"/>
                      <a:pPr>
                        <a:defRPr sz="900" b="1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[VALOR]</a:t>
                    </a:fld>
                    <a:endParaRPr lang="en-US" b="1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SIFGE_07!$A$2:$A$28</c:f>
              <c:strCache>
                <c:ptCount val="27"/>
                <c:pt idx="0">
                  <c:v>RO</c:v>
                </c:pt>
                <c:pt idx="1">
                  <c:v>AC</c:v>
                </c:pt>
                <c:pt idx="2">
                  <c:v>AM</c:v>
                </c:pt>
                <c:pt idx="3">
                  <c:v>RR</c:v>
                </c:pt>
                <c:pt idx="4">
                  <c:v>PA</c:v>
                </c:pt>
                <c:pt idx="5">
                  <c:v>AP</c:v>
                </c:pt>
                <c:pt idx="6">
                  <c:v>TO</c:v>
                </c:pt>
                <c:pt idx="7">
                  <c:v>MA</c:v>
                </c:pt>
                <c:pt idx="8">
                  <c:v>PI</c:v>
                </c:pt>
                <c:pt idx="9">
                  <c:v>CE</c:v>
                </c:pt>
                <c:pt idx="10">
                  <c:v>RN</c:v>
                </c:pt>
                <c:pt idx="11">
                  <c:v>PB</c:v>
                </c:pt>
                <c:pt idx="12">
                  <c:v>PE</c:v>
                </c:pt>
                <c:pt idx="13">
                  <c:v>AL</c:v>
                </c:pt>
                <c:pt idx="14">
                  <c:v>SE</c:v>
                </c:pt>
                <c:pt idx="15">
                  <c:v>BA</c:v>
                </c:pt>
                <c:pt idx="16">
                  <c:v>MG</c:v>
                </c:pt>
                <c:pt idx="17">
                  <c:v>ES</c:v>
                </c:pt>
                <c:pt idx="18">
                  <c:v>RJ</c:v>
                </c:pt>
                <c:pt idx="19">
                  <c:v>SP</c:v>
                </c:pt>
                <c:pt idx="20">
                  <c:v>PR</c:v>
                </c:pt>
                <c:pt idx="21">
                  <c:v>SC</c:v>
                </c:pt>
                <c:pt idx="22">
                  <c:v>RS</c:v>
                </c:pt>
                <c:pt idx="23">
                  <c:v>MS</c:v>
                </c:pt>
                <c:pt idx="24">
                  <c:v>MT</c:v>
                </c:pt>
                <c:pt idx="25">
                  <c:v>GO</c:v>
                </c:pt>
                <c:pt idx="26">
                  <c:v>DF</c:v>
                </c:pt>
              </c:strCache>
            </c:strRef>
          </c:cat>
          <c:val>
            <c:numRef>
              <c:f>SIFGE_07!$C$2:$C$28</c:f>
              <c:numCache>
                <c:formatCode>0.0</c:formatCode>
                <c:ptCount val="27"/>
                <c:pt idx="0">
                  <c:v>10.140949621510307</c:v>
                </c:pt>
                <c:pt idx="1">
                  <c:v>10.140949621510307</c:v>
                </c:pt>
                <c:pt idx="2">
                  <c:v>10.140949621510307</c:v>
                </c:pt>
                <c:pt idx="3">
                  <c:v>10.140949621510307</c:v>
                </c:pt>
                <c:pt idx="4">
                  <c:v>10.140949621510307</c:v>
                </c:pt>
                <c:pt idx="5">
                  <c:v>10.140949621510307</c:v>
                </c:pt>
                <c:pt idx="6">
                  <c:v>10.140949621510307</c:v>
                </c:pt>
                <c:pt idx="7">
                  <c:v>10.140949621510307</c:v>
                </c:pt>
                <c:pt idx="8">
                  <c:v>10.140949621510307</c:v>
                </c:pt>
                <c:pt idx="9">
                  <c:v>10.140949621510307</c:v>
                </c:pt>
                <c:pt idx="10">
                  <c:v>10.140949621510307</c:v>
                </c:pt>
                <c:pt idx="11">
                  <c:v>10.140949621510307</c:v>
                </c:pt>
                <c:pt idx="12">
                  <c:v>10.140949621510307</c:v>
                </c:pt>
                <c:pt idx="13">
                  <c:v>10.140949621510307</c:v>
                </c:pt>
                <c:pt idx="14">
                  <c:v>10.140949621510307</c:v>
                </c:pt>
                <c:pt idx="15">
                  <c:v>10.140949621510307</c:v>
                </c:pt>
                <c:pt idx="16">
                  <c:v>10.140949621510307</c:v>
                </c:pt>
                <c:pt idx="17">
                  <c:v>10.140949621510307</c:v>
                </c:pt>
                <c:pt idx="18">
                  <c:v>10.140949621510307</c:v>
                </c:pt>
                <c:pt idx="19">
                  <c:v>10.140949621510307</c:v>
                </c:pt>
                <c:pt idx="20">
                  <c:v>10.140949621510307</c:v>
                </c:pt>
                <c:pt idx="21">
                  <c:v>10.140949621510307</c:v>
                </c:pt>
                <c:pt idx="22">
                  <c:v>10.140949621510307</c:v>
                </c:pt>
                <c:pt idx="23">
                  <c:v>10.140949621510307</c:v>
                </c:pt>
                <c:pt idx="24">
                  <c:v>10.140949621510307</c:v>
                </c:pt>
                <c:pt idx="25">
                  <c:v>10.140949621510307</c:v>
                </c:pt>
                <c:pt idx="26">
                  <c:v>10.140949621510307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6758656"/>
        <c:axId val="226760576"/>
      </c:lineChart>
      <c:catAx>
        <c:axId val="22675865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UF de notificação</a:t>
                </a:r>
              </a:p>
            </c:rich>
          </c:tx>
          <c:layout>
            <c:manualLayout>
              <c:xMode val="edge"/>
              <c:yMode val="edge"/>
              <c:x val="0.44626392820261845"/>
              <c:y val="0.9191033188174059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26760576"/>
        <c:crosses val="autoZero"/>
        <c:auto val="1"/>
        <c:lblAlgn val="ctr"/>
        <c:lblOffset val="100"/>
        <c:noMultiLvlLbl val="0"/>
      </c:catAx>
      <c:valAx>
        <c:axId val="2267605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000" b="0" i="0" baseline="0">
                    <a:effectLst/>
                  </a:rPr>
                  <a:t>% de inconsistência</a:t>
                </a:r>
                <a:endParaRPr lang="pt-BR" sz="1000">
                  <a:effectLst/>
                </a:endParaRPr>
              </a:p>
            </c:rich>
          </c:tx>
          <c:layout>
            <c:manualLayout>
              <c:xMode val="edge"/>
              <c:yMode val="edge"/>
              <c:x val="1.0303965355309934E-2"/>
              <c:y val="0.3119534561114237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26758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994618718387683E-2"/>
          <c:y val="4.0847953216374272E-2"/>
          <c:w val="0.90671154450410163"/>
          <c:h val="0.794262573099415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SIFGE_08!$B$1</c:f>
              <c:strCache>
                <c:ptCount val="1"/>
                <c:pt idx="0">
                  <c:v>% de Inconsistência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1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1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1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1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1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1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1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1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20"/>
            <c:invertIfNegative val="0"/>
            <c:bubble3D val="0"/>
            <c:spPr>
              <a:solidFill>
                <a:srgbClr val="FF0066"/>
              </a:solidFill>
              <a:ln>
                <a:noFill/>
              </a:ln>
              <a:effectLst/>
            </c:spPr>
          </c:dPt>
          <c:dPt>
            <c:idx val="21"/>
            <c:invertIfNegative val="0"/>
            <c:bubble3D val="0"/>
            <c:spPr>
              <a:solidFill>
                <a:srgbClr val="FF0066"/>
              </a:solidFill>
              <a:ln>
                <a:noFill/>
              </a:ln>
              <a:effectLst/>
            </c:spPr>
          </c:dPt>
          <c:dPt>
            <c:idx val="22"/>
            <c:invertIfNegative val="0"/>
            <c:bubble3D val="0"/>
            <c:spPr>
              <a:solidFill>
                <a:srgbClr val="FF0066"/>
              </a:solidFill>
              <a:ln>
                <a:noFill/>
              </a:ln>
              <a:effectLst/>
            </c:spPr>
          </c:dPt>
          <c:dPt>
            <c:idx val="23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24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25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26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Lbls>
            <c:dLbl>
              <c:idx val="19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SIFGE_08!$A$2:$A$28</c:f>
              <c:strCache>
                <c:ptCount val="27"/>
                <c:pt idx="0">
                  <c:v>RO</c:v>
                </c:pt>
                <c:pt idx="1">
                  <c:v>AC</c:v>
                </c:pt>
                <c:pt idx="2">
                  <c:v>AM</c:v>
                </c:pt>
                <c:pt idx="3">
                  <c:v>RR</c:v>
                </c:pt>
                <c:pt idx="4">
                  <c:v>PA</c:v>
                </c:pt>
                <c:pt idx="5">
                  <c:v>AP</c:v>
                </c:pt>
                <c:pt idx="6">
                  <c:v>TO</c:v>
                </c:pt>
                <c:pt idx="7">
                  <c:v>MA</c:v>
                </c:pt>
                <c:pt idx="8">
                  <c:v>PI</c:v>
                </c:pt>
                <c:pt idx="9">
                  <c:v>CE</c:v>
                </c:pt>
                <c:pt idx="10">
                  <c:v>RN</c:v>
                </c:pt>
                <c:pt idx="11">
                  <c:v>PB</c:v>
                </c:pt>
                <c:pt idx="12">
                  <c:v>PE</c:v>
                </c:pt>
                <c:pt idx="13">
                  <c:v>AL</c:v>
                </c:pt>
                <c:pt idx="14">
                  <c:v>SE</c:v>
                </c:pt>
                <c:pt idx="15">
                  <c:v>BA</c:v>
                </c:pt>
                <c:pt idx="16">
                  <c:v>MG</c:v>
                </c:pt>
                <c:pt idx="17">
                  <c:v>ES</c:v>
                </c:pt>
                <c:pt idx="18">
                  <c:v>RJ</c:v>
                </c:pt>
                <c:pt idx="19">
                  <c:v>SP</c:v>
                </c:pt>
                <c:pt idx="20">
                  <c:v>PR</c:v>
                </c:pt>
                <c:pt idx="21">
                  <c:v>SC</c:v>
                </c:pt>
                <c:pt idx="22">
                  <c:v>RS</c:v>
                </c:pt>
                <c:pt idx="23">
                  <c:v>MS</c:v>
                </c:pt>
                <c:pt idx="24">
                  <c:v>MT</c:v>
                </c:pt>
                <c:pt idx="25">
                  <c:v>GO</c:v>
                </c:pt>
                <c:pt idx="26">
                  <c:v>DF</c:v>
                </c:pt>
              </c:strCache>
            </c:strRef>
          </c:cat>
          <c:val>
            <c:numRef>
              <c:f>SIFGE_08!$B$2:$B$28</c:f>
              <c:numCache>
                <c:formatCode>0.0</c:formatCode>
                <c:ptCount val="27"/>
                <c:pt idx="0">
                  <c:v>45.987376014427412</c:v>
                </c:pt>
                <c:pt idx="1">
                  <c:v>44.819439757003039</c:v>
                </c:pt>
                <c:pt idx="2">
                  <c:v>65.30950986135521</c:v>
                </c:pt>
                <c:pt idx="3">
                  <c:v>62.519319938176196</c:v>
                </c:pt>
                <c:pt idx="4">
                  <c:v>70.508607198748038</c:v>
                </c:pt>
                <c:pt idx="5">
                  <c:v>85.638921453692845</c:v>
                </c:pt>
                <c:pt idx="6">
                  <c:v>51.827461310503786</c:v>
                </c:pt>
                <c:pt idx="7">
                  <c:v>62.655551528331522</c:v>
                </c:pt>
                <c:pt idx="8">
                  <c:v>44.506726457399104</c:v>
                </c:pt>
                <c:pt idx="9">
                  <c:v>52.677564825253661</c:v>
                </c:pt>
                <c:pt idx="10">
                  <c:v>56.76373884452795</c:v>
                </c:pt>
                <c:pt idx="11">
                  <c:v>68.524096385542165</c:v>
                </c:pt>
                <c:pt idx="12">
                  <c:v>69.430660746931309</c:v>
                </c:pt>
                <c:pt idx="13">
                  <c:v>62.955182072829132</c:v>
                </c:pt>
                <c:pt idx="14">
                  <c:v>14.246161590737477</c:v>
                </c:pt>
                <c:pt idx="15">
                  <c:v>59.892359892359892</c:v>
                </c:pt>
                <c:pt idx="16">
                  <c:v>62.307784002860892</c:v>
                </c:pt>
                <c:pt idx="17">
                  <c:v>46.227810650887577</c:v>
                </c:pt>
                <c:pt idx="18">
                  <c:v>47.338718401788611</c:v>
                </c:pt>
                <c:pt idx="19">
                  <c:v>33.00829166796062</c:v>
                </c:pt>
                <c:pt idx="20">
                  <c:v>49.209373213945511</c:v>
                </c:pt>
                <c:pt idx="21">
                  <c:v>49.817518248175183</c:v>
                </c:pt>
                <c:pt idx="22">
                  <c:v>70.26794546471119</c:v>
                </c:pt>
                <c:pt idx="23">
                  <c:v>44.075770706945647</c:v>
                </c:pt>
                <c:pt idx="24">
                  <c:v>66.384380145848041</c:v>
                </c:pt>
                <c:pt idx="25">
                  <c:v>39.688128772635814</c:v>
                </c:pt>
                <c:pt idx="26">
                  <c:v>68.41749323715058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226821248"/>
        <c:axId val="226823168"/>
      </c:barChart>
      <c:lineChart>
        <c:grouping val="standard"/>
        <c:varyColors val="0"/>
        <c:ser>
          <c:idx val="1"/>
          <c:order val="1"/>
          <c:tx>
            <c:strRef>
              <c:f>SIFGE_08!$C$1</c:f>
              <c:strCache>
                <c:ptCount val="1"/>
                <c:pt idx="0">
                  <c:v>% Brasil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5"/>
              <c:layout>
                <c:manualLayout>
                  <c:x val="-0.18493738011433455"/>
                  <c:y val="-5.176836615434726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dirty="0" err="1"/>
                      <a:t>Brasil</a:t>
                    </a:r>
                    <a:r>
                      <a:rPr lang="en-US" b="1" dirty="0"/>
                      <a:t> </a:t>
                    </a:r>
                    <a:r>
                      <a:rPr lang="en-US" b="1" dirty="0" smtClean="0"/>
                      <a:t>51,7</a:t>
                    </a:r>
                    <a:endParaRPr lang="en-US" b="1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SIFGE_08!$A$2:$A$28</c:f>
              <c:strCache>
                <c:ptCount val="27"/>
                <c:pt idx="0">
                  <c:v>RO</c:v>
                </c:pt>
                <c:pt idx="1">
                  <c:v>AC</c:v>
                </c:pt>
                <c:pt idx="2">
                  <c:v>AM</c:v>
                </c:pt>
                <c:pt idx="3">
                  <c:v>RR</c:v>
                </c:pt>
                <c:pt idx="4">
                  <c:v>PA</c:v>
                </c:pt>
                <c:pt idx="5">
                  <c:v>AP</c:v>
                </c:pt>
                <c:pt idx="6">
                  <c:v>TO</c:v>
                </c:pt>
                <c:pt idx="7">
                  <c:v>MA</c:v>
                </c:pt>
                <c:pt idx="8">
                  <c:v>PI</c:v>
                </c:pt>
                <c:pt idx="9">
                  <c:v>CE</c:v>
                </c:pt>
                <c:pt idx="10">
                  <c:v>RN</c:v>
                </c:pt>
                <c:pt idx="11">
                  <c:v>PB</c:v>
                </c:pt>
                <c:pt idx="12">
                  <c:v>PE</c:v>
                </c:pt>
                <c:pt idx="13">
                  <c:v>AL</c:v>
                </c:pt>
                <c:pt idx="14">
                  <c:v>SE</c:v>
                </c:pt>
                <c:pt idx="15">
                  <c:v>BA</c:v>
                </c:pt>
                <c:pt idx="16">
                  <c:v>MG</c:v>
                </c:pt>
                <c:pt idx="17">
                  <c:v>ES</c:v>
                </c:pt>
                <c:pt idx="18">
                  <c:v>RJ</c:v>
                </c:pt>
                <c:pt idx="19">
                  <c:v>SP</c:v>
                </c:pt>
                <c:pt idx="20">
                  <c:v>PR</c:v>
                </c:pt>
                <c:pt idx="21">
                  <c:v>SC</c:v>
                </c:pt>
                <c:pt idx="22">
                  <c:v>RS</c:v>
                </c:pt>
                <c:pt idx="23">
                  <c:v>MS</c:v>
                </c:pt>
                <c:pt idx="24">
                  <c:v>MT</c:v>
                </c:pt>
                <c:pt idx="25">
                  <c:v>GO</c:v>
                </c:pt>
                <c:pt idx="26">
                  <c:v>DF</c:v>
                </c:pt>
              </c:strCache>
            </c:strRef>
          </c:cat>
          <c:val>
            <c:numRef>
              <c:f>SIFGE_08!$C$2:$C$28</c:f>
              <c:numCache>
                <c:formatCode>0.0</c:formatCode>
                <c:ptCount val="27"/>
                <c:pt idx="0">
                  <c:v>51.71734647147035</c:v>
                </c:pt>
                <c:pt idx="1">
                  <c:v>51.71734647147035</c:v>
                </c:pt>
                <c:pt idx="2">
                  <c:v>51.71734647147035</c:v>
                </c:pt>
                <c:pt idx="3">
                  <c:v>51.71734647147035</c:v>
                </c:pt>
                <c:pt idx="4">
                  <c:v>51.71734647147035</c:v>
                </c:pt>
                <c:pt idx="5">
                  <c:v>51.71734647147035</c:v>
                </c:pt>
                <c:pt idx="6">
                  <c:v>51.71734647147035</c:v>
                </c:pt>
                <c:pt idx="7">
                  <c:v>51.71734647147035</c:v>
                </c:pt>
                <c:pt idx="8">
                  <c:v>51.71734647147035</c:v>
                </c:pt>
                <c:pt idx="9">
                  <c:v>51.71734647147035</c:v>
                </c:pt>
                <c:pt idx="10">
                  <c:v>51.71734647147035</c:v>
                </c:pt>
                <c:pt idx="11">
                  <c:v>51.71734647147035</c:v>
                </c:pt>
                <c:pt idx="12">
                  <c:v>51.71734647147035</c:v>
                </c:pt>
                <c:pt idx="13">
                  <c:v>51.71734647147035</c:v>
                </c:pt>
                <c:pt idx="14">
                  <c:v>51.71734647147035</c:v>
                </c:pt>
                <c:pt idx="15">
                  <c:v>51.71734647147035</c:v>
                </c:pt>
                <c:pt idx="16">
                  <c:v>51.71734647147035</c:v>
                </c:pt>
                <c:pt idx="17">
                  <c:v>51.71734647147035</c:v>
                </c:pt>
                <c:pt idx="18">
                  <c:v>51.71734647147035</c:v>
                </c:pt>
                <c:pt idx="19">
                  <c:v>51.71734647147035</c:v>
                </c:pt>
                <c:pt idx="20">
                  <c:v>51.71734647147035</c:v>
                </c:pt>
                <c:pt idx="21">
                  <c:v>51.71734647147035</c:v>
                </c:pt>
                <c:pt idx="22">
                  <c:v>51.71734647147035</c:v>
                </c:pt>
                <c:pt idx="23">
                  <c:v>51.71734647147035</c:v>
                </c:pt>
                <c:pt idx="24">
                  <c:v>51.71734647147035</c:v>
                </c:pt>
                <c:pt idx="25">
                  <c:v>51.71734647147035</c:v>
                </c:pt>
                <c:pt idx="26">
                  <c:v>51.71734647147035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6821248"/>
        <c:axId val="226823168"/>
      </c:lineChart>
      <c:catAx>
        <c:axId val="22682124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UF de notificação</a:t>
                </a:r>
              </a:p>
            </c:rich>
          </c:tx>
          <c:layout>
            <c:manualLayout>
              <c:xMode val="edge"/>
              <c:yMode val="edge"/>
              <c:x val="0.44626392820261845"/>
              <c:y val="0.9191033188174059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26823168"/>
        <c:crosses val="autoZero"/>
        <c:auto val="1"/>
        <c:lblAlgn val="ctr"/>
        <c:lblOffset val="100"/>
        <c:noMultiLvlLbl val="0"/>
      </c:catAx>
      <c:valAx>
        <c:axId val="2268231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000" b="0" i="0" baseline="0">
                    <a:effectLst/>
                  </a:rPr>
                  <a:t>% de inconsistência</a:t>
                </a:r>
                <a:endParaRPr lang="pt-BR" sz="1000">
                  <a:effectLst/>
                </a:endParaRPr>
              </a:p>
            </c:rich>
          </c:tx>
          <c:layout>
            <c:manualLayout>
              <c:xMode val="edge"/>
              <c:yMode val="edge"/>
              <c:x val="1.0303965355309934E-2"/>
              <c:y val="0.3119534561114237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26821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SIFGE_09!$B$1</c:f>
              <c:strCache>
                <c:ptCount val="1"/>
                <c:pt idx="0">
                  <c:v>% de Inconsistência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1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1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1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1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1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1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1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1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20"/>
            <c:invertIfNegative val="0"/>
            <c:bubble3D val="0"/>
            <c:spPr>
              <a:solidFill>
                <a:srgbClr val="FF0066"/>
              </a:solidFill>
              <a:ln>
                <a:noFill/>
              </a:ln>
              <a:effectLst/>
            </c:spPr>
          </c:dPt>
          <c:dPt>
            <c:idx val="21"/>
            <c:invertIfNegative val="0"/>
            <c:bubble3D val="0"/>
            <c:spPr>
              <a:solidFill>
                <a:srgbClr val="FF0066"/>
              </a:solidFill>
              <a:ln>
                <a:noFill/>
              </a:ln>
              <a:effectLst/>
            </c:spPr>
          </c:dPt>
          <c:dPt>
            <c:idx val="22"/>
            <c:invertIfNegative val="0"/>
            <c:bubble3D val="0"/>
            <c:spPr>
              <a:solidFill>
                <a:srgbClr val="FF0066"/>
              </a:solidFill>
              <a:ln>
                <a:noFill/>
              </a:ln>
              <a:effectLst/>
            </c:spPr>
          </c:dPt>
          <c:dPt>
            <c:idx val="23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24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25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26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Lbls>
            <c:dLbl>
              <c:idx val="19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SIFGE_09!$A$2:$A$28</c:f>
              <c:strCache>
                <c:ptCount val="27"/>
                <c:pt idx="0">
                  <c:v>RO</c:v>
                </c:pt>
                <c:pt idx="1">
                  <c:v>AC</c:v>
                </c:pt>
                <c:pt idx="2">
                  <c:v>AM</c:v>
                </c:pt>
                <c:pt idx="3">
                  <c:v>RR</c:v>
                </c:pt>
                <c:pt idx="4">
                  <c:v>PA</c:v>
                </c:pt>
                <c:pt idx="5">
                  <c:v>AP</c:v>
                </c:pt>
                <c:pt idx="6">
                  <c:v>TO</c:v>
                </c:pt>
                <c:pt idx="7">
                  <c:v>MA</c:v>
                </c:pt>
                <c:pt idx="8">
                  <c:v>PI</c:v>
                </c:pt>
                <c:pt idx="9">
                  <c:v>CE</c:v>
                </c:pt>
                <c:pt idx="10">
                  <c:v>RN</c:v>
                </c:pt>
                <c:pt idx="11">
                  <c:v>PB</c:v>
                </c:pt>
                <c:pt idx="12">
                  <c:v>PE</c:v>
                </c:pt>
                <c:pt idx="13">
                  <c:v>AL</c:v>
                </c:pt>
                <c:pt idx="14">
                  <c:v>SE</c:v>
                </c:pt>
                <c:pt idx="15">
                  <c:v>BA</c:v>
                </c:pt>
                <c:pt idx="16">
                  <c:v>MG</c:v>
                </c:pt>
                <c:pt idx="17">
                  <c:v>ES</c:v>
                </c:pt>
                <c:pt idx="18">
                  <c:v>RJ</c:v>
                </c:pt>
                <c:pt idx="19">
                  <c:v>SP</c:v>
                </c:pt>
                <c:pt idx="20">
                  <c:v>PR</c:v>
                </c:pt>
                <c:pt idx="21">
                  <c:v>SC</c:v>
                </c:pt>
                <c:pt idx="22">
                  <c:v>RS</c:v>
                </c:pt>
                <c:pt idx="23">
                  <c:v>MS</c:v>
                </c:pt>
                <c:pt idx="24">
                  <c:v>MT</c:v>
                </c:pt>
                <c:pt idx="25">
                  <c:v>GO</c:v>
                </c:pt>
                <c:pt idx="26">
                  <c:v>DF</c:v>
                </c:pt>
              </c:strCache>
            </c:strRef>
          </c:cat>
          <c:val>
            <c:numRef>
              <c:f>SIFGE_09!$B$2:$B$28</c:f>
              <c:numCache>
                <c:formatCode>0.0</c:formatCode>
                <c:ptCount val="27"/>
                <c:pt idx="0">
                  <c:v>8.340847610459873</c:v>
                </c:pt>
                <c:pt idx="1">
                  <c:v>4.6574417819777256</c:v>
                </c:pt>
                <c:pt idx="2">
                  <c:v>7.3618433899628979</c:v>
                </c:pt>
                <c:pt idx="3">
                  <c:v>11.978361669242659</c:v>
                </c:pt>
                <c:pt idx="4">
                  <c:v>15.422535211267606</c:v>
                </c:pt>
                <c:pt idx="5">
                  <c:v>17.936694021101992</c:v>
                </c:pt>
                <c:pt idx="6">
                  <c:v>9.7135330918669744</c:v>
                </c:pt>
                <c:pt idx="7">
                  <c:v>17.047239337924367</c:v>
                </c:pt>
                <c:pt idx="8">
                  <c:v>10.986547085201794</c:v>
                </c:pt>
                <c:pt idx="9">
                  <c:v>12.598647125140925</c:v>
                </c:pt>
                <c:pt idx="10">
                  <c:v>14.443400657585721</c:v>
                </c:pt>
                <c:pt idx="11">
                  <c:v>14.959839357429718</c:v>
                </c:pt>
                <c:pt idx="12">
                  <c:v>22.381822930268999</c:v>
                </c:pt>
                <c:pt idx="13">
                  <c:v>16.946778711484594</c:v>
                </c:pt>
                <c:pt idx="14">
                  <c:v>8.7339541907878182</c:v>
                </c:pt>
                <c:pt idx="15">
                  <c:v>13.460863460863461</c:v>
                </c:pt>
                <c:pt idx="16">
                  <c:v>16.013032939961061</c:v>
                </c:pt>
                <c:pt idx="17">
                  <c:v>12.662721893491124</c:v>
                </c:pt>
                <c:pt idx="18">
                  <c:v>7.0624932386138255</c:v>
                </c:pt>
                <c:pt idx="19">
                  <c:v>6.6690475451072944</c:v>
                </c:pt>
                <c:pt idx="20">
                  <c:v>9.0429923159966972</c:v>
                </c:pt>
                <c:pt idx="21">
                  <c:v>10.319343065693431</c:v>
                </c:pt>
                <c:pt idx="22">
                  <c:v>21.065760612446777</c:v>
                </c:pt>
                <c:pt idx="23">
                  <c:v>14.597003838058685</c:v>
                </c:pt>
                <c:pt idx="24">
                  <c:v>9.4801223241590211</c:v>
                </c:pt>
                <c:pt idx="25">
                  <c:v>8.4607645875251514</c:v>
                </c:pt>
                <c:pt idx="26">
                  <c:v>22.813345356176736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226949376"/>
        <c:axId val="227107200"/>
      </c:barChart>
      <c:lineChart>
        <c:grouping val="standard"/>
        <c:varyColors val="0"/>
        <c:ser>
          <c:idx val="1"/>
          <c:order val="1"/>
          <c:tx>
            <c:strRef>
              <c:f>SIFGE_09!$C$1</c:f>
              <c:strCache>
                <c:ptCount val="1"/>
                <c:pt idx="0">
                  <c:v>% Brasil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5"/>
              <c:layout>
                <c:manualLayout>
                  <c:x val="-4.5182482415106681E-2"/>
                  <c:y val="-5.573072437524220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dirty="0" err="1"/>
                      <a:t>Brasil</a:t>
                    </a:r>
                    <a:r>
                      <a:rPr lang="en-US" b="1" dirty="0"/>
                      <a:t> </a:t>
                    </a:r>
                    <a:r>
                      <a:rPr lang="en-US" b="1" dirty="0" smtClean="0"/>
                      <a:t>11,7</a:t>
                    </a:r>
                    <a:endParaRPr lang="en-US" b="1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SIFGE_09!$A$2:$A$28</c:f>
              <c:strCache>
                <c:ptCount val="27"/>
                <c:pt idx="0">
                  <c:v>RO</c:v>
                </c:pt>
                <c:pt idx="1">
                  <c:v>AC</c:v>
                </c:pt>
                <c:pt idx="2">
                  <c:v>AM</c:v>
                </c:pt>
                <c:pt idx="3">
                  <c:v>RR</c:v>
                </c:pt>
                <c:pt idx="4">
                  <c:v>PA</c:v>
                </c:pt>
                <c:pt idx="5">
                  <c:v>AP</c:v>
                </c:pt>
                <c:pt idx="6">
                  <c:v>TO</c:v>
                </c:pt>
                <c:pt idx="7">
                  <c:v>MA</c:v>
                </c:pt>
                <c:pt idx="8">
                  <c:v>PI</c:v>
                </c:pt>
                <c:pt idx="9">
                  <c:v>CE</c:v>
                </c:pt>
                <c:pt idx="10">
                  <c:v>RN</c:v>
                </c:pt>
                <c:pt idx="11">
                  <c:v>PB</c:v>
                </c:pt>
                <c:pt idx="12">
                  <c:v>PE</c:v>
                </c:pt>
                <c:pt idx="13">
                  <c:v>AL</c:v>
                </c:pt>
                <c:pt idx="14">
                  <c:v>SE</c:v>
                </c:pt>
                <c:pt idx="15">
                  <c:v>BA</c:v>
                </c:pt>
                <c:pt idx="16">
                  <c:v>MG</c:v>
                </c:pt>
                <c:pt idx="17">
                  <c:v>ES</c:v>
                </c:pt>
                <c:pt idx="18">
                  <c:v>RJ</c:v>
                </c:pt>
                <c:pt idx="19">
                  <c:v>SP</c:v>
                </c:pt>
                <c:pt idx="20">
                  <c:v>PR</c:v>
                </c:pt>
                <c:pt idx="21">
                  <c:v>SC</c:v>
                </c:pt>
                <c:pt idx="22">
                  <c:v>RS</c:v>
                </c:pt>
                <c:pt idx="23">
                  <c:v>MS</c:v>
                </c:pt>
                <c:pt idx="24">
                  <c:v>MT</c:v>
                </c:pt>
                <c:pt idx="25">
                  <c:v>GO</c:v>
                </c:pt>
                <c:pt idx="26">
                  <c:v>DF</c:v>
                </c:pt>
              </c:strCache>
            </c:strRef>
          </c:cat>
          <c:val>
            <c:numRef>
              <c:f>SIFGE_09!$C$2:$C$28</c:f>
              <c:numCache>
                <c:formatCode>0.0</c:formatCode>
                <c:ptCount val="27"/>
                <c:pt idx="0">
                  <c:v>11.657602270040199</c:v>
                </c:pt>
                <c:pt idx="1">
                  <c:v>11.657602270040199</c:v>
                </c:pt>
                <c:pt idx="2">
                  <c:v>11.657602270040199</c:v>
                </c:pt>
                <c:pt idx="3">
                  <c:v>11.657602270040199</c:v>
                </c:pt>
                <c:pt idx="4">
                  <c:v>11.657602270040199</c:v>
                </c:pt>
                <c:pt idx="5">
                  <c:v>11.657602270040199</c:v>
                </c:pt>
                <c:pt idx="6">
                  <c:v>11.657602270040199</c:v>
                </c:pt>
                <c:pt idx="7">
                  <c:v>11.657602270040199</c:v>
                </c:pt>
                <c:pt idx="8">
                  <c:v>11.657602270040199</c:v>
                </c:pt>
                <c:pt idx="9">
                  <c:v>11.657602270040199</c:v>
                </c:pt>
                <c:pt idx="10">
                  <c:v>11.657602270040199</c:v>
                </c:pt>
                <c:pt idx="11">
                  <c:v>11.657602270040199</c:v>
                </c:pt>
                <c:pt idx="12">
                  <c:v>11.657602270040199</c:v>
                </c:pt>
                <c:pt idx="13">
                  <c:v>11.657602270040199</c:v>
                </c:pt>
                <c:pt idx="14">
                  <c:v>11.657602270040199</c:v>
                </c:pt>
                <c:pt idx="15">
                  <c:v>11.657602270040199</c:v>
                </c:pt>
                <c:pt idx="16">
                  <c:v>11.657602270040199</c:v>
                </c:pt>
                <c:pt idx="17">
                  <c:v>11.657602270040199</c:v>
                </c:pt>
                <c:pt idx="18">
                  <c:v>11.657602270040199</c:v>
                </c:pt>
                <c:pt idx="19">
                  <c:v>11.657602270040199</c:v>
                </c:pt>
                <c:pt idx="20">
                  <c:v>11.657602270040199</c:v>
                </c:pt>
                <c:pt idx="21">
                  <c:v>11.657602270040199</c:v>
                </c:pt>
                <c:pt idx="22">
                  <c:v>11.657602270040199</c:v>
                </c:pt>
                <c:pt idx="23">
                  <c:v>11.657602270040199</c:v>
                </c:pt>
                <c:pt idx="24">
                  <c:v>11.657602270040199</c:v>
                </c:pt>
                <c:pt idx="25">
                  <c:v>11.657602270040199</c:v>
                </c:pt>
                <c:pt idx="26">
                  <c:v>11.657602270040199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6949376"/>
        <c:axId val="227107200"/>
      </c:lineChart>
      <c:catAx>
        <c:axId val="22694937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UF de notificação</a:t>
                </a:r>
              </a:p>
            </c:rich>
          </c:tx>
          <c:layout>
            <c:manualLayout>
              <c:xMode val="edge"/>
              <c:yMode val="edge"/>
              <c:x val="0.44626392820261845"/>
              <c:y val="0.9191033188174059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27107200"/>
        <c:crosses val="autoZero"/>
        <c:auto val="1"/>
        <c:lblAlgn val="ctr"/>
        <c:lblOffset val="100"/>
        <c:noMultiLvlLbl val="0"/>
      </c:catAx>
      <c:valAx>
        <c:axId val="227107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000" b="0" i="0" baseline="0">
                    <a:effectLst/>
                  </a:rPr>
                  <a:t>% de inconsistência</a:t>
                </a:r>
                <a:endParaRPr lang="pt-BR" sz="1000">
                  <a:effectLst/>
                </a:endParaRPr>
              </a:p>
            </c:rich>
          </c:tx>
          <c:layout>
            <c:manualLayout>
              <c:xMode val="edge"/>
              <c:yMode val="edge"/>
              <c:x val="1.0303965355309934E-2"/>
              <c:y val="0.3119534561114237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26949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SIFGE_INCON!$B$1</c:f>
              <c:strCache>
                <c:ptCount val="1"/>
                <c:pt idx="0">
                  <c:v>% de Inconsistência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1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1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1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1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1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1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1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1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20"/>
            <c:invertIfNegative val="0"/>
            <c:bubble3D val="0"/>
            <c:spPr>
              <a:solidFill>
                <a:srgbClr val="FF0066"/>
              </a:solidFill>
              <a:ln>
                <a:noFill/>
              </a:ln>
              <a:effectLst/>
            </c:spPr>
          </c:dPt>
          <c:dPt>
            <c:idx val="21"/>
            <c:invertIfNegative val="0"/>
            <c:bubble3D val="0"/>
            <c:spPr>
              <a:solidFill>
                <a:srgbClr val="FF0066"/>
              </a:solidFill>
              <a:ln>
                <a:noFill/>
              </a:ln>
              <a:effectLst/>
            </c:spPr>
          </c:dPt>
          <c:dPt>
            <c:idx val="22"/>
            <c:invertIfNegative val="0"/>
            <c:bubble3D val="0"/>
            <c:spPr>
              <a:solidFill>
                <a:srgbClr val="FF0066"/>
              </a:solidFill>
              <a:ln>
                <a:noFill/>
              </a:ln>
              <a:effectLst/>
            </c:spPr>
          </c:dPt>
          <c:dPt>
            <c:idx val="23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24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25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26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Lbls>
            <c:dLbl>
              <c:idx val="19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SIFGE_INCON!$A$2:$A$28</c:f>
              <c:strCache>
                <c:ptCount val="27"/>
                <c:pt idx="0">
                  <c:v>RO</c:v>
                </c:pt>
                <c:pt idx="1">
                  <c:v>AC</c:v>
                </c:pt>
                <c:pt idx="2">
                  <c:v>AM</c:v>
                </c:pt>
                <c:pt idx="3">
                  <c:v>RR</c:v>
                </c:pt>
                <c:pt idx="4">
                  <c:v>PA</c:v>
                </c:pt>
                <c:pt idx="5">
                  <c:v>AP</c:v>
                </c:pt>
                <c:pt idx="6">
                  <c:v>TO</c:v>
                </c:pt>
                <c:pt idx="7">
                  <c:v>MA</c:v>
                </c:pt>
                <c:pt idx="8">
                  <c:v>PI</c:v>
                </c:pt>
                <c:pt idx="9">
                  <c:v>CE</c:v>
                </c:pt>
                <c:pt idx="10">
                  <c:v>RN</c:v>
                </c:pt>
                <c:pt idx="11">
                  <c:v>PB</c:v>
                </c:pt>
                <c:pt idx="12">
                  <c:v>PE</c:v>
                </c:pt>
                <c:pt idx="13">
                  <c:v>AL</c:v>
                </c:pt>
                <c:pt idx="14">
                  <c:v>SE</c:v>
                </c:pt>
                <c:pt idx="15">
                  <c:v>BA</c:v>
                </c:pt>
                <c:pt idx="16">
                  <c:v>MG</c:v>
                </c:pt>
                <c:pt idx="17">
                  <c:v>ES</c:v>
                </c:pt>
                <c:pt idx="18">
                  <c:v>RJ</c:v>
                </c:pt>
                <c:pt idx="19">
                  <c:v>SP</c:v>
                </c:pt>
                <c:pt idx="20">
                  <c:v>PR</c:v>
                </c:pt>
                <c:pt idx="21">
                  <c:v>SC</c:v>
                </c:pt>
                <c:pt idx="22">
                  <c:v>RS</c:v>
                </c:pt>
                <c:pt idx="23">
                  <c:v>MS</c:v>
                </c:pt>
                <c:pt idx="24">
                  <c:v>MT</c:v>
                </c:pt>
                <c:pt idx="25">
                  <c:v>GO</c:v>
                </c:pt>
                <c:pt idx="26">
                  <c:v>DF</c:v>
                </c:pt>
              </c:strCache>
            </c:strRef>
          </c:cat>
          <c:val>
            <c:numRef>
              <c:f>SIFGE_INCON!$B$2:$B$28</c:f>
              <c:numCache>
                <c:formatCode>0.0</c:formatCode>
                <c:ptCount val="27"/>
                <c:pt idx="0">
                  <c:v>89.630297565374207</c:v>
                </c:pt>
                <c:pt idx="1">
                  <c:v>94.532568342895715</c:v>
                </c:pt>
                <c:pt idx="2">
                  <c:v>97.832454598711195</c:v>
                </c:pt>
                <c:pt idx="3">
                  <c:v>96.058732612055636</c:v>
                </c:pt>
                <c:pt idx="4">
                  <c:v>96.04068857589985</c:v>
                </c:pt>
                <c:pt idx="5">
                  <c:v>98.593200468933176</c:v>
                </c:pt>
                <c:pt idx="6">
                  <c:v>95.027988146196904</c:v>
                </c:pt>
                <c:pt idx="7">
                  <c:v>95.010269421287902</c:v>
                </c:pt>
                <c:pt idx="8">
                  <c:v>93.693946188340803</c:v>
                </c:pt>
                <c:pt idx="9">
                  <c:v>93.000751597143932</c:v>
                </c:pt>
                <c:pt idx="10">
                  <c:v>97.36965711601691</c:v>
                </c:pt>
                <c:pt idx="11">
                  <c:v>98.268072289156621</c:v>
                </c:pt>
                <c:pt idx="12">
                  <c:v>97.114129015408722</c:v>
                </c:pt>
                <c:pt idx="13">
                  <c:v>96.965452847805793</c:v>
                </c:pt>
                <c:pt idx="14">
                  <c:v>98.389126604580923</c:v>
                </c:pt>
                <c:pt idx="15">
                  <c:v>96.384696384696383</c:v>
                </c:pt>
                <c:pt idx="16">
                  <c:v>97.560297214606436</c:v>
                </c:pt>
                <c:pt idx="17">
                  <c:v>97.23372781065089</c:v>
                </c:pt>
                <c:pt idx="18">
                  <c:v>96.967292921279437</c:v>
                </c:pt>
                <c:pt idx="19">
                  <c:v>96.46284276885811</c:v>
                </c:pt>
                <c:pt idx="20">
                  <c:v>96.246904172223282</c:v>
                </c:pt>
                <c:pt idx="21">
                  <c:v>96.642335766423358</c:v>
                </c:pt>
                <c:pt idx="22">
                  <c:v>96.641004687970408</c:v>
                </c:pt>
                <c:pt idx="23">
                  <c:v>93.896248607156124</c:v>
                </c:pt>
                <c:pt idx="24">
                  <c:v>97.341801928957892</c:v>
                </c:pt>
                <c:pt idx="25">
                  <c:v>96.599597585513081</c:v>
                </c:pt>
                <c:pt idx="26">
                  <c:v>93.282236248872863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227425664"/>
        <c:axId val="227468800"/>
      </c:barChart>
      <c:lineChart>
        <c:grouping val="standard"/>
        <c:varyColors val="0"/>
        <c:ser>
          <c:idx val="1"/>
          <c:order val="1"/>
          <c:tx>
            <c:strRef>
              <c:f>SIFGE_INCON!$C$1</c:f>
              <c:strCache>
                <c:ptCount val="1"/>
                <c:pt idx="0">
                  <c:v>% Brasil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5"/>
              <c:layout>
                <c:manualLayout>
                  <c:x val="-1.4270586349176884E-2"/>
                  <c:y val="-9.139194836329647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dirty="0" err="1"/>
                      <a:t>Brasil</a:t>
                    </a:r>
                    <a:r>
                      <a:rPr lang="en-US" b="1" dirty="0"/>
                      <a:t> </a:t>
                    </a:r>
                    <a:r>
                      <a:rPr lang="en-US" b="1" dirty="0" smtClean="0"/>
                      <a:t>96,4</a:t>
                    </a:r>
                    <a:endParaRPr lang="en-US" b="1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SIFGE_INCON!$A$2:$A$28</c:f>
              <c:strCache>
                <c:ptCount val="27"/>
                <c:pt idx="0">
                  <c:v>RO</c:v>
                </c:pt>
                <c:pt idx="1">
                  <c:v>AC</c:v>
                </c:pt>
                <c:pt idx="2">
                  <c:v>AM</c:v>
                </c:pt>
                <c:pt idx="3">
                  <c:v>RR</c:v>
                </c:pt>
                <c:pt idx="4">
                  <c:v>PA</c:v>
                </c:pt>
                <c:pt idx="5">
                  <c:v>AP</c:v>
                </c:pt>
                <c:pt idx="6">
                  <c:v>TO</c:v>
                </c:pt>
                <c:pt idx="7">
                  <c:v>MA</c:v>
                </c:pt>
                <c:pt idx="8">
                  <c:v>PI</c:v>
                </c:pt>
                <c:pt idx="9">
                  <c:v>CE</c:v>
                </c:pt>
                <c:pt idx="10">
                  <c:v>RN</c:v>
                </c:pt>
                <c:pt idx="11">
                  <c:v>PB</c:v>
                </c:pt>
                <c:pt idx="12">
                  <c:v>PE</c:v>
                </c:pt>
                <c:pt idx="13">
                  <c:v>AL</c:v>
                </c:pt>
                <c:pt idx="14">
                  <c:v>SE</c:v>
                </c:pt>
                <c:pt idx="15">
                  <c:v>BA</c:v>
                </c:pt>
                <c:pt idx="16">
                  <c:v>MG</c:v>
                </c:pt>
                <c:pt idx="17">
                  <c:v>ES</c:v>
                </c:pt>
                <c:pt idx="18">
                  <c:v>RJ</c:v>
                </c:pt>
                <c:pt idx="19">
                  <c:v>SP</c:v>
                </c:pt>
                <c:pt idx="20">
                  <c:v>PR</c:v>
                </c:pt>
                <c:pt idx="21">
                  <c:v>SC</c:v>
                </c:pt>
                <c:pt idx="22">
                  <c:v>RS</c:v>
                </c:pt>
                <c:pt idx="23">
                  <c:v>MS</c:v>
                </c:pt>
                <c:pt idx="24">
                  <c:v>MT</c:v>
                </c:pt>
                <c:pt idx="25">
                  <c:v>GO</c:v>
                </c:pt>
                <c:pt idx="26">
                  <c:v>DF</c:v>
                </c:pt>
              </c:strCache>
            </c:strRef>
          </c:cat>
          <c:val>
            <c:numRef>
              <c:f>SIFGE_INCON!$C$2:$C$28</c:f>
              <c:numCache>
                <c:formatCode>0.0</c:formatCode>
                <c:ptCount val="27"/>
                <c:pt idx="0">
                  <c:v>96.436000969795657</c:v>
                </c:pt>
                <c:pt idx="1">
                  <c:v>96.436000969795657</c:v>
                </c:pt>
                <c:pt idx="2">
                  <c:v>96.436000969795657</c:v>
                </c:pt>
                <c:pt idx="3">
                  <c:v>96.436000969795657</c:v>
                </c:pt>
                <c:pt idx="4">
                  <c:v>96.436000969795657</c:v>
                </c:pt>
                <c:pt idx="5">
                  <c:v>96.436000969795657</c:v>
                </c:pt>
                <c:pt idx="6">
                  <c:v>96.436000969795657</c:v>
                </c:pt>
                <c:pt idx="7">
                  <c:v>96.436000969795657</c:v>
                </c:pt>
                <c:pt idx="8">
                  <c:v>96.436000969795657</c:v>
                </c:pt>
                <c:pt idx="9">
                  <c:v>96.436000969795657</c:v>
                </c:pt>
                <c:pt idx="10">
                  <c:v>96.436000969795657</c:v>
                </c:pt>
                <c:pt idx="11">
                  <c:v>96.436000969795657</c:v>
                </c:pt>
                <c:pt idx="12">
                  <c:v>96.436000969795657</c:v>
                </c:pt>
                <c:pt idx="13">
                  <c:v>96.436000969795657</c:v>
                </c:pt>
                <c:pt idx="14">
                  <c:v>96.436000969795657</c:v>
                </c:pt>
                <c:pt idx="15">
                  <c:v>96.436000969795657</c:v>
                </c:pt>
                <c:pt idx="16">
                  <c:v>96.436000969795657</c:v>
                </c:pt>
                <c:pt idx="17">
                  <c:v>96.436000969795657</c:v>
                </c:pt>
                <c:pt idx="18">
                  <c:v>96.436000969795657</c:v>
                </c:pt>
                <c:pt idx="19">
                  <c:v>96.436000969795657</c:v>
                </c:pt>
                <c:pt idx="20">
                  <c:v>96.436000969795657</c:v>
                </c:pt>
                <c:pt idx="21">
                  <c:v>96.436000969795657</c:v>
                </c:pt>
                <c:pt idx="22">
                  <c:v>96.436000969795657</c:v>
                </c:pt>
                <c:pt idx="23">
                  <c:v>96.436000969795657</c:v>
                </c:pt>
                <c:pt idx="24">
                  <c:v>96.436000969795657</c:v>
                </c:pt>
                <c:pt idx="25">
                  <c:v>96.436000969795657</c:v>
                </c:pt>
                <c:pt idx="26">
                  <c:v>96.436000969795657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7425664"/>
        <c:axId val="227468800"/>
      </c:lineChart>
      <c:catAx>
        <c:axId val="2274256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UF</a:t>
                </a:r>
                <a:r>
                  <a:rPr lang="pt-BR" baseline="0"/>
                  <a:t> de notificação</a:t>
                </a:r>
                <a:endParaRPr lang="pt-BR"/>
              </a:p>
            </c:rich>
          </c:tx>
          <c:layout>
            <c:manualLayout>
              <c:xMode val="edge"/>
              <c:yMode val="edge"/>
              <c:x val="0.44271936412039187"/>
              <c:y val="0.90765839578226049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27468800"/>
        <c:crosses val="autoZero"/>
        <c:auto val="1"/>
        <c:lblAlgn val="ctr"/>
        <c:lblOffset val="100"/>
        <c:noMultiLvlLbl val="0"/>
      </c:catAx>
      <c:valAx>
        <c:axId val="227468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 sz="1000" b="0" i="0" baseline="0">
                    <a:effectLst/>
                  </a:rPr>
                  <a:t>% de inconsistência</a:t>
                </a:r>
                <a:endParaRPr lang="pt-BR" sz="1000">
                  <a:effectLst/>
                </a:endParaRPr>
              </a:p>
            </c:rich>
          </c:tx>
          <c:layout>
            <c:manualLayout>
              <c:xMode val="edge"/>
              <c:yMode val="edge"/>
              <c:x val="6.1823792131859602E-3"/>
              <c:y val="0.25465254144879507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27425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805081428911725E-2"/>
          <c:y val="4.1964717795533596E-2"/>
          <c:w val="0.88252619478940642"/>
          <c:h val="0.78863780483372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'[Gráficos - sífilis congênita.xlsx]SIFIC_07'!$B$1</c:f>
              <c:strCache>
                <c:ptCount val="1"/>
                <c:pt idx="0">
                  <c:v>% de Inconsistência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1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1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1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1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1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1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1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1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20"/>
            <c:invertIfNegative val="0"/>
            <c:bubble3D val="0"/>
            <c:spPr>
              <a:solidFill>
                <a:srgbClr val="FF0066"/>
              </a:solidFill>
              <a:ln>
                <a:noFill/>
              </a:ln>
              <a:effectLst/>
            </c:spPr>
          </c:dPt>
          <c:dPt>
            <c:idx val="21"/>
            <c:invertIfNegative val="0"/>
            <c:bubble3D val="0"/>
            <c:spPr>
              <a:solidFill>
                <a:srgbClr val="FF0066"/>
              </a:solidFill>
              <a:ln>
                <a:noFill/>
              </a:ln>
              <a:effectLst/>
            </c:spPr>
          </c:dPt>
          <c:dPt>
            <c:idx val="22"/>
            <c:invertIfNegative val="0"/>
            <c:bubble3D val="0"/>
            <c:spPr>
              <a:solidFill>
                <a:srgbClr val="FF0066"/>
              </a:solidFill>
              <a:ln>
                <a:noFill/>
              </a:ln>
              <a:effectLst/>
            </c:spPr>
          </c:dPt>
          <c:dPt>
            <c:idx val="23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24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25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26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Lbls>
            <c:dLbl>
              <c:idx val="19"/>
              <c:layout>
                <c:manualLayout>
                  <c:x val="0"/>
                  <c:y val="-3.34210526315789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'[Gráficos - sífilis congênita.xlsx]SIFIC_07'!$A$2:$A$28</c:f>
              <c:strCache>
                <c:ptCount val="27"/>
                <c:pt idx="0">
                  <c:v>RO</c:v>
                </c:pt>
                <c:pt idx="1">
                  <c:v>AC</c:v>
                </c:pt>
                <c:pt idx="2">
                  <c:v>AM</c:v>
                </c:pt>
                <c:pt idx="3">
                  <c:v>RR</c:v>
                </c:pt>
                <c:pt idx="4">
                  <c:v>PA</c:v>
                </c:pt>
                <c:pt idx="5">
                  <c:v>AP</c:v>
                </c:pt>
                <c:pt idx="6">
                  <c:v>TO</c:v>
                </c:pt>
                <c:pt idx="7">
                  <c:v>MA</c:v>
                </c:pt>
                <c:pt idx="8">
                  <c:v>PI</c:v>
                </c:pt>
                <c:pt idx="9">
                  <c:v>CE</c:v>
                </c:pt>
                <c:pt idx="10">
                  <c:v>RN</c:v>
                </c:pt>
                <c:pt idx="11">
                  <c:v>PB</c:v>
                </c:pt>
                <c:pt idx="12">
                  <c:v>PE</c:v>
                </c:pt>
                <c:pt idx="13">
                  <c:v>AL</c:v>
                </c:pt>
                <c:pt idx="14">
                  <c:v>SE</c:v>
                </c:pt>
                <c:pt idx="15">
                  <c:v>BA</c:v>
                </c:pt>
                <c:pt idx="16">
                  <c:v>MG</c:v>
                </c:pt>
                <c:pt idx="17">
                  <c:v>ES</c:v>
                </c:pt>
                <c:pt idx="18">
                  <c:v>RJ</c:v>
                </c:pt>
                <c:pt idx="19">
                  <c:v>SP</c:v>
                </c:pt>
                <c:pt idx="20">
                  <c:v>PR</c:v>
                </c:pt>
                <c:pt idx="21">
                  <c:v>SC</c:v>
                </c:pt>
                <c:pt idx="22">
                  <c:v>RS</c:v>
                </c:pt>
                <c:pt idx="23">
                  <c:v>MS</c:v>
                </c:pt>
                <c:pt idx="24">
                  <c:v>MT</c:v>
                </c:pt>
                <c:pt idx="25">
                  <c:v>GO</c:v>
                </c:pt>
                <c:pt idx="26">
                  <c:v>DF</c:v>
                </c:pt>
              </c:strCache>
            </c:strRef>
          </c:cat>
          <c:val>
            <c:numRef>
              <c:f>'[Gráficos - sífilis congênita.xlsx]SIFIC_07'!$B$2:$B$28</c:f>
              <c:numCache>
                <c:formatCode>0.0</c:formatCode>
                <c:ptCount val="27"/>
                <c:pt idx="0">
                  <c:v>1.7925736235595391</c:v>
                </c:pt>
                <c:pt idx="1">
                  <c:v>3.4542314335060449</c:v>
                </c:pt>
                <c:pt idx="2">
                  <c:v>0.8910386965376782</c:v>
                </c:pt>
                <c:pt idx="3">
                  <c:v>3.1390134529147984</c:v>
                </c:pt>
                <c:pt idx="4">
                  <c:v>3.2223606907601923</c:v>
                </c:pt>
                <c:pt idx="5">
                  <c:v>2.912621359223301</c:v>
                </c:pt>
                <c:pt idx="6">
                  <c:v>1.6422287390029326</c:v>
                </c:pt>
                <c:pt idx="7">
                  <c:v>5.4923164484917475</c:v>
                </c:pt>
                <c:pt idx="8">
                  <c:v>1.9223659889094269</c:v>
                </c:pt>
                <c:pt idx="9">
                  <c:v>3.5801134828424752</c:v>
                </c:pt>
                <c:pt idx="10">
                  <c:v>2.6060438037149987</c:v>
                </c:pt>
                <c:pt idx="11">
                  <c:v>3.1382228490832156</c:v>
                </c:pt>
                <c:pt idx="12">
                  <c:v>2.6856380613606046</c:v>
                </c:pt>
                <c:pt idx="13">
                  <c:v>2.5620496397117694</c:v>
                </c:pt>
                <c:pt idx="14">
                  <c:v>2.31433506044905</c:v>
                </c:pt>
                <c:pt idx="15">
                  <c:v>2.2035409501974272</c:v>
                </c:pt>
                <c:pt idx="16">
                  <c:v>3.7730671605954584</c:v>
                </c:pt>
                <c:pt idx="17">
                  <c:v>3.403244954491492</c:v>
                </c:pt>
                <c:pt idx="18">
                  <c:v>2.4662128834961035</c:v>
                </c:pt>
                <c:pt idx="19">
                  <c:v>2.4237740621048194</c:v>
                </c:pt>
                <c:pt idx="20">
                  <c:v>2.4386406544996855</c:v>
                </c:pt>
                <c:pt idx="21">
                  <c:v>2.6569419119562387</c:v>
                </c:pt>
                <c:pt idx="22">
                  <c:v>3.1055398301657906</c:v>
                </c:pt>
                <c:pt idx="23">
                  <c:v>1.5414258188824663</c:v>
                </c:pt>
                <c:pt idx="24">
                  <c:v>2.2982062780269059</c:v>
                </c:pt>
                <c:pt idx="25">
                  <c:v>1.4102032351721276</c:v>
                </c:pt>
                <c:pt idx="26">
                  <c:v>2.7101940252540806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227822208"/>
        <c:axId val="227857152"/>
      </c:barChart>
      <c:lineChart>
        <c:grouping val="standard"/>
        <c:varyColors val="0"/>
        <c:ser>
          <c:idx val="1"/>
          <c:order val="1"/>
          <c:tx>
            <c:strRef>
              <c:f>'[Gráficos - sífilis congênita.xlsx]SIFIC_07'!$C$1</c:f>
              <c:strCache>
                <c:ptCount val="1"/>
                <c:pt idx="0">
                  <c:v>% Brasil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5"/>
              <c:layout>
                <c:manualLayout>
                  <c:x val="-4.3121689344044846E-2"/>
                  <c:y val="-5.528859079353583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dirty="0" err="1" smtClean="0"/>
                      <a:t>Brasil</a:t>
                    </a:r>
                    <a:r>
                      <a:rPr lang="en-US" b="1" dirty="0" smtClean="0"/>
                      <a:t> 2,7</a:t>
                    </a:r>
                    <a:endParaRPr lang="en-US" b="1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'[Gráficos - sífilis congênita.xlsx]SIFIC_07'!$A$2:$A$28</c:f>
              <c:strCache>
                <c:ptCount val="27"/>
                <c:pt idx="0">
                  <c:v>RO</c:v>
                </c:pt>
                <c:pt idx="1">
                  <c:v>AC</c:v>
                </c:pt>
                <c:pt idx="2">
                  <c:v>AM</c:v>
                </c:pt>
                <c:pt idx="3">
                  <c:v>RR</c:v>
                </c:pt>
                <c:pt idx="4">
                  <c:v>PA</c:v>
                </c:pt>
                <c:pt idx="5">
                  <c:v>AP</c:v>
                </c:pt>
                <c:pt idx="6">
                  <c:v>TO</c:v>
                </c:pt>
                <c:pt idx="7">
                  <c:v>MA</c:v>
                </c:pt>
                <c:pt idx="8">
                  <c:v>PI</c:v>
                </c:pt>
                <c:pt idx="9">
                  <c:v>CE</c:v>
                </c:pt>
                <c:pt idx="10">
                  <c:v>RN</c:v>
                </c:pt>
                <c:pt idx="11">
                  <c:v>PB</c:v>
                </c:pt>
                <c:pt idx="12">
                  <c:v>PE</c:v>
                </c:pt>
                <c:pt idx="13">
                  <c:v>AL</c:v>
                </c:pt>
                <c:pt idx="14">
                  <c:v>SE</c:v>
                </c:pt>
                <c:pt idx="15">
                  <c:v>BA</c:v>
                </c:pt>
                <c:pt idx="16">
                  <c:v>MG</c:v>
                </c:pt>
                <c:pt idx="17">
                  <c:v>ES</c:v>
                </c:pt>
                <c:pt idx="18">
                  <c:v>RJ</c:v>
                </c:pt>
                <c:pt idx="19">
                  <c:v>SP</c:v>
                </c:pt>
                <c:pt idx="20">
                  <c:v>PR</c:v>
                </c:pt>
                <c:pt idx="21">
                  <c:v>SC</c:v>
                </c:pt>
                <c:pt idx="22">
                  <c:v>RS</c:v>
                </c:pt>
                <c:pt idx="23">
                  <c:v>MS</c:v>
                </c:pt>
                <c:pt idx="24">
                  <c:v>MT</c:v>
                </c:pt>
                <c:pt idx="25">
                  <c:v>GO</c:v>
                </c:pt>
                <c:pt idx="26">
                  <c:v>DF</c:v>
                </c:pt>
              </c:strCache>
            </c:strRef>
          </c:cat>
          <c:val>
            <c:numRef>
              <c:f>'[Gráficos - sífilis congênita.xlsx]SIFIC_07'!$C$2:$C$28</c:f>
              <c:numCache>
                <c:formatCode>0.0</c:formatCode>
                <c:ptCount val="27"/>
                <c:pt idx="0">
                  <c:v>2.7188970557301779</c:v>
                </c:pt>
                <c:pt idx="1">
                  <c:v>2.7188970557301779</c:v>
                </c:pt>
                <c:pt idx="2">
                  <c:v>2.7188970557301779</c:v>
                </c:pt>
                <c:pt idx="3">
                  <c:v>2.7188970557301779</c:v>
                </c:pt>
                <c:pt idx="4">
                  <c:v>2.7188970557301779</c:v>
                </c:pt>
                <c:pt idx="5">
                  <c:v>2.7188970557301779</c:v>
                </c:pt>
                <c:pt idx="6">
                  <c:v>2.7188970557301779</c:v>
                </c:pt>
                <c:pt idx="7">
                  <c:v>2.7188970557301779</c:v>
                </c:pt>
                <c:pt idx="8">
                  <c:v>2.7188970557301779</c:v>
                </c:pt>
                <c:pt idx="9">
                  <c:v>2.7188970557301779</c:v>
                </c:pt>
                <c:pt idx="10">
                  <c:v>2.7188970557301779</c:v>
                </c:pt>
                <c:pt idx="11">
                  <c:v>2.7188970557301779</c:v>
                </c:pt>
                <c:pt idx="12">
                  <c:v>2.7188970557301779</c:v>
                </c:pt>
                <c:pt idx="13">
                  <c:v>2.7188970557301779</c:v>
                </c:pt>
                <c:pt idx="14">
                  <c:v>2.7188970557301779</c:v>
                </c:pt>
                <c:pt idx="15">
                  <c:v>2.7188970557301779</c:v>
                </c:pt>
                <c:pt idx="16">
                  <c:v>2.7188970557301779</c:v>
                </c:pt>
                <c:pt idx="17">
                  <c:v>2.7188970557301779</c:v>
                </c:pt>
                <c:pt idx="18">
                  <c:v>2.7188970557301779</c:v>
                </c:pt>
                <c:pt idx="19">
                  <c:v>2.7188970557301779</c:v>
                </c:pt>
                <c:pt idx="20">
                  <c:v>2.7188970557301779</c:v>
                </c:pt>
                <c:pt idx="21">
                  <c:v>2.7188970557301779</c:v>
                </c:pt>
                <c:pt idx="22">
                  <c:v>2.7188970557301779</c:v>
                </c:pt>
                <c:pt idx="23">
                  <c:v>2.7188970557301779</c:v>
                </c:pt>
                <c:pt idx="24">
                  <c:v>2.7188970557301779</c:v>
                </c:pt>
                <c:pt idx="25">
                  <c:v>2.7188970557301779</c:v>
                </c:pt>
                <c:pt idx="26">
                  <c:v>2.7188970557301779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7822208"/>
        <c:axId val="227857152"/>
      </c:lineChart>
      <c:catAx>
        <c:axId val="2278222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UF</a:t>
                </a:r>
                <a:r>
                  <a:rPr lang="pt-BR" baseline="0"/>
                  <a:t> de notificação</a:t>
                </a:r>
                <a:endParaRPr lang="pt-BR"/>
              </a:p>
            </c:rich>
          </c:tx>
          <c:layout>
            <c:manualLayout>
              <c:xMode val="edge"/>
              <c:yMode val="edge"/>
              <c:x val="0.44478015719145386"/>
              <c:y val="0.9229182931624545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27857152"/>
        <c:crosses val="autoZero"/>
        <c:auto val="1"/>
        <c:lblAlgn val="ctr"/>
        <c:lblOffset val="100"/>
        <c:noMultiLvlLbl val="0"/>
      </c:catAx>
      <c:valAx>
        <c:axId val="2278571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% de inconsistência</a:t>
                </a:r>
              </a:p>
            </c:rich>
          </c:tx>
          <c:layout>
            <c:manualLayout>
              <c:xMode val="edge"/>
              <c:yMode val="edge"/>
              <c:x val="6.1823792131859602E-3"/>
              <c:y val="0.2737274131740376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27822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805081428911725E-2"/>
          <c:y val="4.1964717795533596E-2"/>
          <c:w val="0.88252619478940642"/>
          <c:h val="0.78863780483372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'[Gráficos - sífilis congênita.xlsx]SIFIC_08'!$B$1</c:f>
              <c:strCache>
                <c:ptCount val="1"/>
                <c:pt idx="0">
                  <c:v>% de Inconsistência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1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1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1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1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1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1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1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1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20"/>
            <c:invertIfNegative val="0"/>
            <c:bubble3D val="0"/>
            <c:spPr>
              <a:solidFill>
                <a:srgbClr val="FF0066"/>
              </a:solidFill>
              <a:ln>
                <a:noFill/>
              </a:ln>
              <a:effectLst/>
            </c:spPr>
          </c:dPt>
          <c:dPt>
            <c:idx val="21"/>
            <c:invertIfNegative val="0"/>
            <c:bubble3D val="0"/>
            <c:spPr>
              <a:solidFill>
                <a:srgbClr val="FF0066"/>
              </a:solidFill>
              <a:ln>
                <a:noFill/>
              </a:ln>
              <a:effectLst/>
            </c:spPr>
          </c:dPt>
          <c:dPt>
            <c:idx val="22"/>
            <c:invertIfNegative val="0"/>
            <c:bubble3D val="0"/>
            <c:spPr>
              <a:solidFill>
                <a:srgbClr val="FF0066"/>
              </a:solidFill>
              <a:ln>
                <a:noFill/>
              </a:ln>
              <a:effectLst/>
            </c:spPr>
          </c:dPt>
          <c:dPt>
            <c:idx val="23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24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25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26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Lbls>
            <c:dLbl>
              <c:idx val="19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'[Gráficos - sífilis congênita.xlsx]SIFIC_08'!$A$2:$A$28</c:f>
              <c:strCache>
                <c:ptCount val="27"/>
                <c:pt idx="0">
                  <c:v>RO</c:v>
                </c:pt>
                <c:pt idx="1">
                  <c:v>AC</c:v>
                </c:pt>
                <c:pt idx="2">
                  <c:v>AM</c:v>
                </c:pt>
                <c:pt idx="3">
                  <c:v>RR</c:v>
                </c:pt>
                <c:pt idx="4">
                  <c:v>PA</c:v>
                </c:pt>
                <c:pt idx="5">
                  <c:v>AP</c:v>
                </c:pt>
                <c:pt idx="6">
                  <c:v>TO</c:v>
                </c:pt>
                <c:pt idx="7">
                  <c:v>MA</c:v>
                </c:pt>
                <c:pt idx="8">
                  <c:v>PI</c:v>
                </c:pt>
                <c:pt idx="9">
                  <c:v>CE</c:v>
                </c:pt>
                <c:pt idx="10">
                  <c:v>RN</c:v>
                </c:pt>
                <c:pt idx="11">
                  <c:v>PB</c:v>
                </c:pt>
                <c:pt idx="12">
                  <c:v>PE</c:v>
                </c:pt>
                <c:pt idx="13">
                  <c:v>AL</c:v>
                </c:pt>
                <c:pt idx="14">
                  <c:v>SE</c:v>
                </c:pt>
                <c:pt idx="15">
                  <c:v>BA</c:v>
                </c:pt>
                <c:pt idx="16">
                  <c:v>MG</c:v>
                </c:pt>
                <c:pt idx="17">
                  <c:v>ES</c:v>
                </c:pt>
                <c:pt idx="18">
                  <c:v>RJ</c:v>
                </c:pt>
                <c:pt idx="19">
                  <c:v>SP</c:v>
                </c:pt>
                <c:pt idx="20">
                  <c:v>PR</c:v>
                </c:pt>
                <c:pt idx="21">
                  <c:v>SC</c:v>
                </c:pt>
                <c:pt idx="22">
                  <c:v>RS</c:v>
                </c:pt>
                <c:pt idx="23">
                  <c:v>MS</c:v>
                </c:pt>
                <c:pt idx="24">
                  <c:v>MT</c:v>
                </c:pt>
                <c:pt idx="25">
                  <c:v>GO</c:v>
                </c:pt>
                <c:pt idx="26">
                  <c:v>DF</c:v>
                </c:pt>
              </c:strCache>
            </c:strRef>
          </c:cat>
          <c:val>
            <c:numRef>
              <c:f>'[Gráficos - sífilis congênita.xlsx]SIFIC_08'!$B$2:$B$28</c:f>
              <c:numCache>
                <c:formatCode>0.0</c:formatCode>
                <c:ptCount val="27"/>
                <c:pt idx="0">
                  <c:v>5.2496798975672219</c:v>
                </c:pt>
                <c:pt idx="1">
                  <c:v>10.535405872193436</c:v>
                </c:pt>
                <c:pt idx="2">
                  <c:v>4.8625254582484727</c:v>
                </c:pt>
                <c:pt idx="3">
                  <c:v>6.2780269058295968</c:v>
                </c:pt>
                <c:pt idx="4">
                  <c:v>8.7947302830692546</c:v>
                </c:pt>
                <c:pt idx="5">
                  <c:v>10.540915395284328</c:v>
                </c:pt>
                <c:pt idx="6">
                  <c:v>4.9853372434017595</c:v>
                </c:pt>
                <c:pt idx="7">
                  <c:v>8.8503130335799653</c:v>
                </c:pt>
                <c:pt idx="8">
                  <c:v>7.9852125693160811</c:v>
                </c:pt>
                <c:pt idx="9">
                  <c:v>5.9713590921372601</c:v>
                </c:pt>
                <c:pt idx="10">
                  <c:v>4.2694760188522318</c:v>
                </c:pt>
                <c:pt idx="11">
                  <c:v>5.7475317348377999</c:v>
                </c:pt>
                <c:pt idx="12">
                  <c:v>9.0973766118274781</c:v>
                </c:pt>
                <c:pt idx="13">
                  <c:v>14.171337069655724</c:v>
                </c:pt>
                <c:pt idx="14">
                  <c:v>6.3557858376511227</c:v>
                </c:pt>
                <c:pt idx="15">
                  <c:v>9.3746019615335623</c:v>
                </c:pt>
                <c:pt idx="16">
                  <c:v>9.5355697331412497</c:v>
                </c:pt>
                <c:pt idx="17">
                  <c:v>6.3711911357340716</c:v>
                </c:pt>
                <c:pt idx="18">
                  <c:v>6.5173785801190363</c:v>
                </c:pt>
                <c:pt idx="19">
                  <c:v>3.8675003512716031</c:v>
                </c:pt>
                <c:pt idx="20">
                  <c:v>6.8596601636249215</c:v>
                </c:pt>
                <c:pt idx="21">
                  <c:v>10.184943995832247</c:v>
                </c:pt>
                <c:pt idx="22">
                  <c:v>9.5349777598059031</c:v>
                </c:pt>
                <c:pt idx="23">
                  <c:v>23.458574181117534</c:v>
                </c:pt>
                <c:pt idx="24">
                  <c:v>6.4461883408071747</c:v>
                </c:pt>
                <c:pt idx="25">
                  <c:v>7.5487349647449191</c:v>
                </c:pt>
                <c:pt idx="26">
                  <c:v>7.576224206960271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228069760"/>
        <c:axId val="228071680"/>
      </c:barChart>
      <c:lineChart>
        <c:grouping val="standard"/>
        <c:varyColors val="0"/>
        <c:ser>
          <c:idx val="1"/>
          <c:order val="1"/>
          <c:tx>
            <c:strRef>
              <c:f>'[Gráficos - sífilis congênita.xlsx]SIFIC_08'!$C$1</c:f>
              <c:strCache>
                <c:ptCount val="1"/>
                <c:pt idx="0">
                  <c:v>% Brasil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5"/>
              <c:layout>
                <c:manualLayout>
                  <c:x val="-3.6939310130858737E-2"/>
                  <c:y val="-8.199341120887532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dirty="0" err="1"/>
                      <a:t>Brasil</a:t>
                    </a:r>
                    <a:r>
                      <a:rPr lang="en-US" b="1" dirty="0"/>
                      <a:t> </a:t>
                    </a:r>
                    <a:r>
                      <a:rPr lang="en-US" b="1" dirty="0" smtClean="0"/>
                      <a:t>7,4</a:t>
                    </a:r>
                    <a:endParaRPr lang="en-US" b="1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'[Gráficos - sífilis congênita.xlsx]SIFIC_08'!$A$2:$A$28</c:f>
              <c:strCache>
                <c:ptCount val="27"/>
                <c:pt idx="0">
                  <c:v>RO</c:v>
                </c:pt>
                <c:pt idx="1">
                  <c:v>AC</c:v>
                </c:pt>
                <c:pt idx="2">
                  <c:v>AM</c:v>
                </c:pt>
                <c:pt idx="3">
                  <c:v>RR</c:v>
                </c:pt>
                <c:pt idx="4">
                  <c:v>PA</c:v>
                </c:pt>
                <c:pt idx="5">
                  <c:v>AP</c:v>
                </c:pt>
                <c:pt idx="6">
                  <c:v>TO</c:v>
                </c:pt>
                <c:pt idx="7">
                  <c:v>MA</c:v>
                </c:pt>
                <c:pt idx="8">
                  <c:v>PI</c:v>
                </c:pt>
                <c:pt idx="9">
                  <c:v>CE</c:v>
                </c:pt>
                <c:pt idx="10">
                  <c:v>RN</c:v>
                </c:pt>
                <c:pt idx="11">
                  <c:v>PB</c:v>
                </c:pt>
                <c:pt idx="12">
                  <c:v>PE</c:v>
                </c:pt>
                <c:pt idx="13">
                  <c:v>AL</c:v>
                </c:pt>
                <c:pt idx="14">
                  <c:v>SE</c:v>
                </c:pt>
                <c:pt idx="15">
                  <c:v>BA</c:v>
                </c:pt>
                <c:pt idx="16">
                  <c:v>MG</c:v>
                </c:pt>
                <c:pt idx="17">
                  <c:v>ES</c:v>
                </c:pt>
                <c:pt idx="18">
                  <c:v>RJ</c:v>
                </c:pt>
                <c:pt idx="19">
                  <c:v>SP</c:v>
                </c:pt>
                <c:pt idx="20">
                  <c:v>PR</c:v>
                </c:pt>
                <c:pt idx="21">
                  <c:v>SC</c:v>
                </c:pt>
                <c:pt idx="22">
                  <c:v>RS</c:v>
                </c:pt>
                <c:pt idx="23">
                  <c:v>MS</c:v>
                </c:pt>
                <c:pt idx="24">
                  <c:v>MT</c:v>
                </c:pt>
                <c:pt idx="25">
                  <c:v>GO</c:v>
                </c:pt>
                <c:pt idx="26">
                  <c:v>DF</c:v>
                </c:pt>
              </c:strCache>
            </c:strRef>
          </c:cat>
          <c:val>
            <c:numRef>
              <c:f>'[Gráficos - sífilis congênita.xlsx]SIFIC_08'!$C$2:$C$28</c:f>
              <c:numCache>
                <c:formatCode>0.0</c:formatCode>
                <c:ptCount val="27"/>
                <c:pt idx="0">
                  <c:v>7.3495561658983961</c:v>
                </c:pt>
                <c:pt idx="1">
                  <c:v>7.3495561658983961</c:v>
                </c:pt>
                <c:pt idx="2">
                  <c:v>7.3495561658983961</c:v>
                </c:pt>
                <c:pt idx="3">
                  <c:v>7.3495561658983961</c:v>
                </c:pt>
                <c:pt idx="4">
                  <c:v>7.3495561658983961</c:v>
                </c:pt>
                <c:pt idx="5">
                  <c:v>7.3495561658983961</c:v>
                </c:pt>
                <c:pt idx="6">
                  <c:v>7.3495561658983961</c:v>
                </c:pt>
                <c:pt idx="7">
                  <c:v>7.3495561658983961</c:v>
                </c:pt>
                <c:pt idx="8">
                  <c:v>7.3495561658983961</c:v>
                </c:pt>
                <c:pt idx="9">
                  <c:v>7.3495561658983961</c:v>
                </c:pt>
                <c:pt idx="10">
                  <c:v>7.3495561658983961</c:v>
                </c:pt>
                <c:pt idx="11">
                  <c:v>7.3495561658983961</c:v>
                </c:pt>
                <c:pt idx="12">
                  <c:v>7.3495561658983961</c:v>
                </c:pt>
                <c:pt idx="13">
                  <c:v>7.3495561658983961</c:v>
                </c:pt>
                <c:pt idx="14">
                  <c:v>7.3495561658983961</c:v>
                </c:pt>
                <c:pt idx="15">
                  <c:v>7.3495561658983961</c:v>
                </c:pt>
                <c:pt idx="16">
                  <c:v>7.3495561658983961</c:v>
                </c:pt>
                <c:pt idx="17">
                  <c:v>7.3495561658983961</c:v>
                </c:pt>
                <c:pt idx="18">
                  <c:v>7.3495561658983961</c:v>
                </c:pt>
                <c:pt idx="19">
                  <c:v>7.3495561658983961</c:v>
                </c:pt>
                <c:pt idx="20">
                  <c:v>7.3495561658983961</c:v>
                </c:pt>
                <c:pt idx="21">
                  <c:v>7.3495561658983961</c:v>
                </c:pt>
                <c:pt idx="22">
                  <c:v>7.3495561658983961</c:v>
                </c:pt>
                <c:pt idx="23">
                  <c:v>7.3495561658983961</c:v>
                </c:pt>
                <c:pt idx="24">
                  <c:v>7.3495561658983961</c:v>
                </c:pt>
                <c:pt idx="25">
                  <c:v>7.3495561658983961</c:v>
                </c:pt>
                <c:pt idx="26">
                  <c:v>7.3495561658983961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28069760"/>
        <c:axId val="228071680"/>
      </c:lineChart>
      <c:catAx>
        <c:axId val="2280697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UF</a:t>
                </a:r>
                <a:r>
                  <a:rPr lang="pt-BR" baseline="0"/>
                  <a:t> de notificação</a:t>
                </a:r>
                <a:endParaRPr lang="pt-BR"/>
              </a:p>
            </c:rich>
          </c:tx>
          <c:layout>
            <c:manualLayout>
              <c:xMode val="edge"/>
              <c:yMode val="edge"/>
              <c:x val="0.44478015719145386"/>
              <c:y val="0.9229182931624545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28071680"/>
        <c:crosses val="autoZero"/>
        <c:auto val="1"/>
        <c:lblAlgn val="ctr"/>
        <c:lblOffset val="100"/>
        <c:noMultiLvlLbl val="0"/>
      </c:catAx>
      <c:valAx>
        <c:axId val="2280716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% de inconsistência</a:t>
                </a:r>
              </a:p>
            </c:rich>
          </c:tx>
          <c:layout>
            <c:manualLayout>
              <c:xMode val="edge"/>
              <c:yMode val="edge"/>
              <c:x val="6.1823792131859602E-3"/>
              <c:y val="0.2737274131740376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280697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805081428911725E-2"/>
          <c:y val="3.4405635072791749E-2"/>
          <c:w val="0.88252619478940642"/>
          <c:h val="0.796196707685371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'[Gráficos - sífilis congênita.xlsx]SIFIC_13'!$B$1</c:f>
              <c:strCache>
                <c:ptCount val="1"/>
                <c:pt idx="0">
                  <c:v>% de Inconsistência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1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1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1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1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1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1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1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1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20"/>
            <c:invertIfNegative val="0"/>
            <c:bubble3D val="0"/>
            <c:spPr>
              <a:solidFill>
                <a:srgbClr val="FF0066"/>
              </a:solidFill>
              <a:ln>
                <a:noFill/>
              </a:ln>
              <a:effectLst/>
            </c:spPr>
          </c:dPt>
          <c:dPt>
            <c:idx val="21"/>
            <c:invertIfNegative val="0"/>
            <c:bubble3D val="0"/>
            <c:spPr>
              <a:solidFill>
                <a:srgbClr val="FF0066"/>
              </a:solidFill>
              <a:ln>
                <a:noFill/>
              </a:ln>
              <a:effectLst/>
            </c:spPr>
          </c:dPt>
          <c:dPt>
            <c:idx val="22"/>
            <c:invertIfNegative val="0"/>
            <c:bubble3D val="0"/>
            <c:spPr>
              <a:solidFill>
                <a:srgbClr val="FF0066"/>
              </a:solidFill>
              <a:ln>
                <a:noFill/>
              </a:ln>
              <a:effectLst/>
            </c:spPr>
          </c:dPt>
          <c:dPt>
            <c:idx val="23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24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25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26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Lbls>
            <c:dLbl>
              <c:idx val="19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'[Gráficos - sífilis congênita.xlsx]SIFIC_13'!$A$2:$A$28</c:f>
              <c:strCache>
                <c:ptCount val="27"/>
                <c:pt idx="0">
                  <c:v>RO</c:v>
                </c:pt>
                <c:pt idx="1">
                  <c:v>AC</c:v>
                </c:pt>
                <c:pt idx="2">
                  <c:v>AM</c:v>
                </c:pt>
                <c:pt idx="3">
                  <c:v>RR</c:v>
                </c:pt>
                <c:pt idx="4">
                  <c:v>PA</c:v>
                </c:pt>
                <c:pt idx="5">
                  <c:v>AP</c:v>
                </c:pt>
                <c:pt idx="6">
                  <c:v>TO</c:v>
                </c:pt>
                <c:pt idx="7">
                  <c:v>MA</c:v>
                </c:pt>
                <c:pt idx="8">
                  <c:v>PI</c:v>
                </c:pt>
                <c:pt idx="9">
                  <c:v>CE</c:v>
                </c:pt>
                <c:pt idx="10">
                  <c:v>RN</c:v>
                </c:pt>
                <c:pt idx="11">
                  <c:v>PB</c:v>
                </c:pt>
                <c:pt idx="12">
                  <c:v>PE</c:v>
                </c:pt>
                <c:pt idx="13">
                  <c:v>AL</c:v>
                </c:pt>
                <c:pt idx="14">
                  <c:v>SE</c:v>
                </c:pt>
                <c:pt idx="15">
                  <c:v>BA</c:v>
                </c:pt>
                <c:pt idx="16">
                  <c:v>MG</c:v>
                </c:pt>
                <c:pt idx="17">
                  <c:v>ES</c:v>
                </c:pt>
                <c:pt idx="18">
                  <c:v>RJ</c:v>
                </c:pt>
                <c:pt idx="19">
                  <c:v>SP</c:v>
                </c:pt>
                <c:pt idx="20">
                  <c:v>PR</c:v>
                </c:pt>
                <c:pt idx="21">
                  <c:v>SC</c:v>
                </c:pt>
                <c:pt idx="22">
                  <c:v>RS</c:v>
                </c:pt>
                <c:pt idx="23">
                  <c:v>MS</c:v>
                </c:pt>
                <c:pt idx="24">
                  <c:v>MT</c:v>
                </c:pt>
                <c:pt idx="25">
                  <c:v>GO</c:v>
                </c:pt>
                <c:pt idx="26">
                  <c:v>DF</c:v>
                </c:pt>
              </c:strCache>
            </c:strRef>
          </c:cat>
          <c:val>
            <c:numRef>
              <c:f>'[Gráficos - sífilis congênita.xlsx]SIFIC_13'!$B$2:$B$28</c:f>
              <c:numCache>
                <c:formatCode>0.0</c:formatCode>
                <c:ptCount val="27"/>
                <c:pt idx="0">
                  <c:v>3.7131882202304736</c:v>
                </c:pt>
                <c:pt idx="1">
                  <c:v>4.3177892918825558</c:v>
                </c:pt>
                <c:pt idx="2">
                  <c:v>2.8767820773930755</c:v>
                </c:pt>
                <c:pt idx="3">
                  <c:v>5.3811659192825116</c:v>
                </c:pt>
                <c:pt idx="4">
                  <c:v>4.9314580737048246</c:v>
                </c:pt>
                <c:pt idx="5">
                  <c:v>8.1830790568654646</c:v>
                </c:pt>
                <c:pt idx="6">
                  <c:v>2.6392961876832843</c:v>
                </c:pt>
                <c:pt idx="7">
                  <c:v>7.8258394991462721</c:v>
                </c:pt>
                <c:pt idx="8">
                  <c:v>2.3659889094269873</c:v>
                </c:pt>
                <c:pt idx="9">
                  <c:v>2.1210483653066738</c:v>
                </c:pt>
                <c:pt idx="10">
                  <c:v>2.522872192958137</c:v>
                </c:pt>
                <c:pt idx="11">
                  <c:v>4.7602256699576868</c:v>
                </c:pt>
                <c:pt idx="12">
                  <c:v>3.6371720764784348</c:v>
                </c:pt>
                <c:pt idx="13">
                  <c:v>3.9231385108086467</c:v>
                </c:pt>
                <c:pt idx="14">
                  <c:v>1.6234887737478412</c:v>
                </c:pt>
                <c:pt idx="15">
                  <c:v>3.9867532798369636</c:v>
                </c:pt>
                <c:pt idx="16">
                  <c:v>3.2242573917815736</c:v>
                </c:pt>
                <c:pt idx="17">
                  <c:v>2.453502176493866</c:v>
                </c:pt>
                <c:pt idx="18">
                  <c:v>2.1110782282726643</c:v>
                </c:pt>
                <c:pt idx="19">
                  <c:v>1.3348320921736687</c:v>
                </c:pt>
                <c:pt idx="20">
                  <c:v>1.6205160478288232</c:v>
                </c:pt>
                <c:pt idx="21">
                  <c:v>2.5787965616045847</c:v>
                </c:pt>
                <c:pt idx="22">
                  <c:v>1.7468661544682571</c:v>
                </c:pt>
                <c:pt idx="23">
                  <c:v>2.8420038535645471</c:v>
                </c:pt>
                <c:pt idx="24">
                  <c:v>5.8295964125560538</c:v>
                </c:pt>
                <c:pt idx="25">
                  <c:v>3.6084612194110326</c:v>
                </c:pt>
                <c:pt idx="26">
                  <c:v>1.4474899907607022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37083520"/>
        <c:axId val="137134848"/>
      </c:barChart>
      <c:lineChart>
        <c:grouping val="standard"/>
        <c:varyColors val="0"/>
        <c:ser>
          <c:idx val="1"/>
          <c:order val="1"/>
          <c:tx>
            <c:strRef>
              <c:f>'[Gráficos - sífilis congênita.xlsx]SIFIC_13'!$C$1</c:f>
              <c:strCache>
                <c:ptCount val="1"/>
                <c:pt idx="0">
                  <c:v>% Brasil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5"/>
              <c:layout>
                <c:manualLayout>
                  <c:x val="-0.13362751865553774"/>
                  <c:y val="-5.162110370708251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dirty="0" err="1"/>
                      <a:t>Brasil</a:t>
                    </a:r>
                    <a:r>
                      <a:rPr lang="en-US" b="1" dirty="0"/>
                      <a:t> </a:t>
                    </a:r>
                    <a:r>
                      <a:rPr lang="en-US" b="1" dirty="0" smtClean="0"/>
                      <a:t>2,6</a:t>
                    </a:r>
                    <a:endParaRPr lang="en-US" b="1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'[Gráficos - sífilis congênita.xlsx]SIFIC_13'!$A$2:$A$28</c:f>
              <c:strCache>
                <c:ptCount val="27"/>
                <c:pt idx="0">
                  <c:v>RO</c:v>
                </c:pt>
                <c:pt idx="1">
                  <c:v>AC</c:v>
                </c:pt>
                <c:pt idx="2">
                  <c:v>AM</c:v>
                </c:pt>
                <c:pt idx="3">
                  <c:v>RR</c:v>
                </c:pt>
                <c:pt idx="4">
                  <c:v>PA</c:v>
                </c:pt>
                <c:pt idx="5">
                  <c:v>AP</c:v>
                </c:pt>
                <c:pt idx="6">
                  <c:v>TO</c:v>
                </c:pt>
                <c:pt idx="7">
                  <c:v>MA</c:v>
                </c:pt>
                <c:pt idx="8">
                  <c:v>PI</c:v>
                </c:pt>
                <c:pt idx="9">
                  <c:v>CE</c:v>
                </c:pt>
                <c:pt idx="10">
                  <c:v>RN</c:v>
                </c:pt>
                <c:pt idx="11">
                  <c:v>PB</c:v>
                </c:pt>
                <c:pt idx="12">
                  <c:v>PE</c:v>
                </c:pt>
                <c:pt idx="13">
                  <c:v>AL</c:v>
                </c:pt>
                <c:pt idx="14">
                  <c:v>SE</c:v>
                </c:pt>
                <c:pt idx="15">
                  <c:v>BA</c:v>
                </c:pt>
                <c:pt idx="16">
                  <c:v>MG</c:v>
                </c:pt>
                <c:pt idx="17">
                  <c:v>ES</c:v>
                </c:pt>
                <c:pt idx="18">
                  <c:v>RJ</c:v>
                </c:pt>
                <c:pt idx="19">
                  <c:v>SP</c:v>
                </c:pt>
                <c:pt idx="20">
                  <c:v>PR</c:v>
                </c:pt>
                <c:pt idx="21">
                  <c:v>SC</c:v>
                </c:pt>
                <c:pt idx="22">
                  <c:v>RS</c:v>
                </c:pt>
                <c:pt idx="23">
                  <c:v>MS</c:v>
                </c:pt>
                <c:pt idx="24">
                  <c:v>MT</c:v>
                </c:pt>
                <c:pt idx="25">
                  <c:v>GO</c:v>
                </c:pt>
                <c:pt idx="26">
                  <c:v>DF</c:v>
                </c:pt>
              </c:strCache>
            </c:strRef>
          </c:cat>
          <c:val>
            <c:numRef>
              <c:f>'[Gráficos - sífilis congênita.xlsx]SIFIC_13'!$C$2:$C$28</c:f>
              <c:numCache>
                <c:formatCode>0.0</c:formatCode>
                <c:ptCount val="27"/>
                <c:pt idx="0">
                  <c:v>2.6624036155801698</c:v>
                </c:pt>
                <c:pt idx="1">
                  <c:v>2.6624036155801698</c:v>
                </c:pt>
                <c:pt idx="2">
                  <c:v>2.6624036155801698</c:v>
                </c:pt>
                <c:pt idx="3">
                  <c:v>2.6624036155801698</c:v>
                </c:pt>
                <c:pt idx="4">
                  <c:v>2.6624036155801698</c:v>
                </c:pt>
                <c:pt idx="5">
                  <c:v>2.6624036155801698</c:v>
                </c:pt>
                <c:pt idx="6">
                  <c:v>2.6624036155801698</c:v>
                </c:pt>
                <c:pt idx="7">
                  <c:v>2.6624036155801698</c:v>
                </c:pt>
                <c:pt idx="8">
                  <c:v>2.6624036155801698</c:v>
                </c:pt>
                <c:pt idx="9">
                  <c:v>2.6624036155801698</c:v>
                </c:pt>
                <c:pt idx="10">
                  <c:v>2.6624036155801698</c:v>
                </c:pt>
                <c:pt idx="11">
                  <c:v>2.6624036155801698</c:v>
                </c:pt>
                <c:pt idx="12">
                  <c:v>2.6624036155801698</c:v>
                </c:pt>
                <c:pt idx="13">
                  <c:v>2.6624036155801698</c:v>
                </c:pt>
                <c:pt idx="14">
                  <c:v>2.6624036155801698</c:v>
                </c:pt>
                <c:pt idx="15">
                  <c:v>2.6624036155801698</c:v>
                </c:pt>
                <c:pt idx="16">
                  <c:v>2.6624036155801698</c:v>
                </c:pt>
                <c:pt idx="17">
                  <c:v>2.6624036155801698</c:v>
                </c:pt>
                <c:pt idx="18">
                  <c:v>2.6624036155801698</c:v>
                </c:pt>
                <c:pt idx="19">
                  <c:v>2.6624036155801698</c:v>
                </c:pt>
                <c:pt idx="20">
                  <c:v>2.6624036155801698</c:v>
                </c:pt>
                <c:pt idx="21">
                  <c:v>2.6624036155801698</c:v>
                </c:pt>
                <c:pt idx="22">
                  <c:v>2.6624036155801698</c:v>
                </c:pt>
                <c:pt idx="23">
                  <c:v>2.6624036155801698</c:v>
                </c:pt>
                <c:pt idx="24">
                  <c:v>2.6624036155801698</c:v>
                </c:pt>
                <c:pt idx="25">
                  <c:v>2.6624036155801698</c:v>
                </c:pt>
                <c:pt idx="26">
                  <c:v>2.6624036155801698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083520"/>
        <c:axId val="137134848"/>
      </c:lineChart>
      <c:catAx>
        <c:axId val="13708352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UF</a:t>
                </a:r>
                <a:r>
                  <a:rPr lang="pt-BR" baseline="0"/>
                  <a:t> de notificação</a:t>
                </a:r>
                <a:endParaRPr lang="pt-BR"/>
              </a:p>
            </c:rich>
          </c:tx>
          <c:layout>
            <c:manualLayout>
              <c:xMode val="edge"/>
              <c:yMode val="edge"/>
              <c:x val="0.44478015719145386"/>
              <c:y val="0.9229182931624545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7134848"/>
        <c:crosses val="autoZero"/>
        <c:auto val="1"/>
        <c:lblAlgn val="ctr"/>
        <c:lblOffset val="100"/>
        <c:noMultiLvlLbl val="0"/>
      </c:catAx>
      <c:valAx>
        <c:axId val="1371348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% de inconsistência</a:t>
                </a:r>
              </a:p>
            </c:rich>
          </c:tx>
          <c:layout>
            <c:manualLayout>
              <c:xMode val="edge"/>
              <c:yMode val="edge"/>
              <c:x val="6.1823792131859602E-3"/>
              <c:y val="0.2737274131740376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70835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cs_escol_n!$G$15</c:f>
              <c:strCache>
                <c:ptCount val="1"/>
                <c:pt idx="0">
                  <c:v>Informação em branco ou ignorada</c:v>
                </c:pt>
              </c:strCache>
            </c:strRef>
          </c:tx>
          <c:spPr>
            <a:solidFill>
              <a:srgbClr val="FF0000">
                <a:alpha val="50000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92D050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92D050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92D050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92D050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92D050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92D050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16"/>
            <c:invertIfNegative val="0"/>
            <c:bubble3D val="0"/>
            <c:spPr>
              <a:solidFill>
                <a:srgbClr val="F4E08C">
                  <a:alpha val="49804"/>
                </a:srgbClr>
              </a:solidFill>
              <a:ln>
                <a:noFill/>
              </a:ln>
              <a:effectLst/>
            </c:spPr>
          </c:dPt>
          <c:dPt>
            <c:idx val="17"/>
            <c:invertIfNegative val="0"/>
            <c:bubble3D val="0"/>
            <c:spPr>
              <a:solidFill>
                <a:srgbClr val="F4E08C">
                  <a:alpha val="49804"/>
                </a:srgbClr>
              </a:solidFill>
              <a:ln>
                <a:noFill/>
              </a:ln>
              <a:effectLst/>
            </c:spPr>
          </c:dPt>
          <c:dPt>
            <c:idx val="18"/>
            <c:invertIfNegative val="0"/>
            <c:bubble3D val="0"/>
            <c:spPr>
              <a:solidFill>
                <a:srgbClr val="F4E08C">
                  <a:alpha val="49804"/>
                </a:srgbClr>
              </a:solidFill>
              <a:ln>
                <a:noFill/>
              </a:ln>
              <a:effectLst/>
            </c:spPr>
          </c:dPt>
          <c:dPt>
            <c:idx val="19"/>
            <c:invertIfNegative val="0"/>
            <c:bubble3D val="0"/>
            <c:spPr>
              <a:solidFill>
                <a:srgbClr val="F4E08C">
                  <a:alpha val="49804"/>
                </a:srgbClr>
              </a:solidFill>
              <a:ln>
                <a:noFill/>
              </a:ln>
              <a:effectLst/>
            </c:spPr>
          </c:dPt>
          <c:dPt>
            <c:idx val="20"/>
            <c:invertIfNegative val="0"/>
            <c:bubble3D val="0"/>
            <c:spPr>
              <a:solidFill>
                <a:srgbClr val="FF9999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21"/>
            <c:invertIfNegative val="0"/>
            <c:bubble3D val="0"/>
            <c:spPr>
              <a:solidFill>
                <a:srgbClr val="FF9999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22"/>
            <c:invertIfNegative val="0"/>
            <c:bubble3D val="0"/>
            <c:spPr>
              <a:solidFill>
                <a:srgbClr val="FF9999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23"/>
            <c:invertIfNegative val="0"/>
            <c:bubble3D val="0"/>
            <c:spPr>
              <a:solidFill>
                <a:schemeClr val="accent5">
                  <a:lumMod val="60000"/>
                  <a:lumOff val="40000"/>
                  <a:alpha val="50000"/>
                </a:schemeClr>
              </a:solidFill>
              <a:ln>
                <a:noFill/>
              </a:ln>
              <a:effectLst/>
            </c:spPr>
          </c:dPt>
          <c:dPt>
            <c:idx val="24"/>
            <c:invertIfNegative val="0"/>
            <c:bubble3D val="0"/>
            <c:spPr>
              <a:solidFill>
                <a:schemeClr val="accent5">
                  <a:lumMod val="60000"/>
                  <a:lumOff val="40000"/>
                  <a:alpha val="50000"/>
                </a:schemeClr>
              </a:solidFill>
              <a:ln>
                <a:noFill/>
              </a:ln>
              <a:effectLst/>
            </c:spPr>
          </c:dPt>
          <c:dPt>
            <c:idx val="25"/>
            <c:invertIfNegative val="0"/>
            <c:bubble3D val="0"/>
            <c:spPr>
              <a:solidFill>
                <a:schemeClr val="accent5">
                  <a:lumMod val="60000"/>
                  <a:lumOff val="40000"/>
                  <a:alpha val="50000"/>
                </a:schemeClr>
              </a:solidFill>
              <a:ln>
                <a:noFill/>
              </a:ln>
              <a:effectLst/>
            </c:spPr>
          </c:dPt>
          <c:dPt>
            <c:idx val="26"/>
            <c:invertIfNegative val="0"/>
            <c:bubble3D val="0"/>
            <c:spPr>
              <a:solidFill>
                <a:schemeClr val="accent5">
                  <a:lumMod val="60000"/>
                  <a:lumOff val="40000"/>
                  <a:alpha val="50000"/>
                </a:schemeClr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cs_escol_n!$F$16:$F$42</c:f>
              <c:strCache>
                <c:ptCount val="27"/>
                <c:pt idx="0">
                  <c:v>RO</c:v>
                </c:pt>
                <c:pt idx="1">
                  <c:v>AC</c:v>
                </c:pt>
                <c:pt idx="2">
                  <c:v>AM</c:v>
                </c:pt>
                <c:pt idx="3">
                  <c:v>RR</c:v>
                </c:pt>
                <c:pt idx="4">
                  <c:v>PA</c:v>
                </c:pt>
                <c:pt idx="5">
                  <c:v>AP</c:v>
                </c:pt>
                <c:pt idx="6">
                  <c:v>TO</c:v>
                </c:pt>
                <c:pt idx="7">
                  <c:v>MA</c:v>
                </c:pt>
                <c:pt idx="8">
                  <c:v>PI</c:v>
                </c:pt>
                <c:pt idx="9">
                  <c:v>CE</c:v>
                </c:pt>
                <c:pt idx="10">
                  <c:v>RN</c:v>
                </c:pt>
                <c:pt idx="11">
                  <c:v>PB</c:v>
                </c:pt>
                <c:pt idx="12">
                  <c:v>PE</c:v>
                </c:pt>
                <c:pt idx="13">
                  <c:v>AL</c:v>
                </c:pt>
                <c:pt idx="14">
                  <c:v>SE</c:v>
                </c:pt>
                <c:pt idx="15">
                  <c:v>BA</c:v>
                </c:pt>
                <c:pt idx="16">
                  <c:v>MG</c:v>
                </c:pt>
                <c:pt idx="17">
                  <c:v>ES</c:v>
                </c:pt>
                <c:pt idx="18">
                  <c:v>RJ</c:v>
                </c:pt>
                <c:pt idx="19">
                  <c:v>SP</c:v>
                </c:pt>
                <c:pt idx="20">
                  <c:v>PR</c:v>
                </c:pt>
                <c:pt idx="21">
                  <c:v>SC</c:v>
                </c:pt>
                <c:pt idx="22">
                  <c:v>RS</c:v>
                </c:pt>
                <c:pt idx="23">
                  <c:v>MS</c:v>
                </c:pt>
                <c:pt idx="24">
                  <c:v>MT</c:v>
                </c:pt>
                <c:pt idx="25">
                  <c:v>GO</c:v>
                </c:pt>
                <c:pt idx="26">
                  <c:v>DF</c:v>
                </c:pt>
              </c:strCache>
            </c:strRef>
          </c:cat>
          <c:val>
            <c:numRef>
              <c:f>cs_escol_n!$G$16:$G$42</c:f>
              <c:numCache>
                <c:formatCode>0.0</c:formatCode>
                <c:ptCount val="27"/>
                <c:pt idx="0">
                  <c:v>31.514748281215347</c:v>
                </c:pt>
                <c:pt idx="1">
                  <c:v>34.304635761589402</c:v>
                </c:pt>
                <c:pt idx="2">
                  <c:v>33.557623478883322</c:v>
                </c:pt>
                <c:pt idx="3">
                  <c:v>41.463414634146346</c:v>
                </c:pt>
                <c:pt idx="4">
                  <c:v>18.84126683102598</c:v>
                </c:pt>
                <c:pt idx="5">
                  <c:v>22.878876535985956</c:v>
                </c:pt>
                <c:pt idx="6">
                  <c:v>23.626852659110725</c:v>
                </c:pt>
                <c:pt idx="7">
                  <c:v>18.143578238923162</c:v>
                </c:pt>
                <c:pt idx="8">
                  <c:v>17.823865344153891</c:v>
                </c:pt>
                <c:pt idx="9">
                  <c:v>33.701999646080338</c:v>
                </c:pt>
                <c:pt idx="10">
                  <c:v>47.093621399176961</c:v>
                </c:pt>
                <c:pt idx="11">
                  <c:v>47.347880078055702</c:v>
                </c:pt>
                <c:pt idx="12">
                  <c:v>41.839626254116567</c:v>
                </c:pt>
                <c:pt idx="13">
                  <c:v>40.581162324649299</c:v>
                </c:pt>
                <c:pt idx="14">
                  <c:v>25.985192261762599</c:v>
                </c:pt>
                <c:pt idx="15">
                  <c:v>44.863217625836285</c:v>
                </c:pt>
                <c:pt idx="16">
                  <c:v>40.17094017094017</c:v>
                </c:pt>
                <c:pt idx="17">
                  <c:v>37.842874614175059</c:v>
                </c:pt>
                <c:pt idx="18">
                  <c:v>52.206038215788993</c:v>
                </c:pt>
                <c:pt idx="19">
                  <c:v>27.203391312967572</c:v>
                </c:pt>
                <c:pt idx="20">
                  <c:v>21.212850439176997</c:v>
                </c:pt>
                <c:pt idx="21">
                  <c:v>36.825855613216845</c:v>
                </c:pt>
                <c:pt idx="22">
                  <c:v>50.609095630239629</c:v>
                </c:pt>
                <c:pt idx="23">
                  <c:v>30.502195389681667</c:v>
                </c:pt>
                <c:pt idx="24">
                  <c:v>35.199076745527989</c:v>
                </c:pt>
                <c:pt idx="25">
                  <c:v>40.196237870656475</c:v>
                </c:pt>
                <c:pt idx="26">
                  <c:v>46.302780638516992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80149248"/>
        <c:axId val="180151040"/>
      </c:barChart>
      <c:barChart>
        <c:barDir val="col"/>
        <c:grouping val="clustered"/>
        <c:varyColors val="0"/>
        <c:ser>
          <c:idx val="1"/>
          <c:order val="1"/>
          <c:tx>
            <c:strRef>
              <c:f>cs_escol_n!$H$15</c:f>
              <c:strCache>
                <c:ptCount val="1"/>
                <c:pt idx="0">
                  <c:v>Em branco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1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1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1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1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20"/>
            <c:invertIfNegative val="0"/>
            <c:bubble3D val="0"/>
            <c:spPr>
              <a:solidFill>
                <a:srgbClr val="FF0066"/>
              </a:solidFill>
              <a:ln>
                <a:noFill/>
              </a:ln>
              <a:effectLst/>
            </c:spPr>
          </c:dPt>
          <c:dPt>
            <c:idx val="21"/>
            <c:invertIfNegative val="0"/>
            <c:bubble3D val="0"/>
            <c:spPr>
              <a:solidFill>
                <a:srgbClr val="FF0066"/>
              </a:solidFill>
              <a:ln>
                <a:noFill/>
              </a:ln>
              <a:effectLst/>
            </c:spPr>
          </c:dPt>
          <c:dPt>
            <c:idx val="22"/>
            <c:invertIfNegative val="0"/>
            <c:bubble3D val="0"/>
            <c:spPr>
              <a:solidFill>
                <a:srgbClr val="FF0066"/>
              </a:solidFill>
              <a:ln>
                <a:noFill/>
              </a:ln>
              <a:effectLst/>
            </c:spPr>
          </c:dPt>
          <c:dPt>
            <c:idx val="23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24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25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26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</c:dPt>
          <c:cat>
            <c:strRef>
              <c:f>cs_escol_n!$F$16:$F$42</c:f>
              <c:strCache>
                <c:ptCount val="27"/>
                <c:pt idx="0">
                  <c:v>RO</c:v>
                </c:pt>
                <c:pt idx="1">
                  <c:v>AC</c:v>
                </c:pt>
                <c:pt idx="2">
                  <c:v>AM</c:v>
                </c:pt>
                <c:pt idx="3">
                  <c:v>RR</c:v>
                </c:pt>
                <c:pt idx="4">
                  <c:v>PA</c:v>
                </c:pt>
                <c:pt idx="5">
                  <c:v>AP</c:v>
                </c:pt>
                <c:pt idx="6">
                  <c:v>TO</c:v>
                </c:pt>
                <c:pt idx="7">
                  <c:v>MA</c:v>
                </c:pt>
                <c:pt idx="8">
                  <c:v>PI</c:v>
                </c:pt>
                <c:pt idx="9">
                  <c:v>CE</c:v>
                </c:pt>
                <c:pt idx="10">
                  <c:v>RN</c:v>
                </c:pt>
                <c:pt idx="11">
                  <c:v>PB</c:v>
                </c:pt>
                <c:pt idx="12">
                  <c:v>PE</c:v>
                </c:pt>
                <c:pt idx="13">
                  <c:v>AL</c:v>
                </c:pt>
                <c:pt idx="14">
                  <c:v>SE</c:v>
                </c:pt>
                <c:pt idx="15">
                  <c:v>BA</c:v>
                </c:pt>
                <c:pt idx="16">
                  <c:v>MG</c:v>
                </c:pt>
                <c:pt idx="17">
                  <c:v>ES</c:v>
                </c:pt>
                <c:pt idx="18">
                  <c:v>RJ</c:v>
                </c:pt>
                <c:pt idx="19">
                  <c:v>SP</c:v>
                </c:pt>
                <c:pt idx="20">
                  <c:v>PR</c:v>
                </c:pt>
                <c:pt idx="21">
                  <c:v>SC</c:v>
                </c:pt>
                <c:pt idx="22">
                  <c:v>RS</c:v>
                </c:pt>
                <c:pt idx="23">
                  <c:v>MS</c:v>
                </c:pt>
                <c:pt idx="24">
                  <c:v>MT</c:v>
                </c:pt>
                <c:pt idx="25">
                  <c:v>GO</c:v>
                </c:pt>
                <c:pt idx="26">
                  <c:v>DF</c:v>
                </c:pt>
              </c:strCache>
            </c:strRef>
          </c:cat>
          <c:val>
            <c:numRef>
              <c:f>cs_escol_n!$H$16:$H$42</c:f>
              <c:numCache>
                <c:formatCode>0.0</c:formatCode>
                <c:ptCount val="27"/>
                <c:pt idx="0">
                  <c:v>10.734087380793968</c:v>
                </c:pt>
                <c:pt idx="1">
                  <c:v>25.76158940397351</c:v>
                </c:pt>
                <c:pt idx="2">
                  <c:v>8.7544738725841089</c:v>
                </c:pt>
                <c:pt idx="3">
                  <c:v>9.3947606142728102</c:v>
                </c:pt>
                <c:pt idx="4">
                  <c:v>7.064289778114925</c:v>
                </c:pt>
                <c:pt idx="5">
                  <c:v>9.2451726155646572</c:v>
                </c:pt>
                <c:pt idx="6">
                  <c:v>8.0906713164777688</c:v>
                </c:pt>
                <c:pt idx="7">
                  <c:v>9.6466629276500289</c:v>
                </c:pt>
                <c:pt idx="8">
                  <c:v>5.8911932672076945</c:v>
                </c:pt>
                <c:pt idx="9">
                  <c:v>11.307733144576181</c:v>
                </c:pt>
                <c:pt idx="10">
                  <c:v>7.4974279835390947</c:v>
                </c:pt>
                <c:pt idx="11">
                  <c:v>17.8463721837857</c:v>
                </c:pt>
                <c:pt idx="12">
                  <c:v>6.0389063337673274</c:v>
                </c:pt>
                <c:pt idx="13">
                  <c:v>21.342685370741481</c:v>
                </c:pt>
                <c:pt idx="14">
                  <c:v>8.4547408645808453</c:v>
                </c:pt>
                <c:pt idx="15">
                  <c:v>12.760517005849591</c:v>
                </c:pt>
                <c:pt idx="16">
                  <c:v>8.4232804232804241</c:v>
                </c:pt>
                <c:pt idx="17">
                  <c:v>9.1258517267485875</c:v>
                </c:pt>
                <c:pt idx="18">
                  <c:v>4.9874330012415591</c:v>
                </c:pt>
                <c:pt idx="19">
                  <c:v>3.4951048706391363</c:v>
                </c:pt>
                <c:pt idx="20">
                  <c:v>3.0898808807604379</c:v>
                </c:pt>
                <c:pt idx="21">
                  <c:v>10.160064814206573</c:v>
                </c:pt>
                <c:pt idx="22">
                  <c:v>9.0896950812374797</c:v>
                </c:pt>
                <c:pt idx="23">
                  <c:v>5.5296377607025251</c:v>
                </c:pt>
                <c:pt idx="24">
                  <c:v>7.2273514137334098</c:v>
                </c:pt>
                <c:pt idx="25">
                  <c:v>6.0551851249525672</c:v>
                </c:pt>
                <c:pt idx="26">
                  <c:v>8.290422245108136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0154368"/>
        <c:axId val="180152576"/>
      </c:barChart>
      <c:catAx>
        <c:axId val="180149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0151040"/>
        <c:crosses val="autoZero"/>
        <c:auto val="1"/>
        <c:lblAlgn val="ctr"/>
        <c:lblOffset val="100"/>
        <c:noMultiLvlLbl val="0"/>
      </c:catAx>
      <c:valAx>
        <c:axId val="180151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80149248"/>
        <c:crosses val="autoZero"/>
        <c:crossBetween val="between"/>
      </c:valAx>
      <c:valAx>
        <c:axId val="180152576"/>
        <c:scaling>
          <c:orientation val="minMax"/>
          <c:max val="16"/>
        </c:scaling>
        <c:delete val="1"/>
        <c:axPos val="r"/>
        <c:numFmt formatCode="0.0" sourceLinked="1"/>
        <c:majorTickMark val="out"/>
        <c:minorTickMark val="none"/>
        <c:tickLblPos val="nextTo"/>
        <c:crossAx val="180154368"/>
        <c:crosses val="max"/>
        <c:crossBetween val="between"/>
      </c:valAx>
      <c:catAx>
        <c:axId val="18015436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8015257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2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4805081428911725E-2"/>
          <c:y val="4.1964717795533596E-2"/>
          <c:w val="0.88252619478940642"/>
          <c:h val="0.78863780483372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'[Gráficos - sífilis congênita.xlsx]SIFIC_INCON'!$B$1</c:f>
              <c:strCache>
                <c:ptCount val="1"/>
                <c:pt idx="0">
                  <c:v>% de Inconsistência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7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8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9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1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11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1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13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14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15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Pt>
            <c:idx val="1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1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1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1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20"/>
            <c:invertIfNegative val="0"/>
            <c:bubble3D val="0"/>
            <c:spPr>
              <a:solidFill>
                <a:srgbClr val="FF0066"/>
              </a:solidFill>
              <a:ln>
                <a:noFill/>
              </a:ln>
              <a:effectLst/>
            </c:spPr>
          </c:dPt>
          <c:dPt>
            <c:idx val="21"/>
            <c:invertIfNegative val="0"/>
            <c:bubble3D val="0"/>
            <c:spPr>
              <a:solidFill>
                <a:srgbClr val="FF0066"/>
              </a:solidFill>
              <a:ln>
                <a:noFill/>
              </a:ln>
              <a:effectLst/>
            </c:spPr>
          </c:dPt>
          <c:dPt>
            <c:idx val="22"/>
            <c:invertIfNegative val="0"/>
            <c:bubble3D val="0"/>
            <c:spPr>
              <a:solidFill>
                <a:srgbClr val="FF0066"/>
              </a:solidFill>
              <a:ln>
                <a:noFill/>
              </a:ln>
              <a:effectLst/>
            </c:spPr>
          </c:dPt>
          <c:dPt>
            <c:idx val="23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24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25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26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Lbls>
            <c:dLbl>
              <c:idx val="19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'[Gráficos - sífilis congênita.xlsx]SIFIC_INCON'!$A$2:$A$28</c:f>
              <c:strCache>
                <c:ptCount val="27"/>
                <c:pt idx="0">
                  <c:v>RO</c:v>
                </c:pt>
                <c:pt idx="1">
                  <c:v>AC</c:v>
                </c:pt>
                <c:pt idx="2">
                  <c:v>AM</c:v>
                </c:pt>
                <c:pt idx="3">
                  <c:v>RR</c:v>
                </c:pt>
                <c:pt idx="4">
                  <c:v>PA</c:v>
                </c:pt>
                <c:pt idx="5">
                  <c:v>AP</c:v>
                </c:pt>
                <c:pt idx="6">
                  <c:v>TO</c:v>
                </c:pt>
                <c:pt idx="7">
                  <c:v>MA</c:v>
                </c:pt>
                <c:pt idx="8">
                  <c:v>PI</c:v>
                </c:pt>
                <c:pt idx="9">
                  <c:v>CE</c:v>
                </c:pt>
                <c:pt idx="10">
                  <c:v>RN</c:v>
                </c:pt>
                <c:pt idx="11">
                  <c:v>PB</c:v>
                </c:pt>
                <c:pt idx="12">
                  <c:v>PE</c:v>
                </c:pt>
                <c:pt idx="13">
                  <c:v>AL</c:v>
                </c:pt>
                <c:pt idx="14">
                  <c:v>SE</c:v>
                </c:pt>
                <c:pt idx="15">
                  <c:v>BA</c:v>
                </c:pt>
                <c:pt idx="16">
                  <c:v>MG</c:v>
                </c:pt>
                <c:pt idx="17">
                  <c:v>ES</c:v>
                </c:pt>
                <c:pt idx="18">
                  <c:v>RJ</c:v>
                </c:pt>
                <c:pt idx="19">
                  <c:v>SP</c:v>
                </c:pt>
                <c:pt idx="20">
                  <c:v>PR</c:v>
                </c:pt>
                <c:pt idx="21">
                  <c:v>SC</c:v>
                </c:pt>
                <c:pt idx="22">
                  <c:v>RS</c:v>
                </c:pt>
                <c:pt idx="23">
                  <c:v>MS</c:v>
                </c:pt>
                <c:pt idx="24">
                  <c:v>MT</c:v>
                </c:pt>
                <c:pt idx="25">
                  <c:v>GO</c:v>
                </c:pt>
                <c:pt idx="26">
                  <c:v>DF</c:v>
                </c:pt>
              </c:strCache>
            </c:strRef>
          </c:cat>
          <c:val>
            <c:numRef>
              <c:f>'[Gráficos - sífilis congênita.xlsx]SIFIC_INCON'!$B$2:$B$28</c:f>
              <c:numCache>
                <c:formatCode>0.0</c:formatCode>
                <c:ptCount val="27"/>
                <c:pt idx="0">
                  <c:v>30.729833546734955</c:v>
                </c:pt>
                <c:pt idx="1">
                  <c:v>62.52158894645941</c:v>
                </c:pt>
                <c:pt idx="2">
                  <c:v>56.924643584521384</c:v>
                </c:pt>
                <c:pt idx="3">
                  <c:v>53.587443946188344</c:v>
                </c:pt>
                <c:pt idx="4">
                  <c:v>77.60370304432972</c:v>
                </c:pt>
                <c:pt idx="5">
                  <c:v>96.393897364771149</c:v>
                </c:pt>
                <c:pt idx="6">
                  <c:v>29.853372434017594</c:v>
                </c:pt>
                <c:pt idx="7">
                  <c:v>72.652248150256113</c:v>
                </c:pt>
                <c:pt idx="8">
                  <c:v>45.841035120147872</c:v>
                </c:pt>
                <c:pt idx="9">
                  <c:v>46.960281005133744</c:v>
                </c:pt>
                <c:pt idx="10">
                  <c:v>48.017743276961461</c:v>
                </c:pt>
                <c:pt idx="11">
                  <c:v>80.394922425952046</c:v>
                </c:pt>
                <c:pt idx="12">
                  <c:v>55.046687416629617</c:v>
                </c:pt>
                <c:pt idx="13">
                  <c:v>80.944755804643719</c:v>
                </c:pt>
                <c:pt idx="14">
                  <c:v>44.939550949913645</c:v>
                </c:pt>
                <c:pt idx="15">
                  <c:v>64.259330021653298</c:v>
                </c:pt>
                <c:pt idx="16">
                  <c:v>48.864649790766279</c:v>
                </c:pt>
                <c:pt idx="17">
                  <c:v>47.724574594380691</c:v>
                </c:pt>
                <c:pt idx="18">
                  <c:v>46.904080760251226</c:v>
                </c:pt>
                <c:pt idx="19">
                  <c:v>28.597021216804833</c:v>
                </c:pt>
                <c:pt idx="20">
                  <c:v>37.633731906859659</c:v>
                </c:pt>
                <c:pt idx="21">
                  <c:v>47.251888512633499</c:v>
                </c:pt>
                <c:pt idx="22">
                  <c:v>40.283057015770318</c:v>
                </c:pt>
                <c:pt idx="23">
                  <c:v>61.753371868978803</c:v>
                </c:pt>
                <c:pt idx="24">
                  <c:v>72.926008968609864</c:v>
                </c:pt>
                <c:pt idx="25">
                  <c:v>50.974699294898386</c:v>
                </c:pt>
                <c:pt idx="26">
                  <c:v>45.734524176162608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137266688"/>
        <c:axId val="137268608"/>
      </c:barChart>
      <c:lineChart>
        <c:grouping val="standard"/>
        <c:varyColors val="0"/>
        <c:ser>
          <c:idx val="1"/>
          <c:order val="1"/>
          <c:tx>
            <c:strRef>
              <c:f>'[Gráficos - sífilis congênita.xlsx]SIFIC_INCON'!$C$1</c:f>
              <c:strCache>
                <c:ptCount val="1"/>
                <c:pt idx="0">
                  <c:v>% Brasil</c:v>
                </c:pt>
              </c:strCache>
            </c:strRef>
          </c:tx>
          <c:spPr>
            <a:ln w="28575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none"/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3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4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25"/>
              <c:layout>
                <c:manualLayout>
                  <c:x val="-9.2808144083341079E-3"/>
                  <c:y val="-6.4435833333333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1" dirty="0" err="1"/>
                      <a:t>Brasil</a:t>
                    </a:r>
                    <a:r>
                      <a:rPr lang="en-US" b="1" dirty="0"/>
                      <a:t> </a:t>
                    </a:r>
                    <a:r>
                      <a:rPr lang="en-US" b="1" dirty="0" smtClean="0"/>
                      <a:t>48,8</a:t>
                    </a:r>
                    <a:endParaRPr lang="en-US" b="1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6"/>
              <c:delet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'[Gráficos - sífilis congênita.xlsx]SIFIC_INCON'!$A$2:$A$28</c:f>
              <c:strCache>
                <c:ptCount val="27"/>
                <c:pt idx="0">
                  <c:v>RO</c:v>
                </c:pt>
                <c:pt idx="1">
                  <c:v>AC</c:v>
                </c:pt>
                <c:pt idx="2">
                  <c:v>AM</c:v>
                </c:pt>
                <c:pt idx="3">
                  <c:v>RR</c:v>
                </c:pt>
                <c:pt idx="4">
                  <c:v>PA</c:v>
                </c:pt>
                <c:pt idx="5">
                  <c:v>AP</c:v>
                </c:pt>
                <c:pt idx="6">
                  <c:v>TO</c:v>
                </c:pt>
                <c:pt idx="7">
                  <c:v>MA</c:v>
                </c:pt>
                <c:pt idx="8">
                  <c:v>PI</c:v>
                </c:pt>
                <c:pt idx="9">
                  <c:v>CE</c:v>
                </c:pt>
                <c:pt idx="10">
                  <c:v>RN</c:v>
                </c:pt>
                <c:pt idx="11">
                  <c:v>PB</c:v>
                </c:pt>
                <c:pt idx="12">
                  <c:v>PE</c:v>
                </c:pt>
                <c:pt idx="13">
                  <c:v>AL</c:v>
                </c:pt>
                <c:pt idx="14">
                  <c:v>SE</c:v>
                </c:pt>
                <c:pt idx="15">
                  <c:v>BA</c:v>
                </c:pt>
                <c:pt idx="16">
                  <c:v>MG</c:v>
                </c:pt>
                <c:pt idx="17">
                  <c:v>ES</c:v>
                </c:pt>
                <c:pt idx="18">
                  <c:v>RJ</c:v>
                </c:pt>
                <c:pt idx="19">
                  <c:v>SP</c:v>
                </c:pt>
                <c:pt idx="20">
                  <c:v>PR</c:v>
                </c:pt>
                <c:pt idx="21">
                  <c:v>SC</c:v>
                </c:pt>
                <c:pt idx="22">
                  <c:v>RS</c:v>
                </c:pt>
                <c:pt idx="23">
                  <c:v>MS</c:v>
                </c:pt>
                <c:pt idx="24">
                  <c:v>MT</c:v>
                </c:pt>
                <c:pt idx="25">
                  <c:v>GO</c:v>
                </c:pt>
                <c:pt idx="26">
                  <c:v>DF</c:v>
                </c:pt>
              </c:strCache>
            </c:strRef>
          </c:cat>
          <c:val>
            <c:numRef>
              <c:f>'[Gráficos - sífilis congênita.xlsx]SIFIC_INCON'!$C$2:$C$28</c:f>
              <c:numCache>
                <c:formatCode>0.0</c:formatCode>
                <c:ptCount val="27"/>
                <c:pt idx="0">
                  <c:v>47.897422336544643</c:v>
                </c:pt>
                <c:pt idx="1">
                  <c:v>47.897422336544643</c:v>
                </c:pt>
                <c:pt idx="2">
                  <c:v>47.897422336544643</c:v>
                </c:pt>
                <c:pt idx="3">
                  <c:v>47.897422336544643</c:v>
                </c:pt>
                <c:pt idx="4">
                  <c:v>47.897422336544643</c:v>
                </c:pt>
                <c:pt idx="5">
                  <c:v>47.897422336544643</c:v>
                </c:pt>
                <c:pt idx="6">
                  <c:v>47.897422336544643</c:v>
                </c:pt>
                <c:pt idx="7">
                  <c:v>47.897422336544643</c:v>
                </c:pt>
                <c:pt idx="8">
                  <c:v>47.897422336544643</c:v>
                </c:pt>
                <c:pt idx="9">
                  <c:v>47.897422336544643</c:v>
                </c:pt>
                <c:pt idx="10">
                  <c:v>47.897422336544643</c:v>
                </c:pt>
                <c:pt idx="11">
                  <c:v>47.897422336544643</c:v>
                </c:pt>
                <c:pt idx="12">
                  <c:v>47.897422336544643</c:v>
                </c:pt>
                <c:pt idx="13">
                  <c:v>47.897422336544643</c:v>
                </c:pt>
                <c:pt idx="14">
                  <c:v>47.897422336544643</c:v>
                </c:pt>
                <c:pt idx="15">
                  <c:v>47.897422336544643</c:v>
                </c:pt>
                <c:pt idx="16">
                  <c:v>47.897422336544643</c:v>
                </c:pt>
                <c:pt idx="17">
                  <c:v>47.897422336544643</c:v>
                </c:pt>
                <c:pt idx="18">
                  <c:v>47.897422336544643</c:v>
                </c:pt>
                <c:pt idx="19">
                  <c:v>47.897422336544643</c:v>
                </c:pt>
                <c:pt idx="20">
                  <c:v>47.897422336544643</c:v>
                </c:pt>
                <c:pt idx="21">
                  <c:v>47.897422336544643</c:v>
                </c:pt>
                <c:pt idx="22">
                  <c:v>47.897422336544643</c:v>
                </c:pt>
                <c:pt idx="23">
                  <c:v>47.897422336544643</c:v>
                </c:pt>
                <c:pt idx="24">
                  <c:v>47.897422336544643</c:v>
                </c:pt>
                <c:pt idx="25">
                  <c:v>47.897422336544643</c:v>
                </c:pt>
                <c:pt idx="26">
                  <c:v>47.897422336544643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7266688"/>
        <c:axId val="137268608"/>
      </c:lineChart>
      <c:catAx>
        <c:axId val="13726668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UF</a:t>
                </a:r>
                <a:r>
                  <a:rPr lang="pt-BR" baseline="0"/>
                  <a:t> de notificação</a:t>
                </a:r>
                <a:endParaRPr lang="pt-BR"/>
              </a:p>
            </c:rich>
          </c:tx>
          <c:layout>
            <c:manualLayout>
              <c:xMode val="edge"/>
              <c:yMode val="edge"/>
              <c:x val="0.44478015719145386"/>
              <c:y val="0.9229182931624545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7268608"/>
        <c:crosses val="autoZero"/>
        <c:auto val="1"/>
        <c:lblAlgn val="ctr"/>
        <c:lblOffset val="100"/>
        <c:noMultiLvlLbl val="0"/>
      </c:catAx>
      <c:valAx>
        <c:axId val="137268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pt-BR"/>
                  <a:t>% de inconsistência</a:t>
                </a:r>
              </a:p>
            </c:rich>
          </c:tx>
          <c:layout>
            <c:manualLayout>
              <c:xMode val="edge"/>
              <c:yMode val="edge"/>
              <c:x val="6.1823792131859602E-3"/>
              <c:y val="0.27372741317403765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372666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cs_escol_n!$G$2</c:f>
              <c:strCache>
                <c:ptCount val="1"/>
                <c:pt idx="0">
                  <c:v>Informação em branco ou ignorada</c:v>
                </c:pt>
              </c:strCache>
            </c:strRef>
          </c:tx>
          <c:spPr>
            <a:solidFill>
              <a:srgbClr val="79ADDD">
                <a:alpha val="49804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cs_escol_n!$F$3:$F$12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cs_escol_n!$G$3:$G$12</c:f>
              <c:numCache>
                <c:formatCode>0.0</c:formatCode>
                <c:ptCount val="10"/>
                <c:pt idx="0">
                  <c:v>31.163135879098636</c:v>
                </c:pt>
                <c:pt idx="1">
                  <c:v>30.574372402800705</c:v>
                </c:pt>
                <c:pt idx="2">
                  <c:v>31.050166621633792</c:v>
                </c:pt>
                <c:pt idx="3">
                  <c:v>29.977825490127067</c:v>
                </c:pt>
                <c:pt idx="4">
                  <c:v>29.458365624730906</c:v>
                </c:pt>
                <c:pt idx="5">
                  <c:v>28.262612032741494</c:v>
                </c:pt>
                <c:pt idx="6">
                  <c:v>26.289695581137675</c:v>
                </c:pt>
                <c:pt idx="7">
                  <c:v>27.142588874283156</c:v>
                </c:pt>
                <c:pt idx="8">
                  <c:v>27.18999359310385</c:v>
                </c:pt>
                <c:pt idx="9">
                  <c:v>27.024253579398305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211732736"/>
        <c:axId val="211947520"/>
      </c:barChart>
      <c:barChart>
        <c:barDir val="col"/>
        <c:grouping val="clustered"/>
        <c:varyColors val="0"/>
        <c:ser>
          <c:idx val="1"/>
          <c:order val="1"/>
          <c:tx>
            <c:strRef>
              <c:f>cs_escol_n!$H$2</c:f>
              <c:strCache>
                <c:ptCount val="1"/>
                <c:pt idx="0">
                  <c:v>Em branco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cs_escol_n!$F$3:$F$12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cs_escol_n!$H$3:$H$12</c:f>
              <c:numCache>
                <c:formatCode>0.0</c:formatCode>
                <c:ptCount val="10"/>
                <c:pt idx="0">
                  <c:v>8.5750910808257998</c:v>
                </c:pt>
                <c:pt idx="1">
                  <c:v>8.3281152160300564</c:v>
                </c:pt>
                <c:pt idx="2">
                  <c:v>9.2767720435918228</c:v>
                </c:pt>
                <c:pt idx="3">
                  <c:v>7.9757840273133649</c:v>
                </c:pt>
                <c:pt idx="4">
                  <c:v>7.9164155113522199</c:v>
                </c:pt>
                <c:pt idx="5">
                  <c:v>8.1027907993490569</c:v>
                </c:pt>
                <c:pt idx="6">
                  <c:v>7.5250239441116262</c:v>
                </c:pt>
                <c:pt idx="7">
                  <c:v>7.8943186906842708</c:v>
                </c:pt>
                <c:pt idx="8">
                  <c:v>6.048692410740288</c:v>
                </c:pt>
                <c:pt idx="9">
                  <c:v>5.3605459905852459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1950592"/>
        <c:axId val="211949056"/>
      </c:barChart>
      <c:catAx>
        <c:axId val="2117327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11947520"/>
        <c:crosses val="autoZero"/>
        <c:auto val="1"/>
        <c:lblAlgn val="ctr"/>
        <c:lblOffset val="100"/>
        <c:noMultiLvlLbl val="0"/>
      </c:catAx>
      <c:valAx>
        <c:axId val="211947520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211732736"/>
        <c:crosses val="autoZero"/>
        <c:crossBetween val="between"/>
      </c:valAx>
      <c:valAx>
        <c:axId val="211949056"/>
        <c:scaling>
          <c:orientation val="minMax"/>
          <c:max val="16"/>
        </c:scaling>
        <c:delete val="1"/>
        <c:axPos val="r"/>
        <c:numFmt formatCode="0.0" sourceLinked="1"/>
        <c:majorTickMark val="out"/>
        <c:minorTickMark val="none"/>
        <c:tickLblPos val="nextTo"/>
        <c:crossAx val="211950592"/>
        <c:crosses val="max"/>
        <c:crossBetween val="between"/>
      </c:valAx>
      <c:catAx>
        <c:axId val="211950592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1949056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cs_escol_n!$G$15</c:f>
              <c:strCache>
                <c:ptCount val="1"/>
                <c:pt idx="0">
                  <c:v>Informação em branco ou ignorada</c:v>
                </c:pt>
              </c:strCache>
            </c:strRef>
          </c:tx>
          <c:spPr>
            <a:solidFill>
              <a:srgbClr val="FF0000">
                <a:alpha val="50000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92D050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92D050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92D050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92D050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92D050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92D050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16"/>
            <c:invertIfNegative val="0"/>
            <c:bubble3D val="0"/>
            <c:spPr>
              <a:solidFill>
                <a:srgbClr val="F4E08C">
                  <a:alpha val="49804"/>
                </a:srgbClr>
              </a:solidFill>
              <a:ln>
                <a:noFill/>
              </a:ln>
              <a:effectLst/>
            </c:spPr>
          </c:dPt>
          <c:dPt>
            <c:idx val="17"/>
            <c:invertIfNegative val="0"/>
            <c:bubble3D val="0"/>
            <c:spPr>
              <a:solidFill>
                <a:srgbClr val="F4E08C">
                  <a:alpha val="49804"/>
                </a:srgbClr>
              </a:solidFill>
              <a:ln>
                <a:noFill/>
              </a:ln>
              <a:effectLst/>
            </c:spPr>
          </c:dPt>
          <c:dPt>
            <c:idx val="18"/>
            <c:invertIfNegative val="0"/>
            <c:bubble3D val="0"/>
            <c:spPr>
              <a:solidFill>
                <a:srgbClr val="F4E08C">
                  <a:alpha val="49804"/>
                </a:srgbClr>
              </a:solidFill>
              <a:ln>
                <a:noFill/>
              </a:ln>
              <a:effectLst/>
            </c:spPr>
          </c:dPt>
          <c:dPt>
            <c:idx val="19"/>
            <c:invertIfNegative val="0"/>
            <c:bubble3D val="0"/>
            <c:spPr>
              <a:solidFill>
                <a:srgbClr val="F4E08C">
                  <a:alpha val="49804"/>
                </a:srgbClr>
              </a:solidFill>
              <a:ln>
                <a:noFill/>
              </a:ln>
              <a:effectLst/>
            </c:spPr>
          </c:dPt>
          <c:dPt>
            <c:idx val="20"/>
            <c:invertIfNegative val="0"/>
            <c:bubble3D val="0"/>
            <c:spPr>
              <a:solidFill>
                <a:srgbClr val="FF9999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21"/>
            <c:invertIfNegative val="0"/>
            <c:bubble3D val="0"/>
            <c:spPr>
              <a:solidFill>
                <a:srgbClr val="FF9999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22"/>
            <c:invertIfNegative val="0"/>
            <c:bubble3D val="0"/>
            <c:spPr>
              <a:solidFill>
                <a:srgbClr val="FF9999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23"/>
            <c:invertIfNegative val="0"/>
            <c:bubble3D val="0"/>
            <c:spPr>
              <a:solidFill>
                <a:schemeClr val="accent5">
                  <a:lumMod val="60000"/>
                  <a:lumOff val="40000"/>
                  <a:alpha val="50000"/>
                </a:schemeClr>
              </a:solidFill>
              <a:ln>
                <a:noFill/>
              </a:ln>
              <a:effectLst/>
            </c:spPr>
          </c:dPt>
          <c:dPt>
            <c:idx val="24"/>
            <c:invertIfNegative val="0"/>
            <c:bubble3D val="0"/>
            <c:spPr>
              <a:solidFill>
                <a:schemeClr val="accent5">
                  <a:lumMod val="60000"/>
                  <a:lumOff val="40000"/>
                  <a:alpha val="50000"/>
                </a:schemeClr>
              </a:solidFill>
              <a:ln>
                <a:noFill/>
              </a:ln>
              <a:effectLst/>
            </c:spPr>
          </c:dPt>
          <c:dPt>
            <c:idx val="25"/>
            <c:invertIfNegative val="0"/>
            <c:bubble3D val="0"/>
            <c:spPr>
              <a:solidFill>
                <a:schemeClr val="accent5">
                  <a:lumMod val="60000"/>
                  <a:lumOff val="40000"/>
                  <a:alpha val="50000"/>
                </a:schemeClr>
              </a:solidFill>
              <a:ln>
                <a:noFill/>
              </a:ln>
              <a:effectLst/>
            </c:spPr>
          </c:dPt>
          <c:dPt>
            <c:idx val="26"/>
            <c:invertIfNegative val="0"/>
            <c:bubble3D val="0"/>
            <c:spPr>
              <a:solidFill>
                <a:schemeClr val="accent5">
                  <a:lumMod val="60000"/>
                  <a:lumOff val="40000"/>
                  <a:alpha val="50000"/>
                </a:schemeClr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cs_escol_n!$F$16:$F$42</c:f>
              <c:strCache>
                <c:ptCount val="27"/>
                <c:pt idx="0">
                  <c:v>RO</c:v>
                </c:pt>
                <c:pt idx="1">
                  <c:v>AC</c:v>
                </c:pt>
                <c:pt idx="2">
                  <c:v>AM</c:v>
                </c:pt>
                <c:pt idx="3">
                  <c:v>RR</c:v>
                </c:pt>
                <c:pt idx="4">
                  <c:v>PA</c:v>
                </c:pt>
                <c:pt idx="5">
                  <c:v>AP</c:v>
                </c:pt>
                <c:pt idx="6">
                  <c:v>TO</c:v>
                </c:pt>
                <c:pt idx="7">
                  <c:v>MA</c:v>
                </c:pt>
                <c:pt idx="8">
                  <c:v>PI</c:v>
                </c:pt>
                <c:pt idx="9">
                  <c:v>CE</c:v>
                </c:pt>
                <c:pt idx="10">
                  <c:v>RN</c:v>
                </c:pt>
                <c:pt idx="11">
                  <c:v>PB</c:v>
                </c:pt>
                <c:pt idx="12">
                  <c:v>PE</c:v>
                </c:pt>
                <c:pt idx="13">
                  <c:v>AL</c:v>
                </c:pt>
                <c:pt idx="14">
                  <c:v>SE</c:v>
                </c:pt>
                <c:pt idx="15">
                  <c:v>BA</c:v>
                </c:pt>
                <c:pt idx="16">
                  <c:v>MG</c:v>
                </c:pt>
                <c:pt idx="17">
                  <c:v>ES</c:v>
                </c:pt>
                <c:pt idx="18">
                  <c:v>RJ</c:v>
                </c:pt>
                <c:pt idx="19">
                  <c:v>SP</c:v>
                </c:pt>
                <c:pt idx="20">
                  <c:v>PR</c:v>
                </c:pt>
                <c:pt idx="21">
                  <c:v>SC</c:v>
                </c:pt>
                <c:pt idx="22">
                  <c:v>RS</c:v>
                </c:pt>
                <c:pt idx="23">
                  <c:v>MS</c:v>
                </c:pt>
                <c:pt idx="24">
                  <c:v>MT</c:v>
                </c:pt>
                <c:pt idx="25">
                  <c:v>GO</c:v>
                </c:pt>
                <c:pt idx="26">
                  <c:v>DF</c:v>
                </c:pt>
              </c:strCache>
            </c:strRef>
          </c:cat>
          <c:val>
            <c:numRef>
              <c:f>cs_escol_n!$G$16:$G$42</c:f>
              <c:numCache>
                <c:formatCode>0.0</c:formatCode>
                <c:ptCount val="27"/>
                <c:pt idx="0">
                  <c:v>16.770186335403729</c:v>
                </c:pt>
                <c:pt idx="1">
                  <c:v>11.234662576687118</c:v>
                </c:pt>
                <c:pt idx="2">
                  <c:v>19.035000552059181</c:v>
                </c:pt>
                <c:pt idx="3">
                  <c:v>23.232323232323232</c:v>
                </c:pt>
                <c:pt idx="4">
                  <c:v>22.715958329492025</c:v>
                </c:pt>
                <c:pt idx="5">
                  <c:v>24.242424242424242</c:v>
                </c:pt>
                <c:pt idx="6">
                  <c:v>20.374531835205993</c:v>
                </c:pt>
                <c:pt idx="7">
                  <c:v>15.190735694822889</c:v>
                </c:pt>
                <c:pt idx="8">
                  <c:v>15.486862442040184</c:v>
                </c:pt>
                <c:pt idx="9">
                  <c:v>25.404478731383264</c:v>
                </c:pt>
                <c:pt idx="10">
                  <c:v>20.015970188980571</c:v>
                </c:pt>
                <c:pt idx="11">
                  <c:v>29.388008698353524</c:v>
                </c:pt>
                <c:pt idx="12">
                  <c:v>31.664010926473935</c:v>
                </c:pt>
                <c:pt idx="13">
                  <c:v>28.119229754682145</c:v>
                </c:pt>
                <c:pt idx="14">
                  <c:v>17.162403331350387</c:v>
                </c:pt>
                <c:pt idx="15">
                  <c:v>32.700839533137668</c:v>
                </c:pt>
                <c:pt idx="16">
                  <c:v>35.783621602541473</c:v>
                </c:pt>
                <c:pt idx="17">
                  <c:v>30.096225018504811</c:v>
                </c:pt>
                <c:pt idx="18">
                  <c:v>32.303734952155573</c:v>
                </c:pt>
                <c:pt idx="19">
                  <c:v>22.633041248129942</c:v>
                </c:pt>
                <c:pt idx="20">
                  <c:v>17.580086273955164</c:v>
                </c:pt>
                <c:pt idx="21">
                  <c:v>18.03981623277182</c:v>
                </c:pt>
                <c:pt idx="22">
                  <c:v>36.487800136094101</c:v>
                </c:pt>
                <c:pt idx="23">
                  <c:v>24.521384928716905</c:v>
                </c:pt>
                <c:pt idx="24">
                  <c:v>19.594594594594593</c:v>
                </c:pt>
                <c:pt idx="25">
                  <c:v>32.747277676951001</c:v>
                </c:pt>
                <c:pt idx="26">
                  <c:v>46.924333151878059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12130048"/>
        <c:axId val="212135936"/>
      </c:barChart>
      <c:barChart>
        <c:barDir val="col"/>
        <c:grouping val="clustered"/>
        <c:varyColors val="0"/>
        <c:ser>
          <c:idx val="1"/>
          <c:order val="1"/>
          <c:tx>
            <c:strRef>
              <c:f>cs_escol_n!$H$15</c:f>
              <c:strCache>
                <c:ptCount val="1"/>
                <c:pt idx="0">
                  <c:v>Em branco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1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1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1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1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20"/>
            <c:invertIfNegative val="0"/>
            <c:bubble3D val="0"/>
            <c:spPr>
              <a:solidFill>
                <a:srgbClr val="FF0066"/>
              </a:solidFill>
              <a:ln>
                <a:noFill/>
              </a:ln>
              <a:effectLst/>
            </c:spPr>
          </c:dPt>
          <c:dPt>
            <c:idx val="21"/>
            <c:invertIfNegative val="0"/>
            <c:bubble3D val="0"/>
            <c:spPr>
              <a:solidFill>
                <a:srgbClr val="FF0066"/>
              </a:solidFill>
              <a:ln>
                <a:noFill/>
              </a:ln>
              <a:effectLst/>
            </c:spPr>
          </c:dPt>
          <c:dPt>
            <c:idx val="22"/>
            <c:invertIfNegative val="0"/>
            <c:bubble3D val="0"/>
            <c:spPr>
              <a:solidFill>
                <a:srgbClr val="FF0066"/>
              </a:solidFill>
              <a:ln>
                <a:noFill/>
              </a:ln>
              <a:effectLst/>
            </c:spPr>
          </c:dPt>
          <c:dPt>
            <c:idx val="23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24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25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26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</c:dPt>
          <c:cat>
            <c:strRef>
              <c:f>cs_escol_n!$F$16:$F$42</c:f>
              <c:strCache>
                <c:ptCount val="27"/>
                <c:pt idx="0">
                  <c:v>RO</c:v>
                </c:pt>
                <c:pt idx="1">
                  <c:v>AC</c:v>
                </c:pt>
                <c:pt idx="2">
                  <c:v>AM</c:v>
                </c:pt>
                <c:pt idx="3">
                  <c:v>RR</c:v>
                </c:pt>
                <c:pt idx="4">
                  <c:v>PA</c:v>
                </c:pt>
                <c:pt idx="5">
                  <c:v>AP</c:v>
                </c:pt>
                <c:pt idx="6">
                  <c:v>TO</c:v>
                </c:pt>
                <c:pt idx="7">
                  <c:v>MA</c:v>
                </c:pt>
                <c:pt idx="8">
                  <c:v>PI</c:v>
                </c:pt>
                <c:pt idx="9">
                  <c:v>CE</c:v>
                </c:pt>
                <c:pt idx="10">
                  <c:v>RN</c:v>
                </c:pt>
                <c:pt idx="11">
                  <c:v>PB</c:v>
                </c:pt>
                <c:pt idx="12">
                  <c:v>PE</c:v>
                </c:pt>
                <c:pt idx="13">
                  <c:v>AL</c:v>
                </c:pt>
                <c:pt idx="14">
                  <c:v>SE</c:v>
                </c:pt>
                <c:pt idx="15">
                  <c:v>BA</c:v>
                </c:pt>
                <c:pt idx="16">
                  <c:v>MG</c:v>
                </c:pt>
                <c:pt idx="17">
                  <c:v>ES</c:v>
                </c:pt>
                <c:pt idx="18">
                  <c:v>RJ</c:v>
                </c:pt>
                <c:pt idx="19">
                  <c:v>SP</c:v>
                </c:pt>
                <c:pt idx="20">
                  <c:v>PR</c:v>
                </c:pt>
                <c:pt idx="21">
                  <c:v>SC</c:v>
                </c:pt>
                <c:pt idx="22">
                  <c:v>RS</c:v>
                </c:pt>
                <c:pt idx="23">
                  <c:v>MS</c:v>
                </c:pt>
                <c:pt idx="24">
                  <c:v>MT</c:v>
                </c:pt>
                <c:pt idx="25">
                  <c:v>GO</c:v>
                </c:pt>
                <c:pt idx="26">
                  <c:v>DF</c:v>
                </c:pt>
              </c:strCache>
            </c:strRef>
          </c:cat>
          <c:val>
            <c:numRef>
              <c:f>cs_escol_n!$H$16:$H$42</c:f>
              <c:numCache>
                <c:formatCode>0.0</c:formatCode>
                <c:ptCount val="27"/>
                <c:pt idx="0">
                  <c:v>5.1242236024844718</c:v>
                </c:pt>
                <c:pt idx="1">
                  <c:v>5.2914110429447856</c:v>
                </c:pt>
                <c:pt idx="2">
                  <c:v>8.3029700783924039</c:v>
                </c:pt>
                <c:pt idx="3">
                  <c:v>6.7952249770431585</c:v>
                </c:pt>
                <c:pt idx="4">
                  <c:v>9.5141513782612712</c:v>
                </c:pt>
                <c:pt idx="5">
                  <c:v>6.5539112050739954</c:v>
                </c:pt>
                <c:pt idx="6">
                  <c:v>7.0411985018726595</c:v>
                </c:pt>
                <c:pt idx="7">
                  <c:v>8.7193460490463224</c:v>
                </c:pt>
                <c:pt idx="8">
                  <c:v>4.7295208655332299</c:v>
                </c:pt>
                <c:pt idx="9">
                  <c:v>11.903996571306118</c:v>
                </c:pt>
                <c:pt idx="10">
                  <c:v>7.6390737290391266</c:v>
                </c:pt>
                <c:pt idx="11">
                  <c:v>13.389251320285803</c:v>
                </c:pt>
                <c:pt idx="12">
                  <c:v>7.0035662796873819</c:v>
                </c:pt>
                <c:pt idx="13">
                  <c:v>10.419414402532313</c:v>
                </c:pt>
                <c:pt idx="14">
                  <c:v>5.5621653777513389</c:v>
                </c:pt>
                <c:pt idx="15">
                  <c:v>13.425704730052557</c:v>
                </c:pt>
                <c:pt idx="16">
                  <c:v>7.3905753618072714</c:v>
                </c:pt>
                <c:pt idx="17">
                  <c:v>13.589933382679497</c:v>
                </c:pt>
                <c:pt idx="18">
                  <c:v>6.2043420104949067</c:v>
                </c:pt>
                <c:pt idx="19">
                  <c:v>4.1479660896202892</c:v>
                </c:pt>
                <c:pt idx="20">
                  <c:v>3.7408952690757373</c:v>
                </c:pt>
                <c:pt idx="21">
                  <c:v>8.0347115875446651</c:v>
                </c:pt>
                <c:pt idx="22">
                  <c:v>6.1728395061728394</c:v>
                </c:pt>
                <c:pt idx="23">
                  <c:v>5.4175152749490838</c:v>
                </c:pt>
                <c:pt idx="24">
                  <c:v>4.1621621621621623</c:v>
                </c:pt>
                <c:pt idx="25">
                  <c:v>5.7168784029038111</c:v>
                </c:pt>
                <c:pt idx="26">
                  <c:v>5.5253130103429502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139008"/>
        <c:axId val="212137472"/>
      </c:barChart>
      <c:catAx>
        <c:axId val="2121300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12135936"/>
        <c:crosses val="autoZero"/>
        <c:auto val="1"/>
        <c:lblAlgn val="ctr"/>
        <c:lblOffset val="100"/>
        <c:noMultiLvlLbl val="0"/>
      </c:catAx>
      <c:valAx>
        <c:axId val="2121359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12130048"/>
        <c:crosses val="autoZero"/>
        <c:crossBetween val="between"/>
      </c:valAx>
      <c:valAx>
        <c:axId val="212137472"/>
        <c:scaling>
          <c:orientation val="minMax"/>
          <c:max val="16"/>
        </c:scaling>
        <c:delete val="1"/>
        <c:axPos val="r"/>
        <c:numFmt formatCode="0.0" sourceLinked="1"/>
        <c:majorTickMark val="out"/>
        <c:minorTickMark val="none"/>
        <c:tickLblPos val="nextTo"/>
        <c:crossAx val="212139008"/>
        <c:crosses val="max"/>
        <c:crossBetween val="between"/>
      </c:valAx>
      <c:catAx>
        <c:axId val="21213900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213747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2">
    <c:autoUpdate val="0"/>
  </c:externalData>
  <c:userShapes r:id="rId3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tp_evidenci!$G$2</c:f>
              <c:strCache>
                <c:ptCount val="1"/>
                <c:pt idx="0">
                  <c:v>Informação em branco ou ignorada</c:v>
                </c:pt>
              </c:strCache>
            </c:strRef>
          </c:tx>
          <c:spPr>
            <a:solidFill>
              <a:srgbClr val="79ADDD">
                <a:alpha val="49804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tp_evidenci!$F$3:$F$12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tp_evidenci!$G$3:$G$12</c:f>
              <c:numCache>
                <c:formatCode>0.0</c:formatCode>
                <c:ptCount val="10"/>
                <c:pt idx="0">
                  <c:v>33.497503710700308</c:v>
                </c:pt>
                <c:pt idx="1">
                  <c:v>31.377013718904763</c:v>
                </c:pt>
                <c:pt idx="2">
                  <c:v>29.694677114293434</c:v>
                </c:pt>
                <c:pt idx="3">
                  <c:v>28.196825173348351</c:v>
                </c:pt>
                <c:pt idx="4">
                  <c:v>28.232727690232213</c:v>
                </c:pt>
                <c:pt idx="5">
                  <c:v>26.951009205508733</c:v>
                </c:pt>
                <c:pt idx="6">
                  <c:v>25.5084602527747</c:v>
                </c:pt>
                <c:pt idx="7">
                  <c:v>24.886243806607247</c:v>
                </c:pt>
                <c:pt idx="8">
                  <c:v>24.477255518667366</c:v>
                </c:pt>
                <c:pt idx="9">
                  <c:v>22.826706627791442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212407808"/>
        <c:axId val="212409344"/>
      </c:barChart>
      <c:barChart>
        <c:barDir val="col"/>
        <c:grouping val="clustered"/>
        <c:varyColors val="0"/>
        <c:ser>
          <c:idx val="1"/>
          <c:order val="1"/>
          <c:tx>
            <c:strRef>
              <c:f>tp_evidenci!$H$2</c:f>
              <c:strCache>
                <c:ptCount val="1"/>
                <c:pt idx="0">
                  <c:v>Em branco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tp_evidenci!$F$3:$F$12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tp_evidenci!$H$3:$H$12</c:f>
              <c:numCache>
                <c:formatCode>0.0</c:formatCode>
                <c:ptCount val="10"/>
                <c:pt idx="0">
                  <c:v>9.9986506544326001</c:v>
                </c:pt>
                <c:pt idx="1">
                  <c:v>9.4438435703307331</c:v>
                </c:pt>
                <c:pt idx="2">
                  <c:v>9.4163739529856798</c:v>
                </c:pt>
                <c:pt idx="3">
                  <c:v>9.0352328323536657</c:v>
                </c:pt>
                <c:pt idx="4">
                  <c:v>9.4348287838342095</c:v>
                </c:pt>
                <c:pt idx="5">
                  <c:v>8.3189623764300116</c:v>
                </c:pt>
                <c:pt idx="6">
                  <c:v>7.8367668876410823</c:v>
                </c:pt>
                <c:pt idx="7">
                  <c:v>7.9362098603146167</c:v>
                </c:pt>
                <c:pt idx="8">
                  <c:v>7.8178694158075599</c:v>
                </c:pt>
                <c:pt idx="9">
                  <c:v>7.2288371638460411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420864"/>
        <c:axId val="212419328"/>
      </c:barChart>
      <c:catAx>
        <c:axId val="212407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12409344"/>
        <c:crosses val="autoZero"/>
        <c:auto val="1"/>
        <c:lblAlgn val="ctr"/>
        <c:lblOffset val="100"/>
        <c:noMultiLvlLbl val="0"/>
      </c:catAx>
      <c:valAx>
        <c:axId val="21240934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212407808"/>
        <c:crosses val="autoZero"/>
        <c:crossBetween val="between"/>
      </c:valAx>
      <c:valAx>
        <c:axId val="212419328"/>
        <c:scaling>
          <c:orientation val="minMax"/>
          <c:max val="16"/>
        </c:scaling>
        <c:delete val="1"/>
        <c:axPos val="r"/>
        <c:numFmt formatCode="0.0" sourceLinked="1"/>
        <c:majorTickMark val="out"/>
        <c:minorTickMark val="none"/>
        <c:tickLblPos val="nextTo"/>
        <c:crossAx val="212420864"/>
        <c:crosses val="max"/>
        <c:crossBetween val="between"/>
      </c:valAx>
      <c:catAx>
        <c:axId val="21242086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241932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tp_evidenci!$G$15</c:f>
              <c:strCache>
                <c:ptCount val="1"/>
                <c:pt idx="0">
                  <c:v>Informação em branco ou ignorada</c:v>
                </c:pt>
              </c:strCache>
            </c:strRef>
          </c:tx>
          <c:spPr>
            <a:solidFill>
              <a:srgbClr val="FF0000">
                <a:alpha val="50000"/>
              </a:srgb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92D050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92D050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92D050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92D050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92D050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92D050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92D050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16"/>
            <c:invertIfNegative val="0"/>
            <c:bubble3D val="0"/>
            <c:spPr>
              <a:solidFill>
                <a:srgbClr val="F4E08C">
                  <a:alpha val="49804"/>
                </a:srgbClr>
              </a:solidFill>
              <a:ln>
                <a:noFill/>
              </a:ln>
              <a:effectLst/>
            </c:spPr>
          </c:dPt>
          <c:dPt>
            <c:idx val="17"/>
            <c:invertIfNegative val="0"/>
            <c:bubble3D val="0"/>
            <c:spPr>
              <a:solidFill>
                <a:srgbClr val="F4E08C">
                  <a:alpha val="49804"/>
                </a:srgbClr>
              </a:solidFill>
              <a:ln>
                <a:noFill/>
              </a:ln>
              <a:effectLst/>
            </c:spPr>
          </c:dPt>
          <c:dPt>
            <c:idx val="18"/>
            <c:invertIfNegative val="0"/>
            <c:bubble3D val="0"/>
            <c:spPr>
              <a:solidFill>
                <a:srgbClr val="F4E08C">
                  <a:alpha val="49804"/>
                </a:srgbClr>
              </a:solidFill>
              <a:ln>
                <a:noFill/>
              </a:ln>
              <a:effectLst/>
            </c:spPr>
          </c:dPt>
          <c:dPt>
            <c:idx val="19"/>
            <c:invertIfNegative val="0"/>
            <c:bubble3D val="0"/>
            <c:spPr>
              <a:solidFill>
                <a:srgbClr val="F4E08C">
                  <a:alpha val="49804"/>
                </a:srgbClr>
              </a:solidFill>
              <a:ln>
                <a:noFill/>
              </a:ln>
              <a:effectLst/>
            </c:spPr>
          </c:dPt>
          <c:dPt>
            <c:idx val="20"/>
            <c:invertIfNegative val="0"/>
            <c:bubble3D val="0"/>
            <c:spPr>
              <a:solidFill>
                <a:srgbClr val="FF9999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21"/>
            <c:invertIfNegative val="0"/>
            <c:bubble3D val="0"/>
            <c:spPr>
              <a:solidFill>
                <a:srgbClr val="FF9999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22"/>
            <c:invertIfNegative val="0"/>
            <c:bubble3D val="0"/>
            <c:spPr>
              <a:solidFill>
                <a:srgbClr val="FF9999">
                  <a:alpha val="50000"/>
                </a:srgbClr>
              </a:solidFill>
              <a:ln>
                <a:noFill/>
              </a:ln>
              <a:effectLst/>
            </c:spPr>
          </c:dPt>
          <c:dPt>
            <c:idx val="23"/>
            <c:invertIfNegative val="0"/>
            <c:bubble3D val="0"/>
            <c:spPr>
              <a:solidFill>
                <a:schemeClr val="accent5">
                  <a:lumMod val="60000"/>
                  <a:lumOff val="40000"/>
                  <a:alpha val="50000"/>
                </a:schemeClr>
              </a:solidFill>
              <a:ln>
                <a:noFill/>
              </a:ln>
              <a:effectLst/>
            </c:spPr>
          </c:dPt>
          <c:dPt>
            <c:idx val="24"/>
            <c:invertIfNegative val="0"/>
            <c:bubble3D val="0"/>
            <c:spPr>
              <a:solidFill>
                <a:schemeClr val="accent5">
                  <a:lumMod val="60000"/>
                  <a:lumOff val="40000"/>
                  <a:alpha val="50000"/>
                </a:schemeClr>
              </a:solidFill>
              <a:ln>
                <a:noFill/>
              </a:ln>
              <a:effectLst/>
            </c:spPr>
          </c:dPt>
          <c:dPt>
            <c:idx val="25"/>
            <c:invertIfNegative val="0"/>
            <c:bubble3D val="0"/>
            <c:spPr>
              <a:solidFill>
                <a:schemeClr val="accent5">
                  <a:lumMod val="60000"/>
                  <a:lumOff val="40000"/>
                  <a:alpha val="50000"/>
                </a:schemeClr>
              </a:solidFill>
              <a:ln>
                <a:noFill/>
              </a:ln>
              <a:effectLst/>
            </c:spPr>
          </c:dPt>
          <c:dPt>
            <c:idx val="26"/>
            <c:invertIfNegative val="0"/>
            <c:bubble3D val="0"/>
            <c:spPr>
              <a:solidFill>
                <a:schemeClr val="accent5">
                  <a:lumMod val="60000"/>
                  <a:lumOff val="40000"/>
                  <a:alpha val="50000"/>
                </a:schemeClr>
              </a:solidFill>
              <a:ln>
                <a:noFill/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tp_evidenci!$F$16:$F$42</c:f>
              <c:strCache>
                <c:ptCount val="27"/>
                <c:pt idx="0">
                  <c:v>RO</c:v>
                </c:pt>
                <c:pt idx="1">
                  <c:v>AC</c:v>
                </c:pt>
                <c:pt idx="2">
                  <c:v>AM</c:v>
                </c:pt>
                <c:pt idx="3">
                  <c:v>RR</c:v>
                </c:pt>
                <c:pt idx="4">
                  <c:v>PA</c:v>
                </c:pt>
                <c:pt idx="5">
                  <c:v>AP</c:v>
                </c:pt>
                <c:pt idx="6">
                  <c:v>TO</c:v>
                </c:pt>
                <c:pt idx="7">
                  <c:v>MA</c:v>
                </c:pt>
                <c:pt idx="8">
                  <c:v>PI</c:v>
                </c:pt>
                <c:pt idx="9">
                  <c:v>CE</c:v>
                </c:pt>
                <c:pt idx="10">
                  <c:v>RN</c:v>
                </c:pt>
                <c:pt idx="11">
                  <c:v>PB</c:v>
                </c:pt>
                <c:pt idx="12">
                  <c:v>PE</c:v>
                </c:pt>
                <c:pt idx="13">
                  <c:v>AL</c:v>
                </c:pt>
                <c:pt idx="14">
                  <c:v>SE</c:v>
                </c:pt>
                <c:pt idx="15">
                  <c:v>BA</c:v>
                </c:pt>
                <c:pt idx="16">
                  <c:v>MG</c:v>
                </c:pt>
                <c:pt idx="17">
                  <c:v>ES</c:v>
                </c:pt>
                <c:pt idx="18">
                  <c:v>RJ</c:v>
                </c:pt>
                <c:pt idx="19">
                  <c:v>SP</c:v>
                </c:pt>
                <c:pt idx="20">
                  <c:v>PR</c:v>
                </c:pt>
                <c:pt idx="21">
                  <c:v>SC</c:v>
                </c:pt>
                <c:pt idx="22">
                  <c:v>RS</c:v>
                </c:pt>
                <c:pt idx="23">
                  <c:v>MS</c:v>
                </c:pt>
                <c:pt idx="24">
                  <c:v>MT</c:v>
                </c:pt>
                <c:pt idx="25">
                  <c:v>GO</c:v>
                </c:pt>
                <c:pt idx="26">
                  <c:v>DF</c:v>
                </c:pt>
              </c:strCache>
            </c:strRef>
          </c:cat>
          <c:val>
            <c:numRef>
              <c:f>tp_evidenci!$G$16:$G$42</c:f>
              <c:numCache>
                <c:formatCode>0.0</c:formatCode>
                <c:ptCount val="27"/>
                <c:pt idx="0">
                  <c:v>12.525879917184266</c:v>
                </c:pt>
                <c:pt idx="1">
                  <c:v>12.308282208588956</c:v>
                </c:pt>
                <c:pt idx="2">
                  <c:v>17.765264436347575</c:v>
                </c:pt>
                <c:pt idx="3">
                  <c:v>17.722681359044994</c:v>
                </c:pt>
                <c:pt idx="4">
                  <c:v>26.615654097907253</c:v>
                </c:pt>
                <c:pt idx="5">
                  <c:v>46.582100070472165</c:v>
                </c:pt>
                <c:pt idx="6">
                  <c:v>14.719101123595506</c:v>
                </c:pt>
                <c:pt idx="7">
                  <c:v>17.779291553133515</c:v>
                </c:pt>
                <c:pt idx="8">
                  <c:v>18.887171561051005</c:v>
                </c:pt>
                <c:pt idx="9">
                  <c:v>23.700846458802101</c:v>
                </c:pt>
                <c:pt idx="10">
                  <c:v>23.156774021825925</c:v>
                </c:pt>
                <c:pt idx="11">
                  <c:v>35.47685616651134</c:v>
                </c:pt>
                <c:pt idx="12">
                  <c:v>38.796570301236812</c:v>
                </c:pt>
                <c:pt idx="13">
                  <c:v>31.78580849380111</c:v>
                </c:pt>
                <c:pt idx="14">
                  <c:v>5.6811421772754311</c:v>
                </c:pt>
                <c:pt idx="15">
                  <c:v>33.124018838304551</c:v>
                </c:pt>
                <c:pt idx="16">
                  <c:v>29.47405577126721</c:v>
                </c:pt>
                <c:pt idx="17">
                  <c:v>30.762398223538121</c:v>
                </c:pt>
                <c:pt idx="18">
                  <c:v>28.311554686696162</c:v>
                </c:pt>
                <c:pt idx="19">
                  <c:v>14.424378428439127</c:v>
                </c:pt>
                <c:pt idx="20">
                  <c:v>14.871649812601653</c:v>
                </c:pt>
                <c:pt idx="21">
                  <c:v>20.438999489535476</c:v>
                </c:pt>
                <c:pt idx="22">
                  <c:v>41.941285117138136</c:v>
                </c:pt>
                <c:pt idx="23">
                  <c:v>21.656483367277666</c:v>
                </c:pt>
                <c:pt idx="24">
                  <c:v>25.837837837837839</c:v>
                </c:pt>
                <c:pt idx="25">
                  <c:v>14.212794918330308</c:v>
                </c:pt>
                <c:pt idx="26">
                  <c:v>48.176374523679911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13198720"/>
        <c:axId val="213200256"/>
      </c:barChart>
      <c:barChart>
        <c:barDir val="col"/>
        <c:grouping val="clustered"/>
        <c:varyColors val="0"/>
        <c:ser>
          <c:idx val="1"/>
          <c:order val="1"/>
          <c:tx>
            <c:strRef>
              <c:f>tp_evidenci!$H$15</c:f>
              <c:strCache>
                <c:ptCount val="1"/>
                <c:pt idx="0">
                  <c:v>Em branco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16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17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18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19"/>
            <c:invertIfNegative val="0"/>
            <c:bubble3D val="0"/>
            <c:spPr>
              <a:solidFill>
                <a:srgbClr val="FFC000"/>
              </a:solidFill>
              <a:ln>
                <a:noFill/>
              </a:ln>
              <a:effectLst/>
            </c:spPr>
          </c:dPt>
          <c:dPt>
            <c:idx val="20"/>
            <c:invertIfNegative val="0"/>
            <c:bubble3D val="0"/>
            <c:spPr>
              <a:solidFill>
                <a:srgbClr val="FF0066"/>
              </a:solidFill>
              <a:ln>
                <a:noFill/>
              </a:ln>
              <a:effectLst/>
            </c:spPr>
          </c:dPt>
          <c:dPt>
            <c:idx val="21"/>
            <c:invertIfNegative val="0"/>
            <c:bubble3D val="0"/>
            <c:spPr>
              <a:solidFill>
                <a:srgbClr val="FF0066"/>
              </a:solidFill>
              <a:ln>
                <a:noFill/>
              </a:ln>
              <a:effectLst/>
            </c:spPr>
          </c:dPt>
          <c:dPt>
            <c:idx val="22"/>
            <c:invertIfNegative val="0"/>
            <c:bubble3D val="0"/>
            <c:spPr>
              <a:solidFill>
                <a:srgbClr val="FF0066"/>
              </a:solidFill>
              <a:ln>
                <a:noFill/>
              </a:ln>
              <a:effectLst/>
            </c:spPr>
          </c:dPt>
          <c:dPt>
            <c:idx val="23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24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25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26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</c:spPr>
          </c:dPt>
          <c:cat>
            <c:strRef>
              <c:f>tp_evidenci!$F$16:$F$42</c:f>
              <c:strCache>
                <c:ptCount val="27"/>
                <c:pt idx="0">
                  <c:v>RO</c:v>
                </c:pt>
                <c:pt idx="1">
                  <c:v>AC</c:v>
                </c:pt>
                <c:pt idx="2">
                  <c:v>AM</c:v>
                </c:pt>
                <c:pt idx="3">
                  <c:v>RR</c:v>
                </c:pt>
                <c:pt idx="4">
                  <c:v>PA</c:v>
                </c:pt>
                <c:pt idx="5">
                  <c:v>AP</c:v>
                </c:pt>
                <c:pt idx="6">
                  <c:v>TO</c:v>
                </c:pt>
                <c:pt idx="7">
                  <c:v>MA</c:v>
                </c:pt>
                <c:pt idx="8">
                  <c:v>PI</c:v>
                </c:pt>
                <c:pt idx="9">
                  <c:v>CE</c:v>
                </c:pt>
                <c:pt idx="10">
                  <c:v>RN</c:v>
                </c:pt>
                <c:pt idx="11">
                  <c:v>PB</c:v>
                </c:pt>
                <c:pt idx="12">
                  <c:v>PE</c:v>
                </c:pt>
                <c:pt idx="13">
                  <c:v>AL</c:v>
                </c:pt>
                <c:pt idx="14">
                  <c:v>SE</c:v>
                </c:pt>
                <c:pt idx="15">
                  <c:v>BA</c:v>
                </c:pt>
                <c:pt idx="16">
                  <c:v>MG</c:v>
                </c:pt>
                <c:pt idx="17">
                  <c:v>ES</c:v>
                </c:pt>
                <c:pt idx="18">
                  <c:v>RJ</c:v>
                </c:pt>
                <c:pt idx="19">
                  <c:v>SP</c:v>
                </c:pt>
                <c:pt idx="20">
                  <c:v>PR</c:v>
                </c:pt>
                <c:pt idx="21">
                  <c:v>SC</c:v>
                </c:pt>
                <c:pt idx="22">
                  <c:v>RS</c:v>
                </c:pt>
                <c:pt idx="23">
                  <c:v>MS</c:v>
                </c:pt>
                <c:pt idx="24">
                  <c:v>MT</c:v>
                </c:pt>
                <c:pt idx="25">
                  <c:v>GO</c:v>
                </c:pt>
                <c:pt idx="26">
                  <c:v>DF</c:v>
                </c:pt>
              </c:strCache>
            </c:strRef>
          </c:cat>
          <c:val>
            <c:numRef>
              <c:f>tp_evidenci!$H$16:$H$42</c:f>
              <c:numCache>
                <c:formatCode>0.0</c:formatCode>
                <c:ptCount val="27"/>
                <c:pt idx="0">
                  <c:v>6.0559006211180124</c:v>
                </c:pt>
                <c:pt idx="1">
                  <c:v>5.4447852760736195</c:v>
                </c:pt>
                <c:pt idx="2">
                  <c:v>5.9401567848073311</c:v>
                </c:pt>
                <c:pt idx="3">
                  <c:v>6.7952249770431585</c:v>
                </c:pt>
                <c:pt idx="4">
                  <c:v>10.537475799760303</c:v>
                </c:pt>
                <c:pt idx="5">
                  <c:v>11.134601832276251</c:v>
                </c:pt>
                <c:pt idx="6">
                  <c:v>7.0786516853932584</c:v>
                </c:pt>
                <c:pt idx="7">
                  <c:v>9.4959128065395095</c:v>
                </c:pt>
                <c:pt idx="8">
                  <c:v>8.9026275115919624</c:v>
                </c:pt>
                <c:pt idx="9">
                  <c:v>9.4396228436729892</c:v>
                </c:pt>
                <c:pt idx="10">
                  <c:v>11.525153047644396</c:v>
                </c:pt>
                <c:pt idx="11">
                  <c:v>15.65703634669152</c:v>
                </c:pt>
                <c:pt idx="12">
                  <c:v>14.727976325973138</c:v>
                </c:pt>
                <c:pt idx="13">
                  <c:v>14.74544974940649</c:v>
                </c:pt>
                <c:pt idx="14">
                  <c:v>3.5098155859607378</c:v>
                </c:pt>
                <c:pt idx="15">
                  <c:v>14.640638864241348</c:v>
                </c:pt>
                <c:pt idx="16">
                  <c:v>11.291034239322274</c:v>
                </c:pt>
                <c:pt idx="17">
                  <c:v>8.290155440414507</c:v>
                </c:pt>
                <c:pt idx="18">
                  <c:v>3.7658195287581027</c:v>
                </c:pt>
                <c:pt idx="19">
                  <c:v>4.8603690247203817</c:v>
                </c:pt>
                <c:pt idx="20">
                  <c:v>5.3037267519977371</c:v>
                </c:pt>
                <c:pt idx="21">
                  <c:v>5.502807554874936</c:v>
                </c:pt>
                <c:pt idx="22">
                  <c:v>8.7051618547681535</c:v>
                </c:pt>
                <c:pt idx="23">
                  <c:v>6.9246435845213847</c:v>
                </c:pt>
                <c:pt idx="24">
                  <c:v>7.0810810810810807</c:v>
                </c:pt>
                <c:pt idx="25">
                  <c:v>7.2028130671506352</c:v>
                </c:pt>
                <c:pt idx="26">
                  <c:v>21.965160587915079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203584"/>
        <c:axId val="213202048"/>
      </c:barChart>
      <c:catAx>
        <c:axId val="2131987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13200256"/>
        <c:crosses val="autoZero"/>
        <c:auto val="1"/>
        <c:lblAlgn val="ctr"/>
        <c:lblOffset val="100"/>
        <c:noMultiLvlLbl val="0"/>
      </c:catAx>
      <c:valAx>
        <c:axId val="2132002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13198720"/>
        <c:crosses val="autoZero"/>
        <c:crossBetween val="between"/>
      </c:valAx>
      <c:valAx>
        <c:axId val="213202048"/>
        <c:scaling>
          <c:orientation val="minMax"/>
          <c:max val="16"/>
        </c:scaling>
        <c:delete val="1"/>
        <c:axPos val="r"/>
        <c:numFmt formatCode="0.0" sourceLinked="1"/>
        <c:majorTickMark val="out"/>
        <c:minorTickMark val="none"/>
        <c:tickLblPos val="nextTo"/>
        <c:crossAx val="213203584"/>
        <c:crosses val="max"/>
        <c:crossBetween val="between"/>
      </c:valAx>
      <c:catAx>
        <c:axId val="21320358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3202048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tpteste1!$G$2</c:f>
              <c:strCache>
                <c:ptCount val="1"/>
                <c:pt idx="0">
                  <c:v>Em branco ou ignorada</c:v>
                </c:pt>
              </c:strCache>
            </c:strRef>
          </c:tx>
          <c:spPr>
            <a:solidFill>
              <a:srgbClr val="79ADDD">
                <a:alpha val="49804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tpteste1!$F$3:$F$12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tpteste1!$G$3:$G$12</c:f>
              <c:numCache>
                <c:formatCode>0.0</c:formatCode>
                <c:ptCount val="10"/>
                <c:pt idx="0">
                  <c:v>2.78639859668061</c:v>
                </c:pt>
                <c:pt idx="1">
                  <c:v>3.0682529743268625</c:v>
                </c:pt>
                <c:pt idx="2">
                  <c:v>3.3774655498513915</c:v>
                </c:pt>
                <c:pt idx="3">
                  <c:v>3.547921579669846</c:v>
                </c:pt>
                <c:pt idx="4">
                  <c:v>4.5007032348804499</c:v>
                </c:pt>
                <c:pt idx="5">
                  <c:v>5.6107454276068109</c:v>
                </c:pt>
                <c:pt idx="6">
                  <c:v>6.3099776521624822</c:v>
                </c:pt>
                <c:pt idx="7">
                  <c:v>6.6462507403180844</c:v>
                </c:pt>
                <c:pt idx="8">
                  <c:v>5.7662065350340734</c:v>
                </c:pt>
                <c:pt idx="9">
                  <c:v>6.728780154089228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axId val="213536128"/>
        <c:axId val="213542016"/>
      </c:barChart>
      <c:barChart>
        <c:barDir val="col"/>
        <c:grouping val="clustered"/>
        <c:varyColors val="0"/>
        <c:ser>
          <c:idx val="1"/>
          <c:order val="1"/>
          <c:tx>
            <c:strRef>
              <c:f>tpteste1!$H$2</c:f>
              <c:strCache>
                <c:ptCount val="1"/>
                <c:pt idx="0">
                  <c:v>Em branco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tpteste1!$F$3:$F$12</c:f>
              <c:numCache>
                <c:formatCode>General</c:formatCode>
                <c:ptCount val="10"/>
                <c:pt idx="0">
                  <c:v>2011</c:v>
                </c:pt>
                <c:pt idx="1">
                  <c:v>2012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</c:numCache>
            </c:numRef>
          </c:cat>
          <c:val>
            <c:numRef>
              <c:f>tpteste1!$H$3:$H$12</c:f>
              <c:numCache>
                <c:formatCode>0.0</c:formatCode>
                <c:ptCount val="10"/>
                <c:pt idx="0">
                  <c:v>6.0720550532991496E-2</c:v>
                </c:pt>
                <c:pt idx="1">
                  <c:v>0.23339215574657027</c:v>
                </c:pt>
                <c:pt idx="2">
                  <c:v>9.4569035395838968E-2</c:v>
                </c:pt>
                <c:pt idx="3">
                  <c:v>4.2237161662736264E-2</c:v>
                </c:pt>
                <c:pt idx="4">
                  <c:v>3.4444157409799364E-2</c:v>
                </c:pt>
                <c:pt idx="5">
                  <c:v>0.10930023560273008</c:v>
                </c:pt>
                <c:pt idx="6">
                  <c:v>0.13709177637138725</c:v>
                </c:pt>
                <c:pt idx="7">
                  <c:v>7.0781631444378643E-2</c:v>
                </c:pt>
                <c:pt idx="8">
                  <c:v>0.10338400605742909</c:v>
                </c:pt>
                <c:pt idx="9">
                  <c:v>8.7957910510970308E-2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3549440"/>
        <c:axId val="213543552"/>
      </c:barChart>
      <c:catAx>
        <c:axId val="213536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13542016"/>
        <c:crosses val="autoZero"/>
        <c:auto val="1"/>
        <c:lblAlgn val="ctr"/>
        <c:lblOffset val="100"/>
        <c:noMultiLvlLbl val="0"/>
      </c:catAx>
      <c:valAx>
        <c:axId val="2135420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1"/>
        <c:majorTickMark val="none"/>
        <c:minorTickMark val="none"/>
        <c:tickLblPos val="nextTo"/>
        <c:crossAx val="213536128"/>
        <c:crosses val="autoZero"/>
        <c:crossBetween val="between"/>
      </c:valAx>
      <c:valAx>
        <c:axId val="213543552"/>
        <c:scaling>
          <c:orientation val="minMax"/>
          <c:max val="16"/>
        </c:scaling>
        <c:delete val="1"/>
        <c:axPos val="r"/>
        <c:numFmt formatCode="0.0" sourceLinked="1"/>
        <c:majorTickMark val="out"/>
        <c:minorTickMark val="none"/>
        <c:tickLblPos val="nextTo"/>
        <c:crossAx val="213549440"/>
        <c:crosses val="max"/>
        <c:crossBetween val="between"/>
      </c:valAx>
      <c:catAx>
        <c:axId val="2135494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21354355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0.70434</cdr:x>
      <cdr:y>0.06961</cdr:y>
    </cdr:from>
    <cdr:to>
      <cdr:x>0.7422</cdr:x>
      <cdr:y>0.88332</cdr:y>
    </cdr:to>
    <cdr:sp macro="" textlink="">
      <cdr:nvSpPr>
        <cdr:cNvPr id="2" name="Retângulo 1"/>
        <cdr:cNvSpPr/>
      </cdr:nvSpPr>
      <cdr:spPr>
        <a:xfrm xmlns:a="http://schemas.openxmlformats.org/drawingml/2006/main">
          <a:off x="6135077" y="199308"/>
          <a:ext cx="329711" cy="232996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6858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342900" algn="l" defTabSz="6858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685800" algn="l" defTabSz="6858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028700" algn="l" defTabSz="6858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371600" algn="l" defTabSz="6858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1714500" algn="l" defTabSz="6858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057400" algn="l" defTabSz="6858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2400300" algn="l" defTabSz="6858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2743200" algn="l" defTabSz="6858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pt-BR">
            <a:ln>
              <a:solidFill>
                <a:srgbClr val="FF0000"/>
              </a:solidFill>
            </a:ln>
            <a:solidFill>
              <a:srgbClr val="FF0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0.70693</cdr:x>
      <cdr:y>0.24102</cdr:y>
    </cdr:from>
    <cdr:to>
      <cdr:x>0.74487</cdr:x>
      <cdr:y>0.93457</cdr:y>
    </cdr:to>
    <cdr:sp macro="" textlink="">
      <cdr:nvSpPr>
        <cdr:cNvPr id="2" name="Retângulo 1"/>
        <cdr:cNvSpPr/>
      </cdr:nvSpPr>
      <cdr:spPr>
        <a:xfrm xmlns:a="http://schemas.openxmlformats.org/drawingml/2006/main">
          <a:off x="6143870" y="809720"/>
          <a:ext cx="329711" cy="232996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6858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342900" algn="l" defTabSz="6858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685800" algn="l" defTabSz="6858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028700" algn="l" defTabSz="6858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371600" algn="l" defTabSz="6858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1714500" algn="l" defTabSz="6858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057400" algn="l" defTabSz="6858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2400300" algn="l" defTabSz="6858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2743200" algn="l" defTabSz="6858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pt-BR">
            <a:ln>
              <a:solidFill>
                <a:srgbClr val="FF0000"/>
              </a:solidFill>
            </a:ln>
            <a:solidFill>
              <a:srgbClr val="FF0000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0.70876</cdr:x>
      <cdr:y>0.28016</cdr:y>
    </cdr:from>
    <cdr:to>
      <cdr:x>0.74707</cdr:x>
      <cdr:y>0.96144</cdr:y>
    </cdr:to>
    <cdr:sp macro="" textlink="">
      <cdr:nvSpPr>
        <cdr:cNvPr id="2" name="Retângulo 1"/>
        <cdr:cNvSpPr/>
      </cdr:nvSpPr>
      <cdr:spPr>
        <a:xfrm xmlns:a="http://schemas.openxmlformats.org/drawingml/2006/main">
          <a:off x="6099908" y="958155"/>
          <a:ext cx="329711" cy="232996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6858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342900" algn="l" defTabSz="6858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685800" algn="l" defTabSz="6858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028700" algn="l" defTabSz="6858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371600" algn="l" defTabSz="6858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1714500" algn="l" defTabSz="6858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057400" algn="l" defTabSz="6858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2400300" algn="l" defTabSz="6858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2743200" algn="l" defTabSz="6858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pt-BR">
            <a:ln>
              <a:solidFill>
                <a:srgbClr val="FF0000"/>
              </a:solidFill>
            </a:ln>
            <a:solidFill>
              <a:srgbClr val="FF0000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0.71108</cdr:x>
      <cdr:y>0.30073</cdr:y>
    </cdr:from>
    <cdr:to>
      <cdr:x>0.74919</cdr:x>
      <cdr:y>0.982</cdr:y>
    </cdr:to>
    <cdr:sp macro="" textlink="">
      <cdr:nvSpPr>
        <cdr:cNvPr id="2" name="Retângulo 1"/>
        <cdr:cNvSpPr/>
      </cdr:nvSpPr>
      <cdr:spPr>
        <a:xfrm xmlns:a="http://schemas.openxmlformats.org/drawingml/2006/main">
          <a:off x="6152662" y="1028492"/>
          <a:ext cx="329711" cy="232996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rgbClr val="FF0000"/>
          </a:soli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ot="0" spcFirstLastPara="0" vert="horz" wrap="square" lIns="91440" tIns="45720" rIns="91440" bIns="45720" numCol="1" spcCol="0" rtlCol="0" fromWordArt="0" anchor="ctr" anchorCtr="0" forceAA="0" compatLnSpc="1">
          <a:prstTxWarp prst="textNoShape">
            <a:avLst/>
          </a:prstTxWarp>
          <a:noAutofit/>
        </a:bodyPr>
        <a:lstStyle xmlns:a="http://schemas.openxmlformats.org/drawingml/2006/main">
          <a:defPPr>
            <a:defRPr lang="en-US"/>
          </a:defPPr>
          <a:lvl1pPr marL="0" algn="l" defTabSz="6858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342900" algn="l" defTabSz="6858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685800" algn="l" defTabSz="6858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028700" algn="l" defTabSz="6858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371600" algn="l" defTabSz="6858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1714500" algn="l" defTabSz="6858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057400" algn="l" defTabSz="6858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2400300" algn="l" defTabSz="6858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2743200" algn="l" defTabSz="685800" rtl="0" eaLnBrk="1" latinLnBrk="0" hangingPunct="1">
            <a:defRPr sz="14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pt-BR">
            <a:ln>
              <a:solidFill>
                <a:srgbClr val="FF0000"/>
              </a:solidFill>
            </a:ln>
            <a:solidFill>
              <a:srgbClr val="FF00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89243F-B1BB-4202-BD78-416ACA555174}" type="datetimeFigureOut">
              <a:rPr lang="en-US" smtClean="0"/>
              <a:pPr/>
              <a:t>12/14/2021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D2766-C49B-4C1A-9FEE-6F146754B02B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0412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8829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Copyright </a:t>
            </a:r>
            <a:r>
              <a:rPr lang="en-US" b="1"/>
              <a:t>PresentationGO.com</a:t>
            </a:r>
            <a:r>
              <a:rPr lang="en-US"/>
              <a:t> – The free PowerPoint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9746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Copyright </a:t>
            </a:r>
            <a:r>
              <a:rPr lang="en-US" b="1"/>
              <a:t>PresentationGO.com</a:t>
            </a:r>
            <a:r>
              <a:rPr lang="en-US"/>
              <a:t> – The free PowerPoint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73364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Copyright </a:t>
            </a:r>
            <a:r>
              <a:rPr lang="en-US" b="1"/>
              <a:t>PresentationGO.com</a:t>
            </a:r>
            <a:r>
              <a:rPr lang="en-US"/>
              <a:t> – The free PowerPoint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0806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Copyright </a:t>
            </a:r>
            <a:r>
              <a:rPr lang="en-US" b="1"/>
              <a:t>PresentationGO.com</a:t>
            </a:r>
            <a:r>
              <a:rPr lang="en-US"/>
              <a:t> – The free PowerPoint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8760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Copyright </a:t>
            </a:r>
            <a:r>
              <a:rPr lang="en-US" b="1"/>
              <a:t>PresentationGO.com</a:t>
            </a:r>
            <a:r>
              <a:rPr lang="en-US"/>
              <a:t> – The free PowerPoint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9268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Copyright </a:t>
            </a:r>
            <a:r>
              <a:rPr lang="en-US" b="1"/>
              <a:t>PresentationGO.com</a:t>
            </a:r>
            <a:r>
              <a:rPr lang="en-US"/>
              <a:t> – The free PowerPoint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7961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Copyright </a:t>
            </a:r>
            <a:r>
              <a:rPr lang="en-US" b="1"/>
              <a:t>PresentationGO.com</a:t>
            </a:r>
            <a:r>
              <a:rPr lang="en-US"/>
              <a:t> – The free PowerPoint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28160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Copyright </a:t>
            </a:r>
            <a:r>
              <a:rPr lang="en-US" b="1"/>
              <a:t>PresentationGO.com</a:t>
            </a:r>
            <a:r>
              <a:rPr lang="en-US"/>
              <a:t> – The free PowerPoint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4402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Copyright </a:t>
            </a:r>
            <a:r>
              <a:rPr lang="en-US" b="1"/>
              <a:t>PresentationGO.com</a:t>
            </a:r>
            <a:r>
              <a:rPr lang="en-US"/>
              <a:t> – The free PowerPoint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5780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Copyright </a:t>
            </a:r>
            <a:r>
              <a:rPr lang="en-US" b="1"/>
              <a:t>PresentationGO.com</a:t>
            </a:r>
            <a:r>
              <a:rPr lang="en-US"/>
              <a:t> – The free PowerPoint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936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© Copyright </a:t>
            </a:r>
            <a:r>
              <a:rPr lang="en-US" b="1" dirty="0"/>
              <a:t>PresentationGO.com</a:t>
            </a:r>
            <a:r>
              <a:rPr lang="en-US" dirty="0"/>
              <a:t> – The free PowerPoint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2571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Copyright </a:t>
            </a:r>
            <a:r>
              <a:rPr lang="en-US" b="1"/>
              <a:t>PresentationGO.com</a:t>
            </a:r>
            <a:r>
              <a:rPr lang="en-US"/>
              <a:t> – The free PowerPoint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1738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Copyright </a:t>
            </a:r>
            <a:r>
              <a:rPr lang="en-US" b="1"/>
              <a:t>PresentationGO.com</a:t>
            </a:r>
            <a:r>
              <a:rPr lang="en-US"/>
              <a:t> – The free PowerPoint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2257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Copyright </a:t>
            </a:r>
            <a:r>
              <a:rPr lang="en-US" b="1"/>
              <a:t>PresentationGO.com</a:t>
            </a:r>
            <a:r>
              <a:rPr lang="en-US"/>
              <a:t> – The free PowerPoint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306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Copyright </a:t>
            </a:r>
            <a:r>
              <a:rPr lang="en-US" b="1"/>
              <a:t>PresentationGO.com</a:t>
            </a:r>
            <a:r>
              <a:rPr lang="en-US"/>
              <a:t> – The free PowerPoint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0307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Copyright </a:t>
            </a:r>
            <a:r>
              <a:rPr lang="en-US" b="1"/>
              <a:t>PresentationGO.com</a:t>
            </a:r>
            <a:r>
              <a:rPr lang="en-US"/>
              <a:t> – The free PowerPoint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5122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Copyright </a:t>
            </a:r>
            <a:r>
              <a:rPr lang="en-US" b="1"/>
              <a:t>PresentationGO.com</a:t>
            </a:r>
            <a:r>
              <a:rPr lang="en-US"/>
              <a:t> – The free PowerPoint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6740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Copyright </a:t>
            </a:r>
            <a:r>
              <a:rPr lang="en-US" b="1"/>
              <a:t>PresentationGO.com</a:t>
            </a:r>
            <a:r>
              <a:rPr lang="en-US"/>
              <a:t> – The free PowerPoint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10144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Copyright </a:t>
            </a:r>
            <a:r>
              <a:rPr lang="en-US" b="1"/>
              <a:t>PresentationGO.com</a:t>
            </a:r>
            <a:r>
              <a:rPr lang="en-US"/>
              <a:t> – The free PowerPoint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31758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Copyright </a:t>
            </a:r>
            <a:r>
              <a:rPr lang="en-US" b="1"/>
              <a:t>PresentationGO.com</a:t>
            </a:r>
            <a:r>
              <a:rPr lang="en-US"/>
              <a:t> – The free PowerPoint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9771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Copyright </a:t>
            </a:r>
            <a:r>
              <a:rPr lang="en-US" b="1"/>
              <a:t>PresentationGO.com</a:t>
            </a:r>
            <a:r>
              <a:rPr lang="en-US"/>
              <a:t> – The free PowerPoint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3716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Copyright </a:t>
            </a:r>
            <a:r>
              <a:rPr lang="en-US" b="1"/>
              <a:t>PresentationGO.com</a:t>
            </a:r>
            <a:r>
              <a:rPr lang="en-US"/>
              <a:t> – The free PowerPoint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06413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Copyright </a:t>
            </a:r>
            <a:r>
              <a:rPr lang="en-US" b="1"/>
              <a:t>PresentationGO.com</a:t>
            </a:r>
            <a:r>
              <a:rPr lang="en-US"/>
              <a:t> – The free PowerPoint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7549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Copyright </a:t>
            </a:r>
            <a:r>
              <a:rPr lang="en-US" b="1"/>
              <a:t>PresentationGO.com</a:t>
            </a:r>
            <a:r>
              <a:rPr lang="en-US"/>
              <a:t> – The free PowerPoint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>
                <a:solidFill>
                  <a:prstClr val="black"/>
                </a:solidFill>
              </a:rPr>
              <a:pPr/>
              <a:t>41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2947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Copyright </a:t>
            </a:r>
            <a:r>
              <a:rPr lang="en-US" b="1"/>
              <a:t>PresentationGO.com</a:t>
            </a:r>
            <a:r>
              <a:rPr lang="en-US"/>
              <a:t> – The free PowerPoint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31693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Copyright </a:t>
            </a:r>
            <a:r>
              <a:rPr lang="en-US" b="1"/>
              <a:t>PresentationGO.com</a:t>
            </a:r>
            <a:r>
              <a:rPr lang="en-US"/>
              <a:t> – The free PowerPoint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11457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Copyright </a:t>
            </a:r>
            <a:r>
              <a:rPr lang="en-US" b="1"/>
              <a:t>PresentationGO.com</a:t>
            </a:r>
            <a:r>
              <a:rPr lang="en-US"/>
              <a:t> – The free PowerPoint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84602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Copyright </a:t>
            </a:r>
            <a:r>
              <a:rPr lang="en-US" b="1"/>
              <a:t>PresentationGO.com</a:t>
            </a:r>
            <a:r>
              <a:rPr lang="en-US"/>
              <a:t> – The free PowerPoint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61450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Copyright </a:t>
            </a:r>
            <a:r>
              <a:rPr lang="en-US" b="1"/>
              <a:t>PresentationGO.com</a:t>
            </a:r>
            <a:r>
              <a:rPr lang="en-US"/>
              <a:t> – The free PowerPoint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16187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Copyright </a:t>
            </a:r>
            <a:r>
              <a:rPr lang="en-US" b="1"/>
              <a:t>PresentationGO.com</a:t>
            </a:r>
            <a:r>
              <a:rPr lang="en-US"/>
              <a:t> – The free PowerPoint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0236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Copyright </a:t>
            </a:r>
            <a:r>
              <a:rPr lang="en-US" b="1"/>
              <a:t>PresentationGO.com</a:t>
            </a:r>
            <a:r>
              <a:rPr lang="en-US"/>
              <a:t> – The free PowerPoint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65509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Copyright </a:t>
            </a:r>
            <a:r>
              <a:rPr lang="en-US" b="1"/>
              <a:t>PresentationGO.com</a:t>
            </a:r>
            <a:r>
              <a:rPr lang="en-US"/>
              <a:t> – The free PowerPoint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20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Copyright </a:t>
            </a:r>
            <a:r>
              <a:rPr lang="en-US" b="1"/>
              <a:t>PresentationGO.com</a:t>
            </a:r>
            <a:r>
              <a:rPr lang="en-US"/>
              <a:t> – The free PowerPoint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31532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Copyright </a:t>
            </a:r>
            <a:r>
              <a:rPr lang="en-US" b="1"/>
              <a:t>PresentationGO.com</a:t>
            </a:r>
            <a:r>
              <a:rPr lang="en-US"/>
              <a:t> – The free PowerPoint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>
                <a:solidFill>
                  <a:prstClr val="black"/>
                </a:solidFill>
              </a:rPr>
              <a:pPr/>
              <a:t>52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739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Copyright </a:t>
            </a:r>
            <a:r>
              <a:rPr lang="en-US" b="1"/>
              <a:t>PresentationGO.com</a:t>
            </a:r>
            <a:r>
              <a:rPr lang="en-US"/>
              <a:t> – The free PowerPoint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6966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Copyright </a:t>
            </a:r>
            <a:r>
              <a:rPr lang="en-US" b="1"/>
              <a:t>PresentationGO.com</a:t>
            </a:r>
            <a:r>
              <a:rPr lang="en-US"/>
              <a:t> – The free PowerPoint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199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Copyright </a:t>
            </a:r>
            <a:r>
              <a:rPr lang="en-US" b="1"/>
              <a:t>PresentationGO.com</a:t>
            </a:r>
            <a:r>
              <a:rPr lang="en-US"/>
              <a:t> – The free PowerPoint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999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Copyright </a:t>
            </a:r>
            <a:r>
              <a:rPr lang="en-US" b="1"/>
              <a:t>PresentationGO.com</a:t>
            </a:r>
            <a:r>
              <a:rPr lang="en-US"/>
              <a:t> – The free PowerPoint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4185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© Copyright </a:t>
            </a:r>
            <a:r>
              <a:rPr lang="en-US" b="1"/>
              <a:t>PresentationGO.com</a:t>
            </a:r>
            <a:r>
              <a:rPr lang="en-US"/>
              <a:t> – The free PowerPoint template library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8D2766-C49B-4C1A-9FEE-6F146754B02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700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d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2.png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xmlns:mv="urn:schemas-microsoft-com:mac:vml" xmlns:mc="http://schemas.openxmlformats.org/markup-compatibility/2006" id="{37F3BAA5-9528-46B8-A252-CF8EA3C9F7A9}"/>
              </a:ext>
            </a:extLst>
          </p:cNvPr>
          <p:cNvSpPr>
            <a:spLocks noGrp="1"/>
          </p:cNvSpPr>
          <p:nvPr userDrawn="1"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xmlns:mv="urn:schemas-microsoft-com:mac:vml" xmlns:mc="http://schemas.openxmlformats.org/markup-compatibility/2006" id="{F42C9672-8D39-4B3C-A9BB-D92B1E389446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6110197" y="4858829"/>
            <a:ext cx="652373" cy="154280"/>
          </a:xfrm>
        </p:spPr>
        <p:txBody>
          <a:bodyPr/>
          <a:lstStyle>
            <a:lvl1pPr>
              <a:defRPr sz="800"/>
            </a:lvl1pPr>
          </a:lstStyle>
          <a:p>
            <a:fld id="{1C82A200-9922-4378-ACDD-17A2EC11F96A}" type="datetimeFigureOut">
              <a:rPr lang="en-US" smtClean="0"/>
              <a:pPr/>
              <a:t>12/14/2021</a:t>
            </a:fld>
            <a:endParaRPr lang="en-US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xmlns:mv="urn:schemas-microsoft-com:mac:vml" xmlns:mc="http://schemas.openxmlformats.org/markup-compatibility/2006" id="{49BDC3FE-B66F-4052-BFB8-039975CD5F70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84108" y="4858829"/>
            <a:ext cx="5946835" cy="15428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xmlns:mv="urn:schemas-microsoft-com:mac:vml" xmlns:mc="http://schemas.openxmlformats.org/markup-compatibility/2006" id="{F01F51DF-D2B2-4D22-9127-3D421A217B24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6851530" y="4858828"/>
            <a:ext cx="369857" cy="154280"/>
          </a:xfrm>
          <a:prstGeom prst="rect">
            <a:avLst/>
          </a:prstGeom>
        </p:spPr>
        <p:txBody>
          <a:bodyPr lIns="68580" tIns="34290" rIns="68580" bIns="34290"/>
          <a:lstStyle>
            <a:lvl1pPr>
              <a:defRPr sz="800"/>
            </a:lvl1pPr>
          </a:lstStyle>
          <a:p>
            <a:fld id="{DFA5FE8F-61BD-4660-9C7D-601E74AFD96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4636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A200-9922-4378-ACDD-17A2EC11F96A}" type="datetimeFigureOut">
              <a:rPr lang="en-US" smtClean="0"/>
              <a:pPr/>
              <a:t>12/14/2021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66529" y="4785876"/>
            <a:ext cx="348292" cy="202610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DFA5FE8F-61BD-4660-9C7D-601E74AFD96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121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A200-9922-4378-ACDD-17A2EC11F96A}" type="datetimeFigureOut">
              <a:rPr lang="en-US" smtClean="0"/>
              <a:pPr/>
              <a:t>12/14/2021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66529" y="4785876"/>
            <a:ext cx="348292" cy="202610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DFA5FE8F-61BD-4660-9C7D-601E74AFD96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019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xmlns:mv="urn:schemas-microsoft-com:mac:vml" xmlns:mc="http://schemas.openxmlformats.org/markup-compatibility/2006" id="{FECDA716-7845-4A0A-8152-2232CB8AB3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xmlns:mv="urn:schemas-microsoft-com:mac:vml" xmlns:mc="http://schemas.openxmlformats.org/markup-compatibility/2006" id="{3E4AD434-49B2-40FC-8BFA-7BF8EE88B9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xmlns:mv="urn:schemas-microsoft-com:mac:vml" xmlns:mc="http://schemas.openxmlformats.org/markup-compatibility/2006" id="{66262A86-DEBC-4C95-AF3A-9210588E0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20BA4-D9AD-4F8D-8053-3B7FD53C43D0}" type="datetimeFigureOut">
              <a:rPr lang="pt-BR" smtClean="0"/>
              <a:pPr/>
              <a:t>14/12/2021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xmlns:mv="urn:schemas-microsoft-com:mac:vml" xmlns:mc="http://schemas.openxmlformats.org/markup-compatibility/2006" id="{F819C5A1-6CA0-49D4-A0B1-5ACD8B977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xmlns:mv="urn:schemas-microsoft-com:mac:vml" xmlns:mc="http://schemas.openxmlformats.org/markup-compatibility/2006" id="{4499A8EE-D245-4C36-8E8A-58043A0E7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EFCD-ED8E-4BEB-A4E9-C83DF5A546FF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51756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xmlns:mv="urn:schemas-microsoft-com:mac:vml" xmlns:mc="http://schemas.openxmlformats.org/markup-compatibility/2006" id="{332656B2-7034-4D08-8188-2A169291B8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xmlns:mv="urn:schemas-microsoft-com:mac:vml" xmlns:mc="http://schemas.openxmlformats.org/markup-compatibility/2006" id="{0017975D-AB2F-4EB6-994A-9EC45428ED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xmlns:mv="urn:schemas-microsoft-com:mac:vml" xmlns:mc="http://schemas.openxmlformats.org/markup-compatibility/2006" id="{328ECD95-118B-4ACC-94E3-986649062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20BA4-D9AD-4F8D-8053-3B7FD53C43D0}" type="datetimeFigureOut">
              <a:rPr lang="pt-BR" smtClean="0"/>
              <a:pPr/>
              <a:t>14/12/2021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xmlns:mv="urn:schemas-microsoft-com:mac:vml" xmlns:mc="http://schemas.openxmlformats.org/markup-compatibility/2006" id="{CCF93649-0AC3-40F4-AFE1-FB7EFB890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xmlns:mv="urn:schemas-microsoft-com:mac:vml" xmlns:mc="http://schemas.openxmlformats.org/markup-compatibility/2006" id="{BE4D9443-F7DC-49C4-88FC-EDBA037C3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EFCD-ED8E-4BEB-A4E9-C83DF5A546FF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6542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xmlns:mv="urn:schemas-microsoft-com:mac:vml" xmlns:mc="http://schemas.openxmlformats.org/markup-compatibility/2006" id="{824B3333-B99F-45EE-9C83-B0BB1D029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xmlns:mv="urn:schemas-microsoft-com:mac:vml" xmlns:mc="http://schemas.openxmlformats.org/markup-compatibility/2006" id="{D25A0BC5-2EDE-4BF4-9CE2-C34CFB0E5E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xmlns:mv="urn:schemas-microsoft-com:mac:vml" xmlns:mc="http://schemas.openxmlformats.org/markup-compatibility/2006" id="{47BAC95D-A6C4-4281-B159-6FF686EB9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20BA4-D9AD-4F8D-8053-3B7FD53C43D0}" type="datetimeFigureOut">
              <a:rPr lang="pt-BR" smtClean="0"/>
              <a:pPr/>
              <a:t>14/12/2021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xmlns:mv="urn:schemas-microsoft-com:mac:vml" xmlns:mc="http://schemas.openxmlformats.org/markup-compatibility/2006" id="{AABAB5BB-CD78-4985-8F3E-C681927C0D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xmlns:mv="urn:schemas-microsoft-com:mac:vml" xmlns:mc="http://schemas.openxmlformats.org/markup-compatibility/2006" id="{CDA328B6-3054-45CA-BAC4-F9B823D40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EFCD-ED8E-4BEB-A4E9-C83DF5A546FF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287817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xmlns:mv="urn:schemas-microsoft-com:mac:vml" xmlns:mc="http://schemas.openxmlformats.org/markup-compatibility/2006" id="{1F0718B7-0862-40B1-AF85-762F92D40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xmlns:mv="urn:schemas-microsoft-com:mac:vml" xmlns:mc="http://schemas.openxmlformats.org/markup-compatibility/2006" id="{0D34AA57-626A-48D2-8AF7-F83E5719F8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xmlns:mv="urn:schemas-microsoft-com:mac:vml" xmlns:mc="http://schemas.openxmlformats.org/markup-compatibility/2006" id="{5E8117E9-E078-443E-97F9-FE648FCDF4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xmlns:mv="urn:schemas-microsoft-com:mac:vml" xmlns:mc="http://schemas.openxmlformats.org/markup-compatibility/2006" id="{AA40B3F3-A3DE-4F73-8012-290106EAFE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20BA4-D9AD-4F8D-8053-3B7FD53C43D0}" type="datetimeFigureOut">
              <a:rPr lang="pt-BR" smtClean="0"/>
              <a:pPr/>
              <a:t>14/12/2021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xmlns:mv="urn:schemas-microsoft-com:mac:vml" xmlns:mc="http://schemas.openxmlformats.org/markup-compatibility/2006" id="{3B96F33A-58AB-4B64-A6A2-83BD03C9A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xmlns:mv="urn:schemas-microsoft-com:mac:vml" xmlns:mc="http://schemas.openxmlformats.org/markup-compatibility/2006" id="{40D7507A-8A06-4236-8186-843F21DD1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EFCD-ED8E-4BEB-A4E9-C83DF5A546FF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29870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xmlns:mv="urn:schemas-microsoft-com:mac:vml" xmlns:mc="http://schemas.openxmlformats.org/markup-compatibility/2006" id="{798835BE-2B6D-4A96-8476-29C62A61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xmlns:mv="urn:schemas-microsoft-com:mac:vml" xmlns:mc="http://schemas.openxmlformats.org/markup-compatibility/2006" id="{90C8161B-8A9C-4610-A648-F6B49845CD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xmlns="" xmlns:mv="urn:schemas-microsoft-com:mac:vml" xmlns:mc="http://schemas.openxmlformats.org/markup-compatibility/2006" id="{0036CBEB-DA61-4F8E-B406-E2F0B262BB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xmlns="" xmlns:mv="urn:schemas-microsoft-com:mac:vml" xmlns:mc="http://schemas.openxmlformats.org/markup-compatibility/2006" id="{6CDE25AD-01A9-4D95-867F-4BE636083FF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xmlns="" xmlns:mv="urn:schemas-microsoft-com:mac:vml" xmlns:mc="http://schemas.openxmlformats.org/markup-compatibility/2006" id="{3097341E-6C3F-4BD7-99AC-DA9684DDCF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xmlns="" xmlns:mv="urn:schemas-microsoft-com:mac:vml" xmlns:mc="http://schemas.openxmlformats.org/markup-compatibility/2006" id="{9C5F4ED4-7C72-4242-892E-E072A763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20BA4-D9AD-4F8D-8053-3B7FD53C43D0}" type="datetimeFigureOut">
              <a:rPr lang="pt-BR" smtClean="0"/>
              <a:pPr/>
              <a:t>14/12/2021</a:t>
            </a:fld>
            <a:endParaRPr lang="pt-BR" dirty="0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xmlns="" xmlns:mv="urn:schemas-microsoft-com:mac:vml" xmlns:mc="http://schemas.openxmlformats.org/markup-compatibility/2006" id="{C36E7A55-8191-4FEE-92AB-E4FEFA320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xmlns="" xmlns:mv="urn:schemas-microsoft-com:mac:vml" xmlns:mc="http://schemas.openxmlformats.org/markup-compatibility/2006" id="{3F26C04D-4A4F-44EE-B326-6CC79A835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EFCD-ED8E-4BEB-A4E9-C83DF5A546FF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463576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xmlns:mv="urn:schemas-microsoft-com:mac:vml" xmlns:mc="http://schemas.openxmlformats.org/markup-compatibility/2006" id="{916D6824-252F-4488-BCDF-030C24C26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xmlns="" xmlns:mv="urn:schemas-microsoft-com:mac:vml" xmlns:mc="http://schemas.openxmlformats.org/markup-compatibility/2006" id="{9C574068-6DC8-4038-892F-5FF7EFA7F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20BA4-D9AD-4F8D-8053-3B7FD53C43D0}" type="datetimeFigureOut">
              <a:rPr lang="pt-BR" smtClean="0"/>
              <a:pPr/>
              <a:t>14/12/2021</a:t>
            </a:fld>
            <a:endParaRPr lang="pt-BR" dirty="0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xmlns="" xmlns:mv="urn:schemas-microsoft-com:mac:vml" xmlns:mc="http://schemas.openxmlformats.org/markup-compatibility/2006" id="{CE8160A3-7BCF-45C6-BF3F-E854F56EC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xmlns="" xmlns:mv="urn:schemas-microsoft-com:mac:vml" xmlns:mc="http://schemas.openxmlformats.org/markup-compatibility/2006" id="{6A4CC624-E711-455F-A3F4-4069C6BBE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EFCD-ED8E-4BEB-A4E9-C83DF5A546FF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664217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xmlns="" xmlns:mv="urn:schemas-microsoft-com:mac:vml" xmlns:mc="http://schemas.openxmlformats.org/markup-compatibility/2006" id="{44BADCEE-4FE2-49F5-9279-3D0EAEFA7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20BA4-D9AD-4F8D-8053-3B7FD53C43D0}" type="datetimeFigureOut">
              <a:rPr lang="pt-BR" smtClean="0"/>
              <a:pPr/>
              <a:t>14/12/2021</a:t>
            </a:fld>
            <a:endParaRPr lang="pt-BR" dirty="0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xmlns="" xmlns:mv="urn:schemas-microsoft-com:mac:vml" xmlns:mc="http://schemas.openxmlformats.org/markup-compatibility/2006" id="{7BD2426E-A0AA-42A3-A701-CF2B80FC2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xmlns="" xmlns:mv="urn:schemas-microsoft-com:mac:vml" xmlns:mc="http://schemas.openxmlformats.org/markup-compatibility/2006" id="{2B7CCF25-DB35-4C80-8F7E-A4C73006F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EFCD-ED8E-4BEB-A4E9-C83DF5A546FF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27467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xmlns:mv="urn:schemas-microsoft-com:mac:vml" xmlns:mc="http://schemas.openxmlformats.org/markup-compatibility/2006" id="{ACCBA6E9-5266-42A1-B65D-F55218044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xmlns="" xmlns:mv="urn:schemas-microsoft-com:mac:vml" xmlns:mc="http://schemas.openxmlformats.org/markup-compatibility/2006" id="{541A39B1-F288-48A7-BA9A-0E8B496E54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xmlns:mv="urn:schemas-microsoft-com:mac:vml" xmlns:mc="http://schemas.openxmlformats.org/markup-compatibility/2006" id="{FB2EF935-97C2-4900-BCE1-422BEA3542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xmlns:mv="urn:schemas-microsoft-com:mac:vml" xmlns:mc="http://schemas.openxmlformats.org/markup-compatibility/2006" id="{5615C7F9-8CD8-40D0-B69A-D9639431C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20BA4-D9AD-4F8D-8053-3B7FD53C43D0}" type="datetimeFigureOut">
              <a:rPr lang="pt-BR" smtClean="0"/>
              <a:pPr/>
              <a:t>14/12/2021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xmlns:mv="urn:schemas-microsoft-com:mac:vml" xmlns:mc="http://schemas.openxmlformats.org/markup-compatibility/2006" id="{984CC414-D353-48EF-B69E-3C74F0CFF9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xmlns:mv="urn:schemas-microsoft-com:mac:vml" xmlns:mc="http://schemas.openxmlformats.org/markup-compatibility/2006" id="{932E8A19-061E-4DF9-A078-5C98C27B9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EFCD-ED8E-4BEB-A4E9-C83DF5A546FF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3417725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tângulo 3"/>
          <p:cNvSpPr/>
          <p:nvPr userDrawn="1"/>
        </p:nvSpPr>
        <p:spPr>
          <a:xfrm>
            <a:off x="0" y="4582856"/>
            <a:ext cx="9144000" cy="5945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pt-BR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15012"/>
            <a:ext cx="9144000" cy="3244855"/>
          </a:xfrm>
          <a:prstGeom prst="rect">
            <a:avLst/>
          </a:prstGeom>
        </p:spPr>
      </p:pic>
      <p:pic>
        <p:nvPicPr>
          <p:cNvPr id="22" name="Picture 21" descr="LUPA SLOGAN SVS 16anos_monocolor_inclinada.ai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>
                <a:alphaModFix amt="72000"/>
              </a:blip>
              <a:stretch>
                <a:fillRect/>
              </a:stretch>
            </p:blipFill>
          </mc:Choice>
          <mc:Fallback>
            <p:blipFill>
              <a:blip r:embed="rId4">
                <a:alphaModFix amt="72000"/>
              </a:blip>
              <a:stretch>
                <a:fillRect/>
              </a:stretch>
            </p:blipFill>
          </mc:Fallback>
        </mc:AlternateContent>
        <p:spPr>
          <a:xfrm>
            <a:off x="-367241" y="3514041"/>
            <a:ext cx="3220508" cy="21173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2310" y="590581"/>
            <a:ext cx="7638691" cy="640456"/>
          </a:xfrm>
        </p:spPr>
        <p:txBody>
          <a:bodyPr anchor="b"/>
          <a:lstStyle>
            <a:lvl1pPr algn="l">
              <a:defRPr sz="3300" b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2309" y="1332105"/>
            <a:ext cx="7638690" cy="848222"/>
          </a:xfrm>
        </p:spPr>
        <p:txBody>
          <a:bodyPr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 dirty="0"/>
              <a:t>Clique para editar o estilo do subtítulo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5416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xmlns:mv="urn:schemas-microsoft-com:mac:vml" xmlns:mc="http://schemas.openxmlformats.org/markup-compatibility/2006" id="{72BC1E3A-F306-433C-854E-5BB0ADFB4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xmlns="" xmlns:mv="urn:schemas-microsoft-com:mac:vml" xmlns:mc="http://schemas.openxmlformats.org/markup-compatibility/2006" id="{55B67DD6-19E7-4C2D-B7F5-610D9AE815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xmlns="" xmlns:mv="urn:schemas-microsoft-com:mac:vml" xmlns:mc="http://schemas.openxmlformats.org/markup-compatibility/2006" id="{1C8915F4-3363-47A4-A812-447656FD51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xmlns="" xmlns:mv="urn:schemas-microsoft-com:mac:vml" xmlns:mc="http://schemas.openxmlformats.org/markup-compatibility/2006" id="{A34B3DB8-9AD5-4BC0-BD97-2590168C7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20BA4-D9AD-4F8D-8053-3B7FD53C43D0}" type="datetimeFigureOut">
              <a:rPr lang="pt-BR" smtClean="0"/>
              <a:pPr/>
              <a:t>14/12/2021</a:t>
            </a:fld>
            <a:endParaRPr lang="pt-BR" dirty="0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xmlns="" xmlns:mv="urn:schemas-microsoft-com:mac:vml" xmlns:mc="http://schemas.openxmlformats.org/markup-compatibility/2006" id="{67C8A5B1-8A5F-4B6F-847B-3608FB35B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xmlns="" xmlns:mv="urn:schemas-microsoft-com:mac:vml" xmlns:mc="http://schemas.openxmlformats.org/markup-compatibility/2006" id="{D76EF4F7-13FD-4DA8-8339-9F578C961A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EFCD-ED8E-4BEB-A4E9-C83DF5A546FF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229247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xmlns:mv="urn:schemas-microsoft-com:mac:vml" xmlns:mc="http://schemas.openxmlformats.org/markup-compatibility/2006" id="{83AE1CC6-5972-4E9B-B94D-C0AE14245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xmlns:mv="urn:schemas-microsoft-com:mac:vml" xmlns:mc="http://schemas.openxmlformats.org/markup-compatibility/2006" id="{FCC3A282-F502-41F3-9F42-23F0C692A9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xmlns:mv="urn:schemas-microsoft-com:mac:vml" xmlns:mc="http://schemas.openxmlformats.org/markup-compatibility/2006" id="{270C4C5E-CF50-479E-92BC-7A7BA9865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20BA4-D9AD-4F8D-8053-3B7FD53C43D0}" type="datetimeFigureOut">
              <a:rPr lang="pt-BR" smtClean="0"/>
              <a:pPr/>
              <a:t>14/12/2021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xmlns:mv="urn:schemas-microsoft-com:mac:vml" xmlns:mc="http://schemas.openxmlformats.org/markup-compatibility/2006" id="{92DDB735-F201-4BF2-9025-50C70E4C1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xmlns:mv="urn:schemas-microsoft-com:mac:vml" xmlns:mc="http://schemas.openxmlformats.org/markup-compatibility/2006" id="{7B5A9605-B884-487A-8FFD-E241C9AE5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EFCD-ED8E-4BEB-A4E9-C83DF5A546FF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321553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xmlns:mv="urn:schemas-microsoft-com:mac:vml" xmlns:mc="http://schemas.openxmlformats.org/markup-compatibility/2006" id="{8A0803C2-6D29-4869-92F5-601082F760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xmlns="" xmlns:mv="urn:schemas-microsoft-com:mac:vml" xmlns:mc="http://schemas.openxmlformats.org/markup-compatibility/2006" id="{A3728CA7-BDB1-4018-A71A-290E91BAC4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xmlns:mv="urn:schemas-microsoft-com:mac:vml" xmlns:mc="http://schemas.openxmlformats.org/markup-compatibility/2006" id="{34581121-CC55-4B9D-BBB6-1690A0093E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20BA4-D9AD-4F8D-8053-3B7FD53C43D0}" type="datetimeFigureOut">
              <a:rPr lang="pt-BR" smtClean="0"/>
              <a:pPr/>
              <a:t>14/12/2021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xmlns:mv="urn:schemas-microsoft-com:mac:vml" xmlns:mc="http://schemas.openxmlformats.org/markup-compatibility/2006" id="{DFF6B8E8-133D-49A5-8CD9-36D0C63561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xmlns:mv="urn:schemas-microsoft-com:mac:vml" xmlns:mc="http://schemas.openxmlformats.org/markup-compatibility/2006" id="{9BA39514-9CBA-4E76-852F-176E91B40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D4EFCD-ED8E-4BEB-A4E9-C83DF5A546FF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740697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smtClean="0"/>
              <a:t>Click to edit Master subtitle style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7CDCA66C-D829-BC47-A11E-727281399045}" type="datetimeFigureOut">
              <a:rPr lang="pt-BR" smtClean="0"/>
              <a:t>14/12/2021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BA1CC043-B852-C04C-807B-A544712BC020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7CDCA66C-D829-BC47-A11E-727281399045}" type="datetimeFigureOut">
              <a:rPr lang="pt-BR" smtClean="0"/>
              <a:t>14/12/2021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BA1CC043-B852-C04C-807B-A544712BC020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7CDCA66C-D829-BC47-A11E-727281399045}" type="datetimeFigureOut">
              <a:rPr lang="pt-BR" smtClean="0"/>
              <a:t>14/12/2021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BA1CC043-B852-C04C-807B-A544712BC020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7CDCA66C-D829-BC47-A11E-727281399045}" type="datetimeFigureOut">
              <a:rPr lang="pt-BR" smtClean="0"/>
              <a:t>14/12/2021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BA1CC043-B852-C04C-807B-A544712BC020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7CDCA66C-D829-BC47-A11E-727281399045}" type="datetimeFigureOut">
              <a:rPr lang="pt-BR" smtClean="0"/>
              <a:t>14/12/2021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BA1CC043-B852-C04C-807B-A544712BC020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7CDCA66C-D829-BC47-A11E-727281399045}" type="datetimeFigureOut">
              <a:rPr lang="pt-BR" smtClean="0"/>
              <a:t>14/12/2021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BA1CC043-B852-C04C-807B-A544712BC020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7CDCA66C-D829-BC47-A11E-727281399045}" type="datetimeFigureOut">
              <a:rPr lang="pt-BR" smtClean="0"/>
              <a:t>14/12/2021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BA1CC043-B852-C04C-807B-A544712BC020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A200-9922-4378-ACDD-17A2EC11F96A}" type="datetimeFigureOut">
              <a:rPr lang="en-US" smtClean="0"/>
              <a:pPr/>
              <a:t>12/14/2021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866529" y="4785876"/>
            <a:ext cx="348292" cy="202610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DFA5FE8F-61BD-4660-9C7D-601E74AFD96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7787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7CDCA66C-D829-BC47-A11E-727281399045}" type="datetimeFigureOut">
              <a:rPr lang="pt-BR" smtClean="0"/>
              <a:t>14/12/2021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BA1CC043-B852-C04C-807B-A544712BC020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x-non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7CDCA66C-D829-BC47-A11E-727281399045}" type="datetimeFigureOut">
              <a:rPr lang="pt-BR" smtClean="0"/>
              <a:t>14/12/2021</a:t>
            </a:fld>
            <a:endParaRPr lang="pt-B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BA1CC043-B852-C04C-807B-A544712BC020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7CDCA66C-D829-BC47-A11E-727281399045}" type="datetimeFigureOut">
              <a:rPr lang="pt-BR" smtClean="0"/>
              <a:t>14/12/2021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BA1CC043-B852-C04C-807B-A544712BC020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  <a:prstGeom prst="rect">
            <a:avLst/>
          </a:prstGeom>
        </p:spPr>
        <p:txBody>
          <a:bodyPr vert="eaVert"/>
          <a:lstStyle/>
          <a:p>
            <a:r>
              <a:rPr lang="x-none" smtClean="0"/>
              <a:t>Click to edit Master title style</a:t>
            </a:r>
            <a:endParaRPr lang="pt-B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pt-B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7CDCA66C-D829-BC47-A11E-727281399045}" type="datetimeFigureOut">
              <a:rPr lang="pt-BR" smtClean="0"/>
              <a:t>14/12/2021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/>
          <a:lstStyle/>
          <a:p>
            <a:fld id="{BA1CC043-B852-C04C-807B-A544712BC020}" type="slidenum">
              <a:rPr lang="pt-BR" smtClean="0"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m 14">
            <a:extLst>
              <a:ext uri="{FF2B5EF4-FFF2-40B4-BE49-F238E27FC236}">
                <a16:creationId xmlns="" xmlns:a16="http://schemas.microsoft.com/office/drawing/2014/main" id="{FB866CB0-6CD9-4523-A935-4D96AA4F30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5143499"/>
          </a:xfrm>
          <a:prstGeom prst="rect">
            <a:avLst/>
          </a:prstGeom>
        </p:spPr>
      </p:pic>
      <p:pic>
        <p:nvPicPr>
          <p:cNvPr id="16" name="Google Shape;256;p47" descr="/Volumes/HD/Trabalhos Sabrina/Logomarcas/af_Logo MS GF 2019/logo MS GF FINAIS COR_18jan19aed/logo ms_2019_cor horizontal ascom_18jan19 ai.jpg">
            <a:extLst>
              <a:ext uri="{FF2B5EF4-FFF2-40B4-BE49-F238E27FC236}">
                <a16:creationId xmlns="" xmlns:a16="http://schemas.microsoft.com/office/drawing/2014/main" id="{D131D11F-986C-401E-8E79-9B928231CBE2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 l="22005" b="-1580"/>
          <a:stretch/>
        </p:blipFill>
        <p:spPr>
          <a:xfrm>
            <a:off x="6157913" y="4486275"/>
            <a:ext cx="2309427" cy="52446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CaixaDeTexto 17">
            <a:extLst>
              <a:ext uri="{FF2B5EF4-FFF2-40B4-BE49-F238E27FC236}">
                <a16:creationId xmlns="" xmlns:a16="http://schemas.microsoft.com/office/drawing/2014/main" id="{1D6B5872-88AB-46DC-8D8E-F955D4C1A467}"/>
              </a:ext>
            </a:extLst>
          </p:cNvPr>
          <p:cNvSpPr txBox="1"/>
          <p:nvPr userDrawn="1"/>
        </p:nvSpPr>
        <p:spPr>
          <a:xfrm>
            <a:off x="4990200" y="4748510"/>
            <a:ext cx="1167713" cy="3231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 defTabSz="685800">
              <a:buClr>
                <a:srgbClr val="000000"/>
              </a:buClr>
              <a:buFont typeface="Arial"/>
              <a:buNone/>
            </a:pPr>
            <a:r>
              <a:rPr lang="pt-BR" sz="750" kern="0" cap="all" dirty="0">
                <a:solidFill>
                  <a:prstClr val="black">
                    <a:lumMod val="65000"/>
                    <a:lumOff val="35000"/>
                  </a:prstClr>
                </a:solidFill>
                <a:latin typeface="Nirmala UI Semilight" panose="020B0402040204020203" pitchFamily="34" charset="0"/>
                <a:ea typeface="Gadugi" panose="020B0502040204020203" pitchFamily="34" charset="0"/>
                <a:cs typeface="Nirmala UI Semilight" panose="020B0402040204020203" pitchFamily="34" charset="0"/>
                <a:sym typeface="Arial"/>
              </a:rPr>
              <a:t>Secretaria de </a:t>
            </a:r>
            <a:r>
              <a:rPr lang="pt-BR" sz="750" b="1" kern="0" cap="all" dirty="0">
                <a:solidFill>
                  <a:prstClr val="black">
                    <a:lumMod val="65000"/>
                    <a:lumOff val="35000"/>
                  </a:prstClr>
                </a:solidFill>
                <a:latin typeface="Nirmala UI Semilight" panose="020B0402040204020203" pitchFamily="34" charset="0"/>
                <a:ea typeface="Gadugi" panose="020B0502040204020203" pitchFamily="34" charset="0"/>
                <a:cs typeface="Nirmala UI Semilight" panose="020B0402040204020203" pitchFamily="34" charset="0"/>
                <a:sym typeface="Arial"/>
              </a:rPr>
              <a:t>Vigilância em </a:t>
            </a:r>
            <a:r>
              <a:rPr lang="en-US" sz="750" b="1" kern="0" cap="all" dirty="0">
                <a:solidFill>
                  <a:prstClr val="black">
                    <a:lumMod val="65000"/>
                    <a:lumOff val="35000"/>
                  </a:prstClr>
                </a:solidFill>
                <a:latin typeface="Nirmala UI Semilight" panose="020B0402040204020203" pitchFamily="34" charset="0"/>
                <a:ea typeface="Gadugi" panose="020B0502040204020203" pitchFamily="34" charset="0"/>
                <a:cs typeface="Nirmala UI Semilight" panose="020B0402040204020203" pitchFamily="34" charset="0"/>
                <a:sym typeface="Arial"/>
              </a:rPr>
              <a:t>Sa</a:t>
            </a:r>
            <a:r>
              <a:rPr lang="pt-BR" sz="750" b="1" kern="0" cap="all" dirty="0">
                <a:solidFill>
                  <a:prstClr val="black">
                    <a:lumMod val="65000"/>
                    <a:lumOff val="35000"/>
                  </a:prstClr>
                </a:solidFill>
                <a:latin typeface="Nirmala UI Semilight" panose="020B0402040204020203" pitchFamily="34" charset="0"/>
                <a:ea typeface="Gadugi" panose="020B0502040204020203" pitchFamily="34" charset="0"/>
                <a:cs typeface="Nirmala UI Semilight" panose="020B0402040204020203" pitchFamily="34" charset="0"/>
                <a:sym typeface="Arial"/>
              </a:rPr>
              <a:t>úde </a:t>
            </a:r>
            <a:endParaRPr lang="en-US" sz="750" b="1" kern="0" cap="small" dirty="0">
              <a:solidFill>
                <a:prstClr val="black">
                  <a:lumMod val="65000"/>
                  <a:lumOff val="35000"/>
                </a:prstClr>
              </a:solidFill>
              <a:latin typeface="Nirmala UI Semilight" panose="020B0402040204020203" pitchFamily="34" charset="0"/>
              <a:ea typeface="Gadugi" panose="020B0502040204020203" pitchFamily="34" charset="0"/>
              <a:cs typeface="Nirmala UI Semilight" panose="020B0402040204020203" pitchFamily="34" charset="0"/>
              <a:sym typeface="Arial"/>
            </a:endParaRPr>
          </a:p>
        </p:txBody>
      </p:sp>
      <p:pic>
        <p:nvPicPr>
          <p:cNvPr id="19" name="Google Shape;256;p47" descr="/Volumes/HD/Trabalhos Sabrina/Logomarcas/af_Logo MS GF 2019/logo MS GF FINAIS COR_18jan19aed/logo ms_2019_cor horizontal ascom_18jan19 ai.jpg">
            <a:extLst>
              <a:ext uri="{FF2B5EF4-FFF2-40B4-BE49-F238E27FC236}">
                <a16:creationId xmlns="" xmlns:a16="http://schemas.microsoft.com/office/drawing/2014/main" id="{28130CBF-B5D5-4AAE-91CD-304B15B7F158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 t="32453" r="78335" b="-3177"/>
          <a:stretch/>
        </p:blipFill>
        <p:spPr>
          <a:xfrm>
            <a:off x="4380469" y="4701056"/>
            <a:ext cx="720941" cy="39499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ítulo 1">
            <a:extLst>
              <a:ext uri="{FF2B5EF4-FFF2-40B4-BE49-F238E27FC236}">
                <a16:creationId xmlns="" xmlns:a16="http://schemas.microsoft.com/office/drawing/2014/main" id="{69CD9496-832D-4225-A62B-173417054A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3059" y="183775"/>
            <a:ext cx="8393327" cy="742982"/>
          </a:xfrm>
        </p:spPr>
        <p:txBody>
          <a:bodyPr anchor="ctr">
            <a:normAutofit/>
          </a:bodyPr>
          <a:lstStyle>
            <a:lvl1pPr algn="l">
              <a:defRPr sz="24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21" name="Subtítulo 2">
            <a:extLst>
              <a:ext uri="{FF2B5EF4-FFF2-40B4-BE49-F238E27FC236}">
                <a16:creationId xmlns="" xmlns:a16="http://schemas.microsoft.com/office/drawing/2014/main" id="{241DB8E1-3EC6-492B-8F8B-4309E8FB6E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3059" y="3126226"/>
            <a:ext cx="5891084" cy="742982"/>
          </a:xfrm>
        </p:spPr>
        <p:txBody>
          <a:bodyPr anchor="ctr">
            <a:normAutofit/>
          </a:bodyPr>
          <a:lstStyle>
            <a:lvl1pPr marL="0" indent="0" algn="l">
              <a:buNone/>
              <a:defRPr sz="21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2014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="" xmlns:a16="http://schemas.microsoft.com/office/drawing/2014/main" id="{4806F061-4A04-400E-B6F5-4515081D58EF}"/>
              </a:ext>
            </a:extLst>
          </p:cNvPr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algn="r" defTabSz="685800">
              <a:buClr>
                <a:srgbClr val="000000"/>
              </a:buClr>
              <a:buFont typeface="Arial"/>
              <a:buNone/>
            </a:pPr>
            <a:endParaRPr sz="1050" kern="0" dirty="0">
              <a:solidFill>
                <a:prstClr val="white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9" name="Subtítulo 2">
            <a:extLst>
              <a:ext uri="{FF2B5EF4-FFF2-40B4-BE49-F238E27FC236}">
                <a16:creationId xmlns="" xmlns:a16="http://schemas.microsoft.com/office/drawing/2014/main" id="{67B89C51-5BEE-4FB5-B9F8-418EBABE2924}"/>
              </a:ext>
            </a:extLst>
          </p:cNvPr>
          <p:cNvSpPr txBox="1">
            <a:spLocks/>
          </p:cNvSpPr>
          <p:nvPr userDrawn="1"/>
        </p:nvSpPr>
        <p:spPr>
          <a:xfrm>
            <a:off x="5586799" y="3128308"/>
            <a:ext cx="3449081" cy="601888"/>
          </a:xfrm>
          <a:prstGeom prst="rect">
            <a:avLst/>
          </a:prstGeom>
        </p:spPr>
        <p:txBody>
          <a:bodyPr vert="horz" lIns="68580" tIns="34290" rIns="68580" bIns="34290" rtlCol="0" anchor="ctr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buClr>
                <a:srgbClr val="000000"/>
              </a:buClr>
            </a:pPr>
            <a:r>
              <a:rPr lang="pt-BR" sz="4950" cap="small" dirty="0">
                <a:solidFill>
                  <a:prstClr val="white"/>
                </a:solidFill>
                <a:latin typeface="Corbel" panose="020B0503020204020204" pitchFamily="34" charset="0"/>
                <a:sym typeface="Arial"/>
              </a:rPr>
              <a:t>Obrigado!</a:t>
            </a:r>
            <a:endParaRPr lang="en-US" sz="4950" cap="small" dirty="0">
              <a:solidFill>
                <a:prstClr val="white"/>
              </a:solidFill>
              <a:latin typeface="Corbel" panose="020B0503020204020204" pitchFamily="34" charset="0"/>
              <a:sym typeface="Arial"/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="" xmlns:a16="http://schemas.microsoft.com/office/drawing/2014/main" id="{140D0A2D-9EA5-4A5F-BC10-15C0255B1E36}"/>
              </a:ext>
            </a:extLst>
          </p:cNvPr>
          <p:cNvSpPr/>
          <p:nvPr userDrawn="1"/>
        </p:nvSpPr>
        <p:spPr>
          <a:xfrm>
            <a:off x="777241" y="938743"/>
            <a:ext cx="1157858" cy="8183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>
              <a:buClr>
                <a:srgbClr val="000000"/>
              </a:buClr>
              <a:buFont typeface="Arial"/>
              <a:buNone/>
            </a:pPr>
            <a:endParaRPr sz="10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="" xmlns:a16="http://schemas.microsoft.com/office/drawing/2014/main" id="{B2776292-DAA1-49E9-AD8D-9A66207EEDB0}"/>
              </a:ext>
            </a:extLst>
          </p:cNvPr>
          <p:cNvSpPr/>
          <p:nvPr userDrawn="1"/>
        </p:nvSpPr>
        <p:spPr>
          <a:xfrm>
            <a:off x="7038285" y="998337"/>
            <a:ext cx="1763648" cy="82067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685800">
              <a:buClr>
                <a:srgbClr val="000000"/>
              </a:buClr>
              <a:buFont typeface="Arial"/>
              <a:buNone/>
            </a:pPr>
            <a:endParaRPr sz="1050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4" name="Retângulo 3">
            <a:extLst>
              <a:ext uri="{FF2B5EF4-FFF2-40B4-BE49-F238E27FC236}">
                <a16:creationId xmlns="" xmlns:a16="http://schemas.microsoft.com/office/drawing/2014/main" id="{64CADA06-5BF7-4614-B0C3-2A017A9EDE5D}"/>
              </a:ext>
            </a:extLst>
          </p:cNvPr>
          <p:cNvSpPr/>
          <p:nvPr userDrawn="1"/>
        </p:nvSpPr>
        <p:spPr>
          <a:xfrm>
            <a:off x="2276791" y="1153030"/>
            <a:ext cx="4419801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685800">
              <a:buClr>
                <a:srgbClr val="000000"/>
              </a:buClr>
              <a:buFont typeface="Arial"/>
              <a:buNone/>
            </a:pPr>
            <a:r>
              <a:rPr lang="pt-BR" sz="3300" kern="0" dirty="0">
                <a:solidFill>
                  <a:srgbClr val="94C11F"/>
                </a:solidFill>
                <a:latin typeface="Arial"/>
                <a:cs typeface="Arial"/>
                <a:sym typeface="Arial"/>
              </a:rPr>
              <a:t>www.saude.gov.br/svs</a:t>
            </a:r>
            <a:endParaRPr lang="en-US" sz="3300" kern="0" dirty="0">
              <a:solidFill>
                <a:srgbClr val="94C11F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82210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2B6288A-AE6C-4ED9-BB29-6DF50D32B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="1">
                <a:solidFill>
                  <a:srgbClr val="0079BA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8519F3D8-E1DA-406C-B0F1-B2B8C8391C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3D4F73F2-E35A-49BE-BEA9-AB88DED920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23320" y="4767263"/>
            <a:ext cx="962283" cy="273844"/>
          </a:xfrm>
        </p:spPr>
        <p:txBody>
          <a:bodyPr/>
          <a:lstStyle/>
          <a:p>
            <a:fld id="{D956A869-A507-4E63-8851-7BF4FF036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A63212C7-9BA5-4728-9753-CD1985AC3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3807" y="4767263"/>
            <a:ext cx="4000500" cy="273844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C2E6BD5D-B64D-4474-954C-43CFB32D0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18439" y="4767263"/>
            <a:ext cx="696612" cy="273844"/>
          </a:xfrm>
        </p:spPr>
        <p:txBody>
          <a:bodyPr/>
          <a:lstStyle/>
          <a:p>
            <a:fld id="{E0C58379-3121-4F05-A2BE-B0B74F57ED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="" xmlns:a16="http://schemas.microsoft.com/office/drawing/2014/main" id="{B82D4E37-5807-482D-BBA9-2AB0994A354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34761" y="4696375"/>
            <a:ext cx="2625432" cy="39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67997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2B6288A-AE6C-4ED9-BB29-6DF50D32B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 b="1">
                <a:solidFill>
                  <a:srgbClr val="0079BA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8519F3D8-E1DA-406C-B0F1-B2B8C8391C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3D4F73F2-E35A-49BE-BEA9-AB88DED920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323320" y="4767263"/>
            <a:ext cx="962283" cy="273844"/>
          </a:xfrm>
        </p:spPr>
        <p:txBody>
          <a:bodyPr/>
          <a:lstStyle/>
          <a:p>
            <a:fld id="{D956A869-A507-4E63-8851-7BF4FF036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A63212C7-9BA5-4728-9753-CD1985AC3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3807" y="4767263"/>
            <a:ext cx="4000500" cy="273844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C2E6BD5D-B64D-4474-954C-43CFB32D0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418439" y="4767263"/>
            <a:ext cx="696612" cy="273844"/>
          </a:xfrm>
        </p:spPr>
        <p:txBody>
          <a:bodyPr/>
          <a:lstStyle/>
          <a:p>
            <a:fld id="{E0C58379-3121-4F05-A2BE-B0B74F57ED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8987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7DFEA83-F0C9-4ACA-B25C-AB71F63FFC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BBFF3CA3-408E-4A9E-AB03-74B4A7F61D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66B5DCCC-4F56-4318-BAC4-AE902D361F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6A869-A507-4E63-8851-7BF4FF036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48C9330B-44ED-4EDB-9D6A-ED8A15610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5C7ACE2C-C97D-4ECC-BFFB-B182D3231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8379-3121-4F05-A2BE-B0B74F57ED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1858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F13DDC1-9C3C-44E3-A376-DF022953F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A1715329-64F9-401E-80BE-AC9C45B3ED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CF70D70D-819A-409F-9136-B640CABB6C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C47726BE-4A69-4F1C-8832-E880CBA6E2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6A869-A507-4E63-8851-7BF4FF036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D5497E45-9544-444B-848F-F93A2180B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1BE82BEB-9CB2-42EA-9454-5720B9B3D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8379-3121-4F05-A2BE-B0B74F57ED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626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A200-9922-4378-ACDD-17A2EC11F96A}" type="datetimeFigureOut">
              <a:rPr lang="en-US" smtClean="0"/>
              <a:pPr/>
              <a:t>12/14/2021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66529" y="4785876"/>
            <a:ext cx="348292" cy="202610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DFA5FE8F-61BD-4660-9C7D-601E74AFD96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99829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1191759-6F59-455E-89DF-2D02A8D35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B244D0AD-2628-4B7D-8051-0FDD6EF4F0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="" xmlns:a16="http://schemas.microsoft.com/office/drawing/2014/main" id="{C26D6624-DB62-486E-AEF9-18060C9EFB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Texto 4">
            <a:extLst>
              <a:ext uri="{FF2B5EF4-FFF2-40B4-BE49-F238E27FC236}">
                <a16:creationId xmlns="" xmlns:a16="http://schemas.microsoft.com/office/drawing/2014/main" id="{54B49266-12FA-4D1A-ABD2-ED9FD329FB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="" xmlns:a16="http://schemas.microsoft.com/office/drawing/2014/main" id="{7EB06601-CEDE-4730-A0CF-473C05DCEE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6">
            <a:extLst>
              <a:ext uri="{FF2B5EF4-FFF2-40B4-BE49-F238E27FC236}">
                <a16:creationId xmlns="" xmlns:a16="http://schemas.microsoft.com/office/drawing/2014/main" id="{BB7BB730-36D5-4C2F-BDC6-DD3561284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6A869-A507-4E63-8851-7BF4FF036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>
            <a:extLst>
              <a:ext uri="{FF2B5EF4-FFF2-40B4-BE49-F238E27FC236}">
                <a16:creationId xmlns="" xmlns:a16="http://schemas.microsoft.com/office/drawing/2014/main" id="{2FA958D5-014F-42B7-A15B-8535277F1D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="" xmlns:a16="http://schemas.microsoft.com/office/drawing/2014/main" id="{6A087DE9-60E3-462E-AFF3-138689E344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8379-3121-4F05-A2BE-B0B74F57ED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8558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5A7CDFC-03F5-4B69-9972-1BED15D28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9BA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E28688E5-439D-4C5D-959F-EC5950D8CB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3208" y="4767263"/>
            <a:ext cx="962283" cy="273844"/>
          </a:xfrm>
        </p:spPr>
        <p:txBody>
          <a:bodyPr/>
          <a:lstStyle/>
          <a:p>
            <a:fld id="{D956A869-A507-4E63-8851-7BF4FF036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CB2C6A8C-380F-42B7-879A-656A19EFC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3807" y="4767263"/>
            <a:ext cx="4345323" cy="273844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="" xmlns:a16="http://schemas.microsoft.com/office/drawing/2014/main" id="{5B3E8950-2BB3-4CC4-9C1C-3EA6D901E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33137" y="4767262"/>
            <a:ext cx="511261" cy="273844"/>
          </a:xfrm>
        </p:spPr>
        <p:txBody>
          <a:bodyPr/>
          <a:lstStyle/>
          <a:p>
            <a:fld id="{E0C58379-3121-4F05-A2BE-B0B74F57ED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F79A4193-DBC8-4110-985D-AD537CED6C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29749" y="4647585"/>
            <a:ext cx="2625432" cy="39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23035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5A7CDFC-03F5-4B69-9972-1BED15D28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79BA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Data 2">
            <a:extLst>
              <a:ext uri="{FF2B5EF4-FFF2-40B4-BE49-F238E27FC236}">
                <a16:creationId xmlns="" xmlns:a16="http://schemas.microsoft.com/office/drawing/2014/main" id="{E28688E5-439D-4C5D-959F-EC5950D8CB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83208" y="4767263"/>
            <a:ext cx="962283" cy="273844"/>
          </a:xfrm>
        </p:spPr>
        <p:txBody>
          <a:bodyPr/>
          <a:lstStyle/>
          <a:p>
            <a:fld id="{D956A869-A507-4E63-8851-7BF4FF036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="" xmlns:a16="http://schemas.microsoft.com/office/drawing/2014/main" id="{CB2C6A8C-380F-42B7-879A-656A19EFC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3807" y="4767263"/>
            <a:ext cx="4345323" cy="273844"/>
          </a:xfr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="" xmlns:a16="http://schemas.microsoft.com/office/drawing/2014/main" id="{5B3E8950-2BB3-4CC4-9C1C-3EA6D901E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33137" y="4767262"/>
            <a:ext cx="511261" cy="273844"/>
          </a:xfrm>
        </p:spPr>
        <p:txBody>
          <a:bodyPr/>
          <a:lstStyle/>
          <a:p>
            <a:fld id="{E0C58379-3121-4F05-A2BE-B0B74F57ED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F79A4193-DBC8-4110-985D-AD537CED6C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29749" y="4647585"/>
            <a:ext cx="2625432" cy="39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2930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="" xmlns:a16="http://schemas.microsoft.com/office/drawing/2014/main" id="{7D3D718F-5A8B-4EF0-8162-88CF1C59B4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34761" y="4696375"/>
            <a:ext cx="2625432" cy="393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0671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576575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A88EBA6-92F8-400B-A6BA-A0C4F6129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A6C51C0B-A155-43C6-99E5-A282F47EB0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F11888D7-6106-4F64-9C2E-A29CBAD10E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5710D144-5AEB-4885-8BC3-61DE794DC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6A869-A507-4E63-8851-7BF4FF036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FEF3C699-7324-473E-A370-1345BA055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9E5B572D-55E7-4228-936A-5E037FE77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8379-3121-4F05-A2BE-B0B74F57ED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5764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27105B69-49E3-4FB6-B25B-E97E7ADC7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="" xmlns:a16="http://schemas.microsoft.com/office/drawing/2014/main" id="{918C12E8-8FE9-4A52-ABDE-9FB07E4673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 dirty="0"/>
          </a:p>
        </p:txBody>
      </p:sp>
      <p:sp>
        <p:nvSpPr>
          <p:cNvPr id="4" name="Espaço Reservado para Texto 3">
            <a:extLst>
              <a:ext uri="{FF2B5EF4-FFF2-40B4-BE49-F238E27FC236}">
                <a16:creationId xmlns="" xmlns:a16="http://schemas.microsoft.com/office/drawing/2014/main" id="{EF71C112-A24F-4F85-97BB-13D1A9872B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="" xmlns:a16="http://schemas.microsoft.com/office/drawing/2014/main" id="{DBEA7DD4-6E57-4255-9654-E5603AF2C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6A869-A507-4E63-8851-7BF4FF036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="" xmlns:a16="http://schemas.microsoft.com/office/drawing/2014/main" id="{12EC7D78-B8D5-451D-B1F7-CE3EA97B0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="" xmlns:a16="http://schemas.microsoft.com/office/drawing/2014/main" id="{9D8D7BDC-7C7F-433C-8C31-8E9C0C3AC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8379-3121-4F05-A2BE-B0B74F57ED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96160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4C61A31F-472A-41DF-ADA9-1B4ADE3CD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="" xmlns:a16="http://schemas.microsoft.com/office/drawing/2014/main" id="{4C453AC6-3722-47F3-94D5-C5A2C2F0C0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8C09CC06-E935-4B95-888F-0800C3290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6A869-A507-4E63-8851-7BF4FF036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16E79811-77B3-4552-82BE-274A21C8D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BD320377-1A7E-46A5-AF06-2EDDBA217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8379-3121-4F05-A2BE-B0B74F57ED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0854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A4595A8F-17C1-46D0-9BCE-77CD7643B6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="" xmlns:a16="http://schemas.microsoft.com/office/drawing/2014/main" id="{02F1CC57-A7C3-42C1-8133-2EE989DC93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AFA27785-3C59-4330-8453-96D46020C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56A869-A507-4E63-8851-7BF4FF03633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12/14/2021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50401FCA-E6F1-4B29-A891-AFB34E8C8D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3FAB6E7C-70D3-44E0-BDA5-7CD3CD115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8379-3121-4F05-A2BE-B0B74F57ED2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441878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15888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A200-9922-4378-ACDD-17A2EC11F96A}" type="datetimeFigureOut">
              <a:rPr lang="en-US" smtClean="0"/>
              <a:pPr/>
              <a:t>12/14/2021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5866529" y="4785876"/>
            <a:ext cx="348292" cy="202610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DFA5FE8F-61BD-4660-9C7D-601E74AFD96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9584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485E5-8635-4A3A-BDE9-409876D4CE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14/12/2021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40284-1852-45B8-A60B-4A6E41D2D79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54612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485E5-8635-4A3A-BDE9-409876D4CE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14/12/2021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40284-1852-45B8-A60B-4A6E41D2D79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876702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485E5-8635-4A3A-BDE9-409876D4CE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14/12/2021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40284-1852-45B8-A60B-4A6E41D2D79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82421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485E5-8635-4A3A-BDE9-409876D4CE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14/12/2021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40284-1852-45B8-A60B-4A6E41D2D79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95209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485E5-8635-4A3A-BDE9-409876D4CE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14/12/2021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40284-1852-45B8-A60B-4A6E41D2D79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3924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485E5-8635-4A3A-BDE9-409876D4CE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14/12/2021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40284-1852-45B8-A60B-4A6E41D2D79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61582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485E5-8635-4A3A-BDE9-409876D4CE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14/12/2021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40284-1852-45B8-A60B-4A6E41D2D79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2946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485E5-8635-4A3A-BDE9-409876D4CE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14/12/2021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40284-1852-45B8-A60B-4A6E41D2D79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20187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485E5-8635-4A3A-BDE9-409876D4CE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14/12/2021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40284-1852-45B8-A60B-4A6E41D2D79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61396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485E5-8635-4A3A-BDE9-409876D4CE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14/12/2021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40284-1852-45B8-A60B-4A6E41D2D79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294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A200-9922-4378-ACDD-17A2EC11F96A}" type="datetimeFigureOut">
              <a:rPr lang="en-US" smtClean="0"/>
              <a:pPr/>
              <a:t>12/14/2021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866529" y="4785876"/>
            <a:ext cx="348292" cy="202610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DFA5FE8F-61BD-4660-9C7D-601E74AFD96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137882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485E5-8635-4A3A-BDE9-409876D4CE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14/12/2021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40284-1852-45B8-A60B-4A6E41D2D79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757178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485E5-8635-4A3A-BDE9-409876D4CE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14/12/2021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40284-1852-45B8-A60B-4A6E41D2D79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43337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485E5-8635-4A3A-BDE9-409876D4CE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14/12/2021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40284-1852-45B8-A60B-4A6E41D2D79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98531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485E5-8635-4A3A-BDE9-409876D4CE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14/12/2021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40284-1852-45B8-A60B-4A6E41D2D79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84226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485E5-8635-4A3A-BDE9-409876D4CE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14/12/2021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40284-1852-45B8-A60B-4A6E41D2D79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35770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485E5-8635-4A3A-BDE9-409876D4CE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14/12/2021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40284-1852-45B8-A60B-4A6E41D2D79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33096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485E5-8635-4A3A-BDE9-409876D4CE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14/12/2021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40284-1852-45B8-A60B-4A6E41D2D79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232347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485E5-8635-4A3A-BDE9-409876D4CE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14/12/2021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40284-1852-45B8-A60B-4A6E41D2D79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19346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485E5-8635-4A3A-BDE9-409876D4CE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14/12/2021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40284-1852-45B8-A60B-4A6E41D2D79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45443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485E5-8635-4A3A-BDE9-409876D4CE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14/12/2021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40284-1852-45B8-A60B-4A6E41D2D79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4780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A200-9922-4378-ACDD-17A2EC11F96A}" type="datetimeFigureOut">
              <a:rPr lang="en-US" smtClean="0"/>
              <a:pPr/>
              <a:t>12/14/2021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5866529" y="4785876"/>
            <a:ext cx="348292" cy="202610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DFA5FE8F-61BD-4660-9C7D-601E74AFD96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38276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485E5-8635-4A3A-BDE9-409876D4CE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14/12/2021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40284-1852-45B8-A60B-4A6E41D2D79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5698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485E5-8635-4A3A-BDE9-409876D4CE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14/12/2021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40284-1852-45B8-A60B-4A6E41D2D79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65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A200-9922-4378-ACDD-17A2EC11F96A}" type="datetimeFigureOut">
              <a:rPr lang="en-US" smtClean="0"/>
              <a:pPr/>
              <a:t>12/14/2021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66529" y="4785876"/>
            <a:ext cx="348292" cy="202610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DFA5FE8F-61BD-4660-9C7D-601E74AFD96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840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 dirty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700" indent="0">
              <a:buNone/>
              <a:defRPr sz="800"/>
            </a:lvl4pPr>
            <a:lvl5pPr marL="1371600" indent="0">
              <a:buNone/>
              <a:defRPr sz="800"/>
            </a:lvl5pPr>
            <a:lvl6pPr marL="1714500" indent="0">
              <a:buNone/>
              <a:defRPr sz="800"/>
            </a:lvl6pPr>
            <a:lvl7pPr marL="2057400" indent="0">
              <a:buNone/>
              <a:defRPr sz="800"/>
            </a:lvl7pPr>
            <a:lvl8pPr marL="2400300" indent="0">
              <a:buNone/>
              <a:defRPr sz="800"/>
            </a:lvl8pPr>
            <a:lvl9pPr marL="2743200" indent="0">
              <a:buNone/>
              <a:defRPr sz="8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2A200-9922-4378-ACDD-17A2EC11F96A}" type="datetimeFigureOut">
              <a:rPr lang="en-US" smtClean="0"/>
              <a:pPr/>
              <a:t>12/14/2021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66529" y="4785876"/>
            <a:ext cx="348292" cy="202610"/>
          </a:xfrm>
          <a:prstGeom prst="rect">
            <a:avLst/>
          </a:prstGeom>
        </p:spPr>
        <p:txBody>
          <a:bodyPr lIns="68580" tIns="34290" rIns="68580" bIns="34290"/>
          <a:lstStyle/>
          <a:p>
            <a:fld id="{DFA5FE8F-61BD-4660-9C7D-601E74AFD966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273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3.pdf"/><Relationship Id="rId2" Type="http://schemas.openxmlformats.org/officeDocument/2006/relationships/slideLayout" Target="../slideLayouts/slideLayout2.xml"/><Relationship Id="rId16" Type="http://schemas.openxmlformats.org/officeDocument/2006/relationships/image" Target="file://localhost/Volumes/HD/Trabalhos%20Sabrina/af_apresentacoes_powerpoint_2019/logo%20SVS%20Wanderson%20GF%20FINAIS%20COR_BRANCAS_18jan19aed/logo%20ms_2019_cor%20horizontal%20ascom_18jan19%20ai.jpg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file://localhost/Volumes/HD/Trabalhos%20Sabrina/af_apresentacoes_powerpoint_2019/apresentacao%20powerpoint%20Wanderson%20ajustes%2011fev19/barra%20inferior%2011fev19.png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8.pdf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file://localhost/Volumes/HD/Trabalhos%20Sabrina/af_apresentacoes_powerpoint_2019/logo%20SVS%20Wanderson%20GF%20FINAIS%20COR_BRANCAS_18jan19aed/logo%20ms_2019_cor%20horizontal%20ascom_18jan19.png" TargetMode="Externa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6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slideLayout" Target="../slideLayouts/slideLayout49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98" y="105629"/>
            <a:ext cx="8967157" cy="40514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698" y="624676"/>
            <a:ext cx="8967157" cy="3988193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82602" y="4772890"/>
            <a:ext cx="586596" cy="206522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2A200-9922-4378-ACDD-17A2EC11F96A}" type="datetimeFigureOut">
              <a:rPr lang="en-US" smtClean="0"/>
              <a:pPr/>
              <a:t>12/14/2021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4698" y="4779359"/>
            <a:ext cx="5020574" cy="202610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0" name="Imagem 9"/>
          <p:cNvPicPr>
            <a:picLocks noChangeAspect="1"/>
          </p:cNvPicPr>
          <p:nvPr userDrawn="1"/>
        </p:nvPicPr>
        <p:blipFill>
          <a:blip r:embed="rId13" r:link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1725"/>
            <a:ext cx="9144900" cy="91816"/>
          </a:xfrm>
          <a:prstGeom prst="rect">
            <a:avLst/>
          </a:prstGeom>
        </p:spPr>
      </p:pic>
      <p:pic>
        <p:nvPicPr>
          <p:cNvPr id="11" name="logo ms_2019_cor horizontal ascom_18jan19 ai.jpg" descr="/Volumes/HD/Trabalhos Sabrina/Logomarcas/af_Logo MS GF 2019/logo MS GF FINAIS COR_18jan19aed/logo ms_2019_cor horizontal ascom_18jan19 ai.jpg"/>
          <p:cNvPicPr>
            <a:picLocks noChangeAspect="1"/>
          </p:cNvPicPr>
          <p:nvPr userDrawn="1"/>
        </p:nvPicPr>
        <p:blipFill>
          <a:blip r:embed="rId15" r:link="rId16"/>
          <a:stretch>
            <a:fillRect/>
          </a:stretch>
        </p:blipFill>
        <p:spPr>
          <a:xfrm>
            <a:off x="7205133" y="4727495"/>
            <a:ext cx="1780775" cy="294379"/>
          </a:xfrm>
          <a:prstGeom prst="rect">
            <a:avLst/>
          </a:prstGeom>
        </p:spPr>
      </p:pic>
      <p:pic>
        <p:nvPicPr>
          <p:cNvPr id="25" name="Picture 24" descr="LUPA SLOGAN SVS 16anos.ai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7"/>
              <a:stretch>
                <a:fillRect/>
              </a:stretch>
            </p:blipFill>
          </mc:Choice>
          <mc:Fallback>
            <p:blipFill>
              <a:blip r:embed="rId18"/>
              <a:stretch>
                <a:fillRect/>
              </a:stretch>
            </p:blipFill>
          </mc:Fallback>
        </mc:AlternateContent>
        <p:spPr>
          <a:xfrm>
            <a:off x="-194662" y="4449936"/>
            <a:ext cx="1234853" cy="811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547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accent5">
              <a:lumMod val="75000"/>
            </a:schemeClr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xmlns="" xmlns:mv="urn:schemas-microsoft-com:mac:vml" xmlns:mc="http://schemas.openxmlformats.org/markup-compatibility/2006" id="{F57D5BBE-4F00-409A-95C2-56FA9F189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xmlns="" xmlns:mv="urn:schemas-microsoft-com:mac:vml" xmlns:mc="http://schemas.openxmlformats.org/markup-compatibility/2006" id="{00DEA87B-D6DF-45C4-9261-E819D95AD2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xmlns:mv="urn:schemas-microsoft-com:mac:vml" xmlns:mc="http://schemas.openxmlformats.org/markup-compatibility/2006" id="{8E042943-0932-4F4B-99C2-0D138DACD9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20BA4-D9AD-4F8D-8053-3B7FD53C43D0}" type="datetimeFigureOut">
              <a:rPr lang="pt-BR" smtClean="0"/>
              <a:pPr/>
              <a:t>14/12/2021</a:t>
            </a:fld>
            <a:endParaRPr lang="pt-BR" dirty="0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xmlns:mv="urn:schemas-microsoft-com:mac:vml" xmlns:mc="http://schemas.openxmlformats.org/markup-compatibility/2006" id="{0E6FE3E6-7B8F-4544-8815-89731FFF60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xmlns:mv="urn:schemas-microsoft-com:mac:vml" xmlns:mc="http://schemas.openxmlformats.org/markup-compatibility/2006" id="{F1C5831E-726E-4745-92F0-FDFCF563E1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4EFCD-ED8E-4BEB-A4E9-C83DF5A546FF}" type="slidenum">
              <a:rPr lang="pt-BR" smtClean="0"/>
              <a:pPr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47876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6928"/>
            <a:ext cx="9144000" cy="4024139"/>
          </a:xfrm>
          <a:prstGeom prst="rect">
            <a:avLst/>
          </a:prstGeom>
        </p:spPr>
      </p:pic>
      <p:sp>
        <p:nvSpPr>
          <p:cNvPr id="8" name="Retângulo 32"/>
          <p:cNvSpPr/>
          <p:nvPr userDrawn="1"/>
        </p:nvSpPr>
        <p:spPr>
          <a:xfrm>
            <a:off x="0" y="4482914"/>
            <a:ext cx="9144000" cy="34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pt-BR" dirty="0"/>
          </a:p>
        </p:txBody>
      </p:sp>
      <p:pic>
        <p:nvPicPr>
          <p:cNvPr id="9" name="logo ms_2019_cor horizontal ascom_18jan19.png" descr="/Volumes/HD/Trabalhos Sabrina/Logomarcas/af_Logo MS GF 2019/logo MS GF FINAIS COR_18jan19aed/logo ms_2019_cor horizontal ascom_18jan19.png"/>
          <p:cNvPicPr>
            <a:picLocks noChangeAspect="1"/>
          </p:cNvPicPr>
          <p:nvPr userDrawn="1"/>
        </p:nvPicPr>
        <p:blipFill>
          <a:blip r:embed="rId14" r:link="rId15"/>
          <a:stretch>
            <a:fillRect/>
          </a:stretch>
        </p:blipFill>
        <p:spPr>
          <a:xfrm>
            <a:off x="3060363" y="4253470"/>
            <a:ext cx="2958869" cy="489017"/>
          </a:xfrm>
          <a:prstGeom prst="rect">
            <a:avLst/>
          </a:prstGeom>
        </p:spPr>
      </p:pic>
      <p:pic>
        <p:nvPicPr>
          <p:cNvPr id="10" name="Picture 9" descr="LUPA SLOGAN RASCUNHO_2.ai"/>
          <p:cNvPicPr>
            <a:picLocks noChangeAspect="1"/>
          </p:cNvPicPr>
          <p:nvPr userDrawn="1"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16"/>
              <a:stretch>
                <a:fillRect/>
              </a:stretch>
            </p:blipFill>
          </mc:Choice>
          <mc:Fallback>
            <p:blipFill>
              <a:blip r:embed="rId17"/>
              <a:stretch>
                <a:fillRect/>
              </a:stretch>
            </p:blipFill>
          </mc:Fallback>
        </mc:AlternateContent>
        <p:spPr>
          <a:xfrm>
            <a:off x="2676428" y="0"/>
            <a:ext cx="3942040" cy="259172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="" xmlns:a16="http://schemas.microsoft.com/office/drawing/2014/main" id="{B408E737-6D36-4328-8F32-A75D17882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807" y="134831"/>
            <a:ext cx="8782565" cy="4490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="" xmlns:a16="http://schemas.microsoft.com/office/drawing/2014/main" id="{17A37786-407B-4DD8-8584-29CA234ACC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3807" y="678785"/>
            <a:ext cx="8782565" cy="3978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="" xmlns:a16="http://schemas.microsoft.com/office/drawing/2014/main" id="{E736DD66-4AE4-4C7B-BE2E-357EED7768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392953" y="4767263"/>
            <a:ext cx="96228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>
                <a:srgbClr val="000000"/>
              </a:buClr>
            </a:pPr>
            <a:fld id="{D956A869-A507-4E63-8851-7BF4FF03633B}" type="datetimeFigureOut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</a:pPr>
              <a:t>12/14/2021</a:t>
            </a:fld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="" xmlns:a16="http://schemas.microsoft.com/office/drawing/2014/main" id="{D1085FAB-C3C1-4FD5-B059-B9B008228E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83807" y="4767263"/>
            <a:ext cx="510643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>
                <a:srgbClr val="000000"/>
              </a:buClr>
            </a:pPr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="" xmlns:a16="http://schemas.microsoft.com/office/drawing/2014/main" id="{4387595F-DE45-4A2E-8D87-E7C7005E41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69661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buClr>
                <a:srgbClr val="000000"/>
              </a:buClr>
            </a:pPr>
            <a:fld id="{E0C58379-3121-4F05-A2BE-B0B74F57ED26}" type="slidenum">
              <a:rPr lang="en-US" kern="0" smtClean="0">
                <a:solidFill>
                  <a:prstClr val="black">
                    <a:tint val="75000"/>
                  </a:prstClr>
                </a:solidFill>
                <a:latin typeface="Arial"/>
                <a:cs typeface="Arial"/>
                <a:sym typeface="Arial"/>
              </a:rPr>
              <a:pPr>
                <a:buClr>
                  <a:srgbClr val="000000"/>
                </a:buClr>
              </a:pPr>
              <a:t>‹nº›</a:t>
            </a:fld>
            <a:endParaRPr lang="en-US" kern="0" dirty="0">
              <a:solidFill>
                <a:prstClr val="black">
                  <a:tint val="75000"/>
                </a:prstClr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2490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7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485E5-8635-4A3A-BDE9-409876D4CE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14/12/2021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40284-1852-45B8-A60B-4A6E41D2D79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202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485E5-8635-4A3A-BDE9-409876D4CE13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14/12/2021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40284-1852-45B8-A60B-4A6E41D2D79B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222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20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1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6.xml"/><Relationship Id="rId5" Type="http://schemas.openxmlformats.org/officeDocument/2006/relationships/chart" Target="../charts/chart32.xml"/><Relationship Id="rId4" Type="http://schemas.openxmlformats.org/officeDocument/2006/relationships/image" Target="../media/image2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6.xml"/><Relationship Id="rId5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6.xml"/><Relationship Id="rId4" Type="http://schemas.openxmlformats.org/officeDocument/2006/relationships/chart" Target="../charts/chart3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6.xml"/><Relationship Id="rId4" Type="http://schemas.openxmlformats.org/officeDocument/2006/relationships/chart" Target="../charts/chart3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6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6.xml"/><Relationship Id="rId4" Type="http://schemas.openxmlformats.org/officeDocument/2006/relationships/image" Target="../media/image2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9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6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6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6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24978597-3F50-44CC-B7D8-F131C191F5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4337" y="175298"/>
            <a:ext cx="8623216" cy="1592946"/>
          </a:xfrm>
        </p:spPr>
        <p:txBody>
          <a:bodyPr>
            <a:noAutofit/>
          </a:bodyPr>
          <a:lstStyle/>
          <a:p>
            <a:pPr algn="r"/>
            <a:r>
              <a:rPr lang="pt-BR" sz="31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Qualidade das informações </a:t>
            </a:r>
            <a:r>
              <a:rPr lang="pt-BR" sz="31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sistema de vigilância da  Sífilis </a:t>
            </a:r>
            <a:r>
              <a:rPr lang="pt-BR" sz="31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 </a:t>
            </a:r>
            <a:r>
              <a:rPr lang="pt-BR" sz="315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Brasil</a:t>
            </a:r>
            <a:endParaRPr lang="pt-BR" sz="31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739915" y="2064132"/>
            <a:ext cx="2006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b="1" dirty="0" smtClean="0">
                <a:solidFill>
                  <a:schemeClr val="bg1"/>
                </a:solidFill>
              </a:rPr>
              <a:t>Flavia Alvarenga</a:t>
            </a:r>
          </a:p>
          <a:p>
            <a:pPr algn="r"/>
            <a:r>
              <a:rPr lang="pt-BR" b="1" dirty="0" smtClean="0">
                <a:solidFill>
                  <a:schemeClr val="bg1"/>
                </a:solidFill>
              </a:rPr>
              <a:t>15 dezembro </a:t>
            </a:r>
            <a:r>
              <a:rPr lang="pt-BR" b="1" dirty="0" smtClean="0">
                <a:solidFill>
                  <a:schemeClr val="bg1"/>
                </a:solidFill>
              </a:rPr>
              <a:t>de 2021</a:t>
            </a:r>
            <a:endParaRPr lang="pt-BR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73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/>
          </p:nvPr>
        </p:nvGraphicFramePr>
        <p:xfrm>
          <a:off x="190000" y="152495"/>
          <a:ext cx="8668990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4727"/>
                <a:gridCol w="3669476"/>
                <a:gridCol w="1579418"/>
                <a:gridCol w="1276597"/>
                <a:gridCol w="878772"/>
              </a:tblGrid>
              <a:tr h="260998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Nome do campo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Categorias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Descrição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Características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DBF</a:t>
                      </a:r>
                      <a:endParaRPr lang="pt-BR" sz="1200" dirty="0"/>
                    </a:p>
                  </a:txBody>
                  <a:tcPr anchor="ctr"/>
                </a:tc>
              </a:tr>
              <a:tr h="481788"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Escolaridade</a:t>
                      </a:r>
                      <a:endParaRPr lang="pt-BR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0.Analfabeto    1.1ª a 4ª série incompleta do EF</a:t>
                      </a:r>
                    </a:p>
                    <a:p>
                      <a:pPr algn="ctr"/>
                      <a:r>
                        <a:rPr lang="pt-BR" sz="1000" dirty="0" smtClean="0"/>
                        <a:t> 2.4ª série completa do EF( antigo 1° grau)</a:t>
                      </a:r>
                    </a:p>
                    <a:p>
                      <a:pPr algn="ctr"/>
                      <a:r>
                        <a:rPr lang="pt-BR" sz="1000" dirty="0" smtClean="0"/>
                        <a:t>3.5ª à 8ª série incompleta do EF (antigo ginásio ou 1° grau)</a:t>
                      </a:r>
                    </a:p>
                    <a:p>
                      <a:pPr algn="ctr"/>
                      <a:r>
                        <a:rPr lang="pt-BR" sz="1000" dirty="0" smtClean="0"/>
                        <a:t>4.Ensino fundamental completo ( antigo ginásio ou 1° grau)</a:t>
                      </a:r>
                    </a:p>
                    <a:p>
                      <a:pPr algn="ctr"/>
                      <a:r>
                        <a:rPr lang="pt-BR" sz="1000" dirty="0" smtClean="0"/>
                        <a:t>5.Ensino médio incompleto ( antigo colegial ou 2° grau)</a:t>
                      </a:r>
                    </a:p>
                    <a:p>
                      <a:pPr algn="ctr"/>
                      <a:r>
                        <a:rPr lang="pt-BR" sz="1000" dirty="0" smtClean="0"/>
                        <a:t>6.Ensino médio completo ( antigo colegial ou 2° grau)</a:t>
                      </a:r>
                    </a:p>
                    <a:p>
                      <a:pPr algn="ctr"/>
                      <a:r>
                        <a:rPr lang="pt-BR" sz="1000" dirty="0" smtClean="0"/>
                        <a:t>7.Educação superior incompleta   8.Educação superior completa </a:t>
                      </a:r>
                    </a:p>
                    <a:p>
                      <a:pPr algn="ctr"/>
                      <a:r>
                        <a:rPr lang="pt-BR" sz="1000" dirty="0" smtClean="0"/>
                        <a:t>9.Ignorado    10.Não se aplica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Série e grau que a pessoa está </a:t>
                      </a:r>
                      <a:r>
                        <a:rPr lang="pt-BR" sz="1000" dirty="0" err="1" smtClean="0"/>
                        <a:t>freqüentando</a:t>
                      </a:r>
                      <a:r>
                        <a:rPr lang="pt-BR" sz="1000" dirty="0" smtClean="0"/>
                        <a:t> ou </a:t>
                      </a:r>
                      <a:r>
                        <a:rPr lang="pt-BR" sz="1000" dirty="0" err="1" smtClean="0"/>
                        <a:t>freqüentou</a:t>
                      </a:r>
                      <a:r>
                        <a:rPr lang="pt-BR" sz="1000" dirty="0" smtClean="0"/>
                        <a:t> considerando a última série concluída com aprovação ou grau de instrução do paciente por ocasião da notificação.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Campo essencial</a:t>
                      </a:r>
                      <a:endParaRPr lang="pt-BR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CS_ESCOL_N</a:t>
                      </a:r>
                      <a:endParaRPr lang="pt-BR" sz="1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171022" y="4762141"/>
            <a:ext cx="49164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b="1" dirty="0"/>
              <a:t>Fonte: </a:t>
            </a:r>
            <a:r>
              <a:rPr lang="pt-BR" sz="800" dirty="0" smtClean="0"/>
              <a:t>MS/SVS/Sistema </a:t>
            </a:r>
            <a:r>
              <a:rPr lang="pt-BR" sz="800" dirty="0"/>
              <a:t>de Informação de Agravos de Notificação (Sinan), dados de </a:t>
            </a:r>
            <a:r>
              <a:rPr lang="pt-BR" sz="800" dirty="0" smtClean="0"/>
              <a:t>01/01/2016 </a:t>
            </a:r>
            <a:r>
              <a:rPr lang="pt-BR" sz="800"/>
              <a:t>a </a:t>
            </a:r>
            <a:r>
              <a:rPr lang="pt-BR" sz="800" smtClean="0"/>
              <a:t>31/12/2020.</a:t>
            </a:r>
            <a:endParaRPr lang="pt-BR" sz="800" dirty="0"/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5855358"/>
              </p:ext>
            </p:extLst>
          </p:nvPr>
        </p:nvGraphicFramePr>
        <p:xfrm>
          <a:off x="171022" y="1830670"/>
          <a:ext cx="8700603" cy="29314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7106027" y="1788490"/>
            <a:ext cx="1710970" cy="276999"/>
          </a:xfrm>
          <a:prstGeom prst="rect">
            <a:avLst/>
          </a:prstGeom>
          <a:ln w="9525"/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solidFill>
                  <a:schemeClr val="accent1"/>
                </a:solidFill>
              </a:rPr>
              <a:t>Período de 2016 a 2020</a:t>
            </a:r>
            <a:endParaRPr lang="pt-BR" sz="1200" dirty="0">
              <a:solidFill>
                <a:schemeClr val="accent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6304085" y="2136531"/>
            <a:ext cx="329711" cy="23299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102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5"/>
          <p:cNvSpPr>
            <a:spLocks noGrp="1"/>
          </p:cNvSpPr>
          <p:nvPr>
            <p:ph type="title" idx="4294967295"/>
          </p:nvPr>
        </p:nvSpPr>
        <p:spPr>
          <a:xfrm>
            <a:off x="729575" y="555524"/>
            <a:ext cx="7826375" cy="1598612"/>
          </a:xfrm>
          <a:solidFill>
            <a:srgbClr val="0070C0"/>
          </a:solidFill>
        </p:spPr>
        <p:txBody>
          <a:bodyPr/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SÍFILIS EM GESTANTES</a:t>
            </a:r>
            <a:endParaRPr lang="pt-B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54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5900813"/>
              </p:ext>
            </p:extLst>
          </p:nvPr>
        </p:nvGraphicFramePr>
        <p:xfrm>
          <a:off x="190000" y="152495"/>
          <a:ext cx="8668990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4727"/>
                <a:gridCol w="3669476"/>
                <a:gridCol w="1579418"/>
                <a:gridCol w="1276597"/>
                <a:gridCol w="878772"/>
              </a:tblGrid>
              <a:tr h="260998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Nome do campo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Categorias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Descrição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Características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DBF</a:t>
                      </a:r>
                      <a:endParaRPr lang="pt-BR" sz="1200" dirty="0"/>
                    </a:p>
                  </a:txBody>
                  <a:tcPr anchor="ctr"/>
                </a:tc>
              </a:tr>
              <a:tr h="481788"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Escolaridade</a:t>
                      </a:r>
                      <a:endParaRPr lang="pt-BR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0.Analfabeto    1.1ª a 4ª série incompleta do EF</a:t>
                      </a:r>
                    </a:p>
                    <a:p>
                      <a:pPr algn="ctr"/>
                      <a:r>
                        <a:rPr lang="pt-BR" sz="1000" dirty="0" smtClean="0"/>
                        <a:t> 2.4ª série completa do EF( antigo 1° grau)</a:t>
                      </a:r>
                    </a:p>
                    <a:p>
                      <a:pPr algn="ctr"/>
                      <a:r>
                        <a:rPr lang="pt-BR" sz="1000" dirty="0" smtClean="0"/>
                        <a:t>3.5ª à 8ª série incompleta do EF (antigo ginásio ou 1° grau)</a:t>
                      </a:r>
                    </a:p>
                    <a:p>
                      <a:pPr algn="ctr"/>
                      <a:r>
                        <a:rPr lang="pt-BR" sz="1000" dirty="0" smtClean="0"/>
                        <a:t>4.Ensino fundamental completo ( antigo ginásio ou 1° grau)</a:t>
                      </a:r>
                    </a:p>
                    <a:p>
                      <a:pPr algn="ctr"/>
                      <a:r>
                        <a:rPr lang="pt-BR" sz="1000" dirty="0" smtClean="0"/>
                        <a:t>5.Ensino médio incompleto ( antigo colegial ou 2° grau)</a:t>
                      </a:r>
                    </a:p>
                    <a:p>
                      <a:pPr algn="ctr"/>
                      <a:r>
                        <a:rPr lang="pt-BR" sz="1000" dirty="0" smtClean="0"/>
                        <a:t>6.Ensino médio completo ( antigo colegial ou 2° grau)</a:t>
                      </a:r>
                    </a:p>
                    <a:p>
                      <a:pPr algn="ctr"/>
                      <a:r>
                        <a:rPr lang="pt-BR" sz="1000" dirty="0" smtClean="0"/>
                        <a:t>7.Educação superior incompleta   8.Educação superior completa </a:t>
                      </a:r>
                    </a:p>
                    <a:p>
                      <a:pPr algn="ctr"/>
                      <a:r>
                        <a:rPr lang="pt-BR" sz="1000" dirty="0" smtClean="0"/>
                        <a:t>9.Ignorado    10.Não se aplica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Série e grau que a pessoa está </a:t>
                      </a:r>
                      <a:r>
                        <a:rPr lang="pt-BR" sz="1000" dirty="0" err="1" smtClean="0"/>
                        <a:t>freqüentando</a:t>
                      </a:r>
                      <a:r>
                        <a:rPr lang="pt-BR" sz="1000" dirty="0" smtClean="0"/>
                        <a:t> ou </a:t>
                      </a:r>
                      <a:r>
                        <a:rPr lang="pt-BR" sz="1000" dirty="0" err="1" smtClean="0"/>
                        <a:t>freqüentou</a:t>
                      </a:r>
                      <a:r>
                        <a:rPr lang="pt-BR" sz="1000" dirty="0" smtClean="0"/>
                        <a:t> considerando a última série concluída com aprovação ou grau de instrução do paciente por ocasião da notificação.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Campo essencial</a:t>
                      </a:r>
                      <a:endParaRPr lang="pt-BR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CS_ESCOL_N</a:t>
                      </a:r>
                      <a:endParaRPr lang="pt-BR" sz="1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171022" y="4762141"/>
            <a:ext cx="49164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b="1" dirty="0"/>
              <a:t>Fonte: </a:t>
            </a:r>
            <a:r>
              <a:rPr lang="pt-BR" sz="800" dirty="0" smtClean="0"/>
              <a:t>MS/SVS/Sistema </a:t>
            </a:r>
            <a:r>
              <a:rPr lang="pt-BR" sz="800" dirty="0"/>
              <a:t>de Informação de Agravos de Notificação (Sinan), </a:t>
            </a:r>
            <a:r>
              <a:rPr lang="pt-BR" sz="800" dirty="0" smtClean="0"/>
              <a:t>dados de 01/01/2011 </a:t>
            </a:r>
            <a:r>
              <a:rPr lang="pt-BR" sz="800" smtClean="0"/>
              <a:t>a 31/12/2020.</a:t>
            </a:r>
            <a:endParaRPr lang="pt-BR" sz="800" dirty="0"/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6038788"/>
              </p:ext>
            </p:extLst>
          </p:nvPr>
        </p:nvGraphicFramePr>
        <p:xfrm>
          <a:off x="171022" y="1809343"/>
          <a:ext cx="8661693" cy="28599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5109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0590236"/>
              </p:ext>
            </p:extLst>
          </p:nvPr>
        </p:nvGraphicFramePr>
        <p:xfrm>
          <a:off x="171022" y="2006486"/>
          <a:ext cx="8710331" cy="28633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8924987"/>
              </p:ext>
            </p:extLst>
          </p:nvPr>
        </p:nvGraphicFramePr>
        <p:xfrm>
          <a:off x="199728" y="162222"/>
          <a:ext cx="8668990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4727"/>
                <a:gridCol w="3669476"/>
                <a:gridCol w="1579418"/>
                <a:gridCol w="1276597"/>
                <a:gridCol w="878772"/>
              </a:tblGrid>
              <a:tr h="260998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Nome do campo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Categorias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Descrição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Características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DBF</a:t>
                      </a:r>
                      <a:endParaRPr lang="pt-BR" sz="1200" dirty="0"/>
                    </a:p>
                  </a:txBody>
                  <a:tcPr anchor="ctr"/>
                </a:tc>
              </a:tr>
              <a:tr h="481788"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Escolaridade</a:t>
                      </a:r>
                    </a:p>
                    <a:p>
                      <a:pPr algn="ctr"/>
                      <a:r>
                        <a:rPr lang="pt-BR" sz="1000" dirty="0" smtClean="0"/>
                        <a:t>(continuação)</a:t>
                      </a:r>
                      <a:endParaRPr lang="pt-BR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0.Analfabeto    1.1ª a 4ª série incompleta do EF</a:t>
                      </a:r>
                    </a:p>
                    <a:p>
                      <a:pPr algn="ctr"/>
                      <a:r>
                        <a:rPr lang="pt-BR" sz="1000" dirty="0" smtClean="0"/>
                        <a:t> 2.4ª série completa do EF( antigo 1° grau)</a:t>
                      </a:r>
                    </a:p>
                    <a:p>
                      <a:pPr algn="ctr"/>
                      <a:r>
                        <a:rPr lang="pt-BR" sz="1000" dirty="0" smtClean="0"/>
                        <a:t>3.5ª à 8ª série incompleta do EF (antigo ginásio ou 1° grau)</a:t>
                      </a:r>
                    </a:p>
                    <a:p>
                      <a:pPr algn="ctr"/>
                      <a:r>
                        <a:rPr lang="pt-BR" sz="1000" dirty="0" smtClean="0"/>
                        <a:t>4.Ensino fundamental completo ( antigo ginásio ou 1° grau)</a:t>
                      </a:r>
                    </a:p>
                    <a:p>
                      <a:pPr algn="ctr"/>
                      <a:r>
                        <a:rPr lang="pt-BR" sz="1000" dirty="0" smtClean="0"/>
                        <a:t>5.Ensino médio incompleto ( antigo colegial ou 2° grau)</a:t>
                      </a:r>
                    </a:p>
                    <a:p>
                      <a:pPr algn="ctr"/>
                      <a:r>
                        <a:rPr lang="pt-BR" sz="1000" dirty="0" smtClean="0"/>
                        <a:t>6.Ensino médio completo ( antigo colegial ou 2° grau)</a:t>
                      </a:r>
                    </a:p>
                    <a:p>
                      <a:pPr algn="ctr"/>
                      <a:r>
                        <a:rPr lang="pt-BR" sz="1000" dirty="0" smtClean="0"/>
                        <a:t>7.Educação superior incompleta   8.Educação superior completa </a:t>
                      </a:r>
                    </a:p>
                    <a:p>
                      <a:pPr algn="ctr"/>
                      <a:r>
                        <a:rPr lang="pt-BR" sz="1000" dirty="0" smtClean="0"/>
                        <a:t>9.Ignorado    10.Não se aplica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Série e grau que a pessoa está </a:t>
                      </a:r>
                      <a:r>
                        <a:rPr lang="pt-BR" sz="1000" dirty="0" err="1" smtClean="0"/>
                        <a:t>freqüentando</a:t>
                      </a:r>
                      <a:r>
                        <a:rPr lang="pt-BR" sz="1000" dirty="0" smtClean="0"/>
                        <a:t> ou </a:t>
                      </a:r>
                      <a:r>
                        <a:rPr lang="pt-BR" sz="1000" dirty="0" err="1" smtClean="0"/>
                        <a:t>freqüentou</a:t>
                      </a:r>
                      <a:r>
                        <a:rPr lang="pt-BR" sz="1000" dirty="0" smtClean="0"/>
                        <a:t> considerando a última série concluída com aprovação ou grau de instrução do paciente por ocasião da notificação.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Campo essencial</a:t>
                      </a:r>
                      <a:endParaRPr lang="pt-BR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CS_ESCOL_N</a:t>
                      </a:r>
                      <a:endParaRPr lang="pt-BR" sz="1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171022" y="4865086"/>
            <a:ext cx="49164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b="1" dirty="0"/>
              <a:t>Fonte: </a:t>
            </a:r>
            <a:r>
              <a:rPr lang="pt-BR" sz="800" dirty="0" smtClean="0"/>
              <a:t>MS/SVS/Sistema </a:t>
            </a:r>
            <a:r>
              <a:rPr lang="pt-BR" sz="800" dirty="0"/>
              <a:t>de Informação de Agravos de Notificação (Sinan), dados de </a:t>
            </a:r>
            <a:r>
              <a:rPr lang="pt-BR" sz="800" dirty="0" smtClean="0"/>
              <a:t>01/01/2016 </a:t>
            </a:r>
            <a:r>
              <a:rPr lang="pt-BR" sz="800"/>
              <a:t>a </a:t>
            </a:r>
            <a:r>
              <a:rPr lang="pt-BR" sz="800" smtClean="0"/>
              <a:t>31/12/2020.</a:t>
            </a:r>
            <a:endParaRPr lang="pt-BR" sz="8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7148417" y="1782434"/>
            <a:ext cx="1710970" cy="276999"/>
          </a:xfrm>
          <a:prstGeom prst="rect">
            <a:avLst/>
          </a:prstGeom>
          <a:ln w="9525"/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solidFill>
                  <a:schemeClr val="accent1"/>
                </a:solidFill>
              </a:rPr>
              <a:t>Período de 2016 a 2020</a:t>
            </a:r>
            <a:endParaRPr lang="pt-BR" sz="1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1218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225576"/>
              </p:ext>
            </p:extLst>
          </p:nvPr>
        </p:nvGraphicFramePr>
        <p:xfrm>
          <a:off x="199728" y="191405"/>
          <a:ext cx="866899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7543"/>
                <a:gridCol w="2927267"/>
                <a:gridCol w="1609107"/>
                <a:gridCol w="1508165"/>
                <a:gridCol w="1246908"/>
              </a:tblGrid>
              <a:tr h="260998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Nome do campo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Categorias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Descrição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Características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DBF</a:t>
                      </a:r>
                      <a:endParaRPr lang="pt-BR" sz="1200" dirty="0"/>
                    </a:p>
                  </a:txBody>
                  <a:tcPr anchor="ctr"/>
                </a:tc>
              </a:tr>
              <a:tr h="481788"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Classificação Clinica</a:t>
                      </a:r>
                      <a:endParaRPr lang="pt-BR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1.Primária   2.Secundária</a:t>
                      </a:r>
                    </a:p>
                    <a:p>
                      <a:pPr algn="ctr"/>
                      <a:r>
                        <a:rPr lang="pt-BR" sz="1000" dirty="0" smtClean="0"/>
                        <a:t>3.Terciária   4.Latente</a:t>
                      </a:r>
                    </a:p>
                    <a:p>
                      <a:pPr algn="ctr"/>
                      <a:r>
                        <a:rPr lang="pt-BR" sz="1000" dirty="0" smtClean="0"/>
                        <a:t>9. Ignorado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Classificação clínica da sífilis na gestação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Campo essencial</a:t>
                      </a:r>
                      <a:endParaRPr lang="pt-BR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TPEVIDENCI</a:t>
                      </a:r>
                      <a:endParaRPr lang="pt-BR" sz="1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171022" y="4762141"/>
            <a:ext cx="49164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b="1" dirty="0"/>
              <a:t>Fonte: </a:t>
            </a:r>
            <a:r>
              <a:rPr lang="pt-BR" sz="800" dirty="0" smtClean="0"/>
              <a:t>MS/SVS/Sistema </a:t>
            </a:r>
            <a:r>
              <a:rPr lang="pt-BR" sz="800" dirty="0"/>
              <a:t>de Informação de Agravos de Notificação (Sinan), </a:t>
            </a:r>
            <a:r>
              <a:rPr lang="pt-BR" sz="800" dirty="0" smtClean="0"/>
              <a:t>dados de 01/01/2011 </a:t>
            </a:r>
            <a:r>
              <a:rPr lang="pt-BR" sz="800" smtClean="0"/>
              <a:t>a 31/12/2020.</a:t>
            </a:r>
            <a:endParaRPr lang="pt-BR" sz="800" dirty="0"/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1284990"/>
              </p:ext>
            </p:extLst>
          </p:nvPr>
        </p:nvGraphicFramePr>
        <p:xfrm>
          <a:off x="171022" y="1106571"/>
          <a:ext cx="8681148" cy="3504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2950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4225576"/>
              </p:ext>
            </p:extLst>
          </p:nvPr>
        </p:nvGraphicFramePr>
        <p:xfrm>
          <a:off x="199728" y="191405"/>
          <a:ext cx="866899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7543"/>
                <a:gridCol w="2927267"/>
                <a:gridCol w="1609107"/>
                <a:gridCol w="1508165"/>
                <a:gridCol w="1246908"/>
              </a:tblGrid>
              <a:tr h="260998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Nome do campo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Categorias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Descrição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Características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DBF</a:t>
                      </a:r>
                      <a:endParaRPr lang="pt-BR" sz="1200" dirty="0"/>
                    </a:p>
                  </a:txBody>
                  <a:tcPr anchor="ctr"/>
                </a:tc>
              </a:tr>
              <a:tr h="481788"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Classificação Clinica</a:t>
                      </a:r>
                      <a:endParaRPr lang="pt-BR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1.Primária   2.Secundária</a:t>
                      </a:r>
                    </a:p>
                    <a:p>
                      <a:pPr algn="ctr"/>
                      <a:r>
                        <a:rPr lang="pt-BR" sz="1000" dirty="0" smtClean="0"/>
                        <a:t>3.Terciária   4.Latente</a:t>
                      </a:r>
                    </a:p>
                    <a:p>
                      <a:pPr algn="ctr"/>
                      <a:r>
                        <a:rPr lang="pt-BR" sz="1000" dirty="0" smtClean="0"/>
                        <a:t>9. Ignorado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Classificação clínica da sífilis na gestação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Campo essencial</a:t>
                      </a:r>
                      <a:endParaRPr lang="pt-BR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TPEVIDENCI</a:t>
                      </a:r>
                      <a:endParaRPr lang="pt-BR" sz="1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171022" y="4762141"/>
            <a:ext cx="49164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b="1" dirty="0"/>
              <a:t>Fonte: </a:t>
            </a:r>
            <a:r>
              <a:rPr lang="pt-BR" sz="800" dirty="0" smtClean="0"/>
              <a:t>MS/SVS/Sistema </a:t>
            </a:r>
            <a:r>
              <a:rPr lang="pt-BR" sz="800" dirty="0"/>
              <a:t>de Informação de Agravos de Notificação (Sinan), dados de </a:t>
            </a:r>
            <a:r>
              <a:rPr lang="pt-BR" sz="800" dirty="0" smtClean="0"/>
              <a:t>01/01/2016 </a:t>
            </a:r>
            <a:r>
              <a:rPr lang="pt-BR" sz="800"/>
              <a:t>a </a:t>
            </a:r>
            <a:r>
              <a:rPr lang="pt-BR" sz="800" smtClean="0"/>
              <a:t>31/12/2020.</a:t>
            </a:r>
            <a:endParaRPr lang="pt-BR" sz="800" dirty="0"/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2820767"/>
              </p:ext>
            </p:extLst>
          </p:nvPr>
        </p:nvGraphicFramePr>
        <p:xfrm>
          <a:off x="252919" y="1085491"/>
          <a:ext cx="8579795" cy="3676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7142361" y="1128426"/>
            <a:ext cx="1710970" cy="276999"/>
          </a:xfrm>
          <a:prstGeom prst="rect">
            <a:avLst/>
          </a:prstGeom>
          <a:ln w="9525"/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solidFill>
                  <a:schemeClr val="accent1"/>
                </a:solidFill>
              </a:rPr>
              <a:t>Período de 2016 a 2020</a:t>
            </a:r>
            <a:endParaRPr lang="pt-BR" sz="1200" dirty="0">
              <a:solidFill>
                <a:schemeClr val="accent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6317273" y="2136531"/>
            <a:ext cx="329711" cy="23299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053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4529087"/>
              </p:ext>
            </p:extLst>
          </p:nvPr>
        </p:nvGraphicFramePr>
        <p:xfrm>
          <a:off x="199728" y="191405"/>
          <a:ext cx="8668990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7543"/>
                <a:gridCol w="1817682"/>
                <a:gridCol w="2718692"/>
                <a:gridCol w="1508165"/>
                <a:gridCol w="1246908"/>
              </a:tblGrid>
              <a:tr h="260998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Nome do campo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Categorias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Descrição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Características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DBF</a:t>
                      </a:r>
                      <a:endParaRPr lang="pt-BR" sz="1200" dirty="0"/>
                    </a:p>
                  </a:txBody>
                  <a:tcPr anchor="ctr"/>
                </a:tc>
              </a:tr>
              <a:tr h="481788"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Teste não </a:t>
                      </a:r>
                      <a:r>
                        <a:rPr lang="pt-BR" sz="1000" dirty="0" err="1" smtClean="0"/>
                        <a:t>treponêmico</a:t>
                      </a:r>
                      <a:r>
                        <a:rPr lang="pt-BR" sz="1000" dirty="0" smtClean="0"/>
                        <a:t> no pré-natal</a:t>
                      </a:r>
                      <a:endParaRPr lang="pt-BR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1 - Reagente</a:t>
                      </a:r>
                    </a:p>
                    <a:p>
                      <a:pPr algn="ctr"/>
                      <a:r>
                        <a:rPr lang="pt-BR" sz="1000" dirty="0" smtClean="0"/>
                        <a:t>2 - Não reagente</a:t>
                      </a:r>
                    </a:p>
                    <a:p>
                      <a:pPr algn="ctr"/>
                      <a:r>
                        <a:rPr lang="pt-BR" sz="1000" dirty="0" smtClean="0"/>
                        <a:t>3 - Não realizado</a:t>
                      </a:r>
                    </a:p>
                    <a:p>
                      <a:pPr algn="ctr"/>
                      <a:r>
                        <a:rPr lang="pt-BR" sz="1000" dirty="0" smtClean="0"/>
                        <a:t>9 - Ignorado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Refere-se ao resultado do teste não </a:t>
                      </a:r>
                      <a:r>
                        <a:rPr lang="pt-BR" sz="1000" dirty="0" err="1" smtClean="0"/>
                        <a:t>treponêmico</a:t>
                      </a:r>
                      <a:r>
                        <a:rPr lang="pt-BR" sz="1000" dirty="0" smtClean="0"/>
                        <a:t> preconizado para a primeira consulta de pré-natal. Entende-se como teste não </a:t>
                      </a:r>
                      <a:r>
                        <a:rPr lang="pt-BR" sz="1000" dirty="0" err="1" smtClean="0"/>
                        <a:t>treponêmicos</a:t>
                      </a:r>
                      <a:r>
                        <a:rPr lang="pt-BR" sz="1000" dirty="0" smtClean="0"/>
                        <a:t> o VDRL e o RPR;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Campo obrigatório</a:t>
                      </a:r>
                      <a:endParaRPr lang="pt-BR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TPTESTE1</a:t>
                      </a:r>
                      <a:endParaRPr lang="pt-BR" sz="1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171022" y="4762141"/>
            <a:ext cx="49164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b="1" dirty="0"/>
              <a:t>Fonte: </a:t>
            </a:r>
            <a:r>
              <a:rPr lang="pt-BR" sz="800" dirty="0" smtClean="0"/>
              <a:t>MS/SVS/Sistema </a:t>
            </a:r>
            <a:r>
              <a:rPr lang="pt-BR" sz="800" dirty="0"/>
              <a:t>de Informação de Agravos de Notificação (Sinan), </a:t>
            </a:r>
            <a:r>
              <a:rPr lang="pt-BR" sz="800" dirty="0" smtClean="0"/>
              <a:t>dados de 01/01/2011 </a:t>
            </a:r>
            <a:r>
              <a:rPr lang="pt-BR" sz="800" smtClean="0"/>
              <a:t>a 31/12/2020.</a:t>
            </a:r>
            <a:endParaRPr lang="pt-BR" sz="800" dirty="0"/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74735727"/>
              </p:ext>
            </p:extLst>
          </p:nvPr>
        </p:nvGraphicFramePr>
        <p:xfrm>
          <a:off x="171022" y="1291397"/>
          <a:ext cx="8671421" cy="3319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0762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4529087"/>
              </p:ext>
            </p:extLst>
          </p:nvPr>
        </p:nvGraphicFramePr>
        <p:xfrm>
          <a:off x="199728" y="191405"/>
          <a:ext cx="8668990" cy="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7543"/>
                <a:gridCol w="1817682"/>
                <a:gridCol w="2718692"/>
                <a:gridCol w="1508165"/>
                <a:gridCol w="1246908"/>
              </a:tblGrid>
              <a:tr h="260998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Nome do campo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Categorias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Descrição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Características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DBF</a:t>
                      </a:r>
                      <a:endParaRPr lang="pt-BR" sz="1200" dirty="0"/>
                    </a:p>
                  </a:txBody>
                  <a:tcPr anchor="ctr"/>
                </a:tc>
              </a:tr>
              <a:tr h="481788"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Teste não </a:t>
                      </a:r>
                      <a:r>
                        <a:rPr lang="pt-BR" sz="1000" dirty="0" err="1" smtClean="0"/>
                        <a:t>treponêmico</a:t>
                      </a:r>
                      <a:r>
                        <a:rPr lang="pt-BR" sz="1000" dirty="0" smtClean="0"/>
                        <a:t> no pré-natal</a:t>
                      </a:r>
                      <a:endParaRPr lang="pt-BR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1 - Reagente</a:t>
                      </a:r>
                    </a:p>
                    <a:p>
                      <a:pPr algn="ctr"/>
                      <a:r>
                        <a:rPr lang="pt-BR" sz="1000" dirty="0" smtClean="0"/>
                        <a:t>2 - Não reagente</a:t>
                      </a:r>
                    </a:p>
                    <a:p>
                      <a:pPr algn="ctr"/>
                      <a:r>
                        <a:rPr lang="pt-BR" sz="1000" dirty="0" smtClean="0"/>
                        <a:t>3 - Não realizado</a:t>
                      </a:r>
                    </a:p>
                    <a:p>
                      <a:pPr algn="ctr"/>
                      <a:r>
                        <a:rPr lang="pt-BR" sz="1000" dirty="0" smtClean="0"/>
                        <a:t>9 - Ignorado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Refere-se ao resultado do teste não </a:t>
                      </a:r>
                      <a:r>
                        <a:rPr lang="pt-BR" sz="1000" dirty="0" err="1" smtClean="0"/>
                        <a:t>treponêmico</a:t>
                      </a:r>
                      <a:r>
                        <a:rPr lang="pt-BR" sz="1000" dirty="0" smtClean="0"/>
                        <a:t> preconizado para a primeira consulta de pré-natal. Entende-se como teste não </a:t>
                      </a:r>
                      <a:r>
                        <a:rPr lang="pt-BR" sz="1000" dirty="0" err="1" smtClean="0"/>
                        <a:t>treponêmicos</a:t>
                      </a:r>
                      <a:r>
                        <a:rPr lang="pt-BR" sz="1000" dirty="0" smtClean="0"/>
                        <a:t> o VDRL e o RPR;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Campo obrigatório</a:t>
                      </a:r>
                      <a:endParaRPr lang="pt-BR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TPTESTE1</a:t>
                      </a:r>
                      <a:endParaRPr lang="pt-BR" sz="1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171022" y="4762141"/>
            <a:ext cx="49164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b="1" dirty="0"/>
              <a:t>Fonte: </a:t>
            </a:r>
            <a:r>
              <a:rPr lang="pt-BR" sz="800" dirty="0" smtClean="0"/>
              <a:t>MS/SVS/Sistema </a:t>
            </a:r>
            <a:r>
              <a:rPr lang="pt-BR" sz="800" dirty="0"/>
              <a:t>de Informação de Agravos de Notificação (Sinan), dados de </a:t>
            </a:r>
            <a:r>
              <a:rPr lang="pt-BR" sz="800" dirty="0" smtClean="0"/>
              <a:t>01/01/2016 </a:t>
            </a:r>
            <a:r>
              <a:rPr lang="pt-BR" sz="800"/>
              <a:t>a </a:t>
            </a:r>
            <a:r>
              <a:rPr lang="pt-BR" sz="800" smtClean="0"/>
              <a:t>31/12/2020.</a:t>
            </a:r>
            <a:endParaRPr lang="pt-BR" sz="800" dirty="0"/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14589030"/>
              </p:ext>
            </p:extLst>
          </p:nvPr>
        </p:nvGraphicFramePr>
        <p:xfrm>
          <a:off x="171023" y="1278174"/>
          <a:ext cx="8710330" cy="33911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7130250" y="1213204"/>
            <a:ext cx="1710970" cy="276999"/>
          </a:xfrm>
          <a:prstGeom prst="rect">
            <a:avLst/>
          </a:prstGeom>
          <a:ln w="9525"/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solidFill>
                  <a:schemeClr val="accent1"/>
                </a:solidFill>
              </a:rPr>
              <a:t>Período de 2016 a 2020</a:t>
            </a:r>
            <a:endParaRPr lang="pt-BR" sz="1200" dirty="0">
              <a:solidFill>
                <a:schemeClr val="accent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6317273" y="2136531"/>
            <a:ext cx="329711" cy="23299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49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0570472"/>
              </p:ext>
            </p:extLst>
          </p:nvPr>
        </p:nvGraphicFramePr>
        <p:xfrm>
          <a:off x="199728" y="191405"/>
          <a:ext cx="8668990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7543"/>
                <a:gridCol w="1817682"/>
                <a:gridCol w="2889115"/>
                <a:gridCol w="1337742"/>
                <a:gridCol w="1246908"/>
              </a:tblGrid>
              <a:tr h="260998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Nome do campo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Categorias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Descrição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Características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DBF</a:t>
                      </a:r>
                      <a:endParaRPr lang="pt-BR" sz="1200" dirty="0"/>
                    </a:p>
                  </a:txBody>
                  <a:tcPr anchor="ctr"/>
                </a:tc>
              </a:tr>
              <a:tr h="481788"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Teste </a:t>
                      </a:r>
                      <a:r>
                        <a:rPr lang="pt-BR" sz="1000" dirty="0" err="1" smtClean="0"/>
                        <a:t>treponêmico</a:t>
                      </a:r>
                      <a:r>
                        <a:rPr lang="pt-BR" sz="1000" dirty="0" smtClean="0"/>
                        <a:t> no pré-natal</a:t>
                      </a:r>
                      <a:endParaRPr lang="pt-BR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1 - Reagente</a:t>
                      </a:r>
                    </a:p>
                    <a:p>
                      <a:pPr algn="ctr"/>
                      <a:r>
                        <a:rPr lang="pt-BR" sz="1000" dirty="0" smtClean="0"/>
                        <a:t>2 - Não reagente</a:t>
                      </a:r>
                    </a:p>
                    <a:p>
                      <a:pPr algn="ctr"/>
                      <a:r>
                        <a:rPr lang="pt-BR" sz="1000" dirty="0" smtClean="0"/>
                        <a:t>3 - Não realizado</a:t>
                      </a:r>
                    </a:p>
                    <a:p>
                      <a:pPr algn="ctr"/>
                      <a:r>
                        <a:rPr lang="pt-BR" sz="1000" dirty="0" smtClean="0"/>
                        <a:t>9 - Ignorado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Refere-se ao resultado do teste </a:t>
                      </a:r>
                      <a:r>
                        <a:rPr lang="pt-BR" sz="1000" dirty="0" err="1" smtClean="0"/>
                        <a:t>treponêmico</a:t>
                      </a:r>
                      <a:r>
                        <a:rPr lang="pt-BR" sz="1000" dirty="0" smtClean="0"/>
                        <a:t>, confirmatório, realizado no pré-natal. Os testes confirmatórios </a:t>
                      </a:r>
                      <a:r>
                        <a:rPr lang="pt-BR" sz="1000" dirty="0" err="1" smtClean="0"/>
                        <a:t>treponêmicos</a:t>
                      </a:r>
                      <a:r>
                        <a:rPr lang="pt-BR" sz="1000" dirty="0" smtClean="0"/>
                        <a:t> são indicados na confirmação diagnóstica e exclusão de resultados de testes não </a:t>
                      </a:r>
                      <a:r>
                        <a:rPr lang="pt-BR" sz="1000" dirty="0" err="1" smtClean="0"/>
                        <a:t>treponêmicos</a:t>
                      </a:r>
                      <a:r>
                        <a:rPr lang="pt-BR" sz="1000" dirty="0" smtClean="0"/>
                        <a:t> falsos positivos.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Campo obrigatório</a:t>
                      </a:r>
                      <a:endParaRPr lang="pt-BR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TPCONFIRMA</a:t>
                      </a:r>
                      <a:endParaRPr lang="pt-BR" sz="1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171022" y="4762141"/>
            <a:ext cx="49164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b="1" dirty="0"/>
              <a:t>Fonte: </a:t>
            </a:r>
            <a:r>
              <a:rPr lang="pt-BR" sz="800" dirty="0" smtClean="0"/>
              <a:t>MS/SVS/Sistema </a:t>
            </a:r>
            <a:r>
              <a:rPr lang="pt-BR" sz="800" dirty="0"/>
              <a:t>de Informação de Agravos de Notificação (Sinan), </a:t>
            </a:r>
            <a:r>
              <a:rPr lang="pt-BR" sz="800" dirty="0" smtClean="0"/>
              <a:t>dados de 01/01/2011 </a:t>
            </a:r>
            <a:r>
              <a:rPr lang="pt-BR" sz="800" smtClean="0"/>
              <a:t>a 31/12/2020.</a:t>
            </a:r>
            <a:endParaRPr lang="pt-BR" sz="800" dirty="0"/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66733210"/>
              </p:ext>
            </p:extLst>
          </p:nvPr>
        </p:nvGraphicFramePr>
        <p:xfrm>
          <a:off x="171022" y="1352144"/>
          <a:ext cx="8681148" cy="32782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7984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0570472"/>
              </p:ext>
            </p:extLst>
          </p:nvPr>
        </p:nvGraphicFramePr>
        <p:xfrm>
          <a:off x="199728" y="191405"/>
          <a:ext cx="8668990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7543"/>
                <a:gridCol w="1817682"/>
                <a:gridCol w="2889115"/>
                <a:gridCol w="1337742"/>
                <a:gridCol w="1246908"/>
              </a:tblGrid>
              <a:tr h="260998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Nome do campo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Categorias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Descrição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Características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DBF</a:t>
                      </a:r>
                      <a:endParaRPr lang="pt-BR" sz="1200" dirty="0"/>
                    </a:p>
                  </a:txBody>
                  <a:tcPr anchor="ctr"/>
                </a:tc>
              </a:tr>
              <a:tr h="481788"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Teste </a:t>
                      </a:r>
                      <a:r>
                        <a:rPr lang="pt-BR" sz="1000" dirty="0" err="1" smtClean="0"/>
                        <a:t>treponêmico</a:t>
                      </a:r>
                      <a:r>
                        <a:rPr lang="pt-BR" sz="1000" dirty="0" smtClean="0"/>
                        <a:t> no pré-natal</a:t>
                      </a:r>
                      <a:endParaRPr lang="pt-BR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1 - Reagente</a:t>
                      </a:r>
                    </a:p>
                    <a:p>
                      <a:pPr algn="ctr"/>
                      <a:r>
                        <a:rPr lang="pt-BR" sz="1000" dirty="0" smtClean="0"/>
                        <a:t>2 - Não reagente</a:t>
                      </a:r>
                    </a:p>
                    <a:p>
                      <a:pPr algn="ctr"/>
                      <a:r>
                        <a:rPr lang="pt-BR" sz="1000" dirty="0" smtClean="0"/>
                        <a:t>3 - Não realizado</a:t>
                      </a:r>
                    </a:p>
                    <a:p>
                      <a:pPr algn="ctr"/>
                      <a:r>
                        <a:rPr lang="pt-BR" sz="1000" dirty="0" smtClean="0"/>
                        <a:t>9 - Ignorado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Refere-se ao resultado do teste </a:t>
                      </a:r>
                      <a:r>
                        <a:rPr lang="pt-BR" sz="1000" dirty="0" err="1" smtClean="0"/>
                        <a:t>treponêmico</a:t>
                      </a:r>
                      <a:r>
                        <a:rPr lang="pt-BR" sz="1000" dirty="0" smtClean="0"/>
                        <a:t>, confirmatório, realizado no pré-natal. Os testes confirmatórios </a:t>
                      </a:r>
                      <a:r>
                        <a:rPr lang="pt-BR" sz="1000" dirty="0" err="1" smtClean="0"/>
                        <a:t>treponêmicos</a:t>
                      </a:r>
                      <a:r>
                        <a:rPr lang="pt-BR" sz="1000" dirty="0" smtClean="0"/>
                        <a:t> são indicados na confirmação diagnóstica e exclusão de resultados de testes não </a:t>
                      </a:r>
                      <a:r>
                        <a:rPr lang="pt-BR" sz="1000" dirty="0" err="1" smtClean="0"/>
                        <a:t>treponêmicos</a:t>
                      </a:r>
                      <a:r>
                        <a:rPr lang="pt-BR" sz="1000" dirty="0" smtClean="0"/>
                        <a:t> falsos positivos.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Campo obrigatório</a:t>
                      </a:r>
                      <a:endParaRPr lang="pt-BR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TPCONFIRMA</a:t>
                      </a:r>
                      <a:endParaRPr lang="pt-BR" sz="1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171022" y="4762141"/>
            <a:ext cx="49164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b="1" dirty="0"/>
              <a:t>Fonte: </a:t>
            </a:r>
            <a:r>
              <a:rPr lang="pt-BR" sz="800" dirty="0" smtClean="0"/>
              <a:t>MS/SVS/Sistema </a:t>
            </a:r>
            <a:r>
              <a:rPr lang="pt-BR" sz="800" dirty="0"/>
              <a:t>de Informação de Agravos de Notificação (Sinan), dados de </a:t>
            </a:r>
            <a:r>
              <a:rPr lang="pt-BR" sz="800" dirty="0" smtClean="0"/>
              <a:t>01/01/2016 </a:t>
            </a:r>
            <a:r>
              <a:rPr lang="pt-BR" sz="800"/>
              <a:t>a </a:t>
            </a:r>
            <a:r>
              <a:rPr lang="pt-BR" sz="800" smtClean="0"/>
              <a:t>31/12/2020.</a:t>
            </a:r>
            <a:endParaRPr lang="pt-BR" sz="800" dirty="0"/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20931859"/>
              </p:ext>
            </p:extLst>
          </p:nvPr>
        </p:nvGraphicFramePr>
        <p:xfrm>
          <a:off x="171022" y="1402653"/>
          <a:ext cx="8690875" cy="3359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7130250" y="1388818"/>
            <a:ext cx="1710970" cy="276999"/>
          </a:xfrm>
          <a:prstGeom prst="rect">
            <a:avLst/>
          </a:prstGeom>
          <a:ln w="9525"/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solidFill>
                  <a:schemeClr val="accent1"/>
                </a:solidFill>
              </a:rPr>
              <a:t>Período de 2016 a 2020</a:t>
            </a:r>
            <a:endParaRPr lang="pt-BR" sz="1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87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E19FB2B-BA41-4CD9-BD91-F6945EBFC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447" y="425235"/>
            <a:ext cx="8623215" cy="458887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pt-BR" altLang="pt-BR" sz="2400" b="1" dirty="0">
                <a:latin typeface="+mn-lt"/>
                <a:cs typeface="Helvetica" panose="020B0604020202020204" pitchFamily="34" charset="0"/>
              </a:rPr>
              <a:t>Principal Sistema de informações da vigilância epidemiológica </a:t>
            </a:r>
          </a:p>
        </p:txBody>
      </p:sp>
      <p:sp>
        <p:nvSpPr>
          <p:cNvPr id="5" name="Text Box 11">
            <a:extLst>
              <a:ext uri="{FF2B5EF4-FFF2-40B4-BE49-F238E27FC236}">
                <a16:creationId xmlns="" xmlns:a16="http://schemas.microsoft.com/office/drawing/2014/main" id="{8C1A7B95-3454-4F88-BEF4-94BE44B9A1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5774" y="1049064"/>
            <a:ext cx="6722552" cy="133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marL="257175" indent="-257175">
              <a:lnSpc>
                <a:spcPct val="200000"/>
              </a:lnSpc>
              <a:spcBef>
                <a:spcPct val="50000"/>
              </a:spcBef>
              <a:buFont typeface="Wingdings" panose="05000000000000000000" pitchFamily="2" charset="2"/>
              <a:buChar char="ü"/>
            </a:pPr>
            <a:r>
              <a:rPr lang="pt-BR" alt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18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Sistema de informação de agravos de notificação (SINAN)</a:t>
            </a:r>
          </a:p>
          <a:p>
            <a:pPr>
              <a:lnSpc>
                <a:spcPct val="200000"/>
              </a:lnSpc>
              <a:spcBef>
                <a:spcPct val="50000"/>
              </a:spcBef>
              <a:buFontTx/>
              <a:buChar char="•"/>
            </a:pPr>
            <a:endParaRPr lang="pt-BR" alt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="" xmlns:a16="http://schemas.microsoft.com/office/drawing/2014/main" id="{06A7A5E8-74FA-4FB5-B2C1-64B30E2AD43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32" t="12760" b="8965"/>
          <a:stretch/>
        </p:blipFill>
        <p:spPr>
          <a:xfrm>
            <a:off x="1641617" y="1708555"/>
            <a:ext cx="3500656" cy="2601143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="" xmlns:a16="http://schemas.microsoft.com/office/drawing/2014/main" id="{A0DB2CD8-9AAE-4F50-827D-83279C68646D}"/>
              </a:ext>
            </a:extLst>
          </p:cNvPr>
          <p:cNvSpPr/>
          <p:nvPr/>
        </p:nvSpPr>
        <p:spPr>
          <a:xfrm>
            <a:off x="5089368" y="2678051"/>
            <a:ext cx="3500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800" dirty="0">
                <a:solidFill>
                  <a:srgbClr val="0070C0"/>
                </a:solidFill>
              </a:rPr>
              <a:t>www.portalsinan.saude.gov.br</a:t>
            </a:r>
          </a:p>
        </p:txBody>
      </p:sp>
    </p:spTree>
    <p:extLst>
      <p:ext uri="{BB962C8B-B14F-4D97-AF65-F5344CB8AC3E}">
        <p14:creationId xmlns:p14="http://schemas.microsoft.com/office/powerpoint/2010/main" val="309513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011324"/>
              </p:ext>
            </p:extLst>
          </p:nvPr>
        </p:nvGraphicFramePr>
        <p:xfrm>
          <a:off x="199728" y="191405"/>
          <a:ext cx="866899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7543"/>
                <a:gridCol w="2488891"/>
                <a:gridCol w="2217906"/>
                <a:gridCol w="1337742"/>
                <a:gridCol w="1246908"/>
              </a:tblGrid>
              <a:tr h="260998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Nome do campo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Categorias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Descrição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Características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DBF</a:t>
                      </a:r>
                      <a:endParaRPr lang="pt-BR" sz="1200" dirty="0"/>
                    </a:p>
                  </a:txBody>
                  <a:tcPr anchor="ctr"/>
                </a:tc>
              </a:tr>
              <a:tr h="481788"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Esquema de tratamento</a:t>
                      </a:r>
                      <a:endParaRPr lang="pt-BR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1 – Penicilina G </a:t>
                      </a:r>
                      <a:r>
                        <a:rPr lang="pt-BR" sz="1000" dirty="0" err="1" smtClean="0"/>
                        <a:t>benzatina</a:t>
                      </a:r>
                      <a:r>
                        <a:rPr lang="pt-BR" sz="1000" dirty="0" smtClean="0"/>
                        <a:t> 2.400.000UI</a:t>
                      </a:r>
                    </a:p>
                    <a:p>
                      <a:pPr algn="ctr"/>
                      <a:r>
                        <a:rPr lang="pt-BR" sz="1000" dirty="0" smtClean="0"/>
                        <a:t>2 - Penicilina G </a:t>
                      </a:r>
                      <a:r>
                        <a:rPr lang="pt-BR" sz="1000" dirty="0" err="1" smtClean="0"/>
                        <a:t>benzatina</a:t>
                      </a:r>
                      <a:r>
                        <a:rPr lang="pt-BR" sz="1000" dirty="0" smtClean="0"/>
                        <a:t> 4.800.000UI</a:t>
                      </a:r>
                    </a:p>
                    <a:p>
                      <a:pPr algn="ctr"/>
                      <a:r>
                        <a:rPr lang="pt-BR" sz="1000" dirty="0" smtClean="0"/>
                        <a:t>3 - Penicilina G </a:t>
                      </a:r>
                      <a:r>
                        <a:rPr lang="pt-BR" sz="1000" dirty="0" err="1" smtClean="0"/>
                        <a:t>benzatina</a:t>
                      </a:r>
                      <a:r>
                        <a:rPr lang="pt-BR" sz="1000" dirty="0" smtClean="0"/>
                        <a:t> 7.200..000UI</a:t>
                      </a:r>
                    </a:p>
                    <a:p>
                      <a:pPr algn="ctr"/>
                      <a:r>
                        <a:rPr lang="pt-BR" sz="1000" dirty="0" smtClean="0"/>
                        <a:t>4 – Outro esquema</a:t>
                      </a:r>
                    </a:p>
                    <a:p>
                      <a:pPr algn="ctr"/>
                      <a:r>
                        <a:rPr lang="pt-BR" sz="1000" dirty="0" smtClean="0"/>
                        <a:t>5 – Não realizado</a:t>
                      </a:r>
                    </a:p>
                    <a:p>
                      <a:pPr algn="ctr"/>
                      <a:r>
                        <a:rPr lang="pt-BR" sz="1000" dirty="0" smtClean="0"/>
                        <a:t>9 - Ignorado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Esquema de tratamento preconizado pelo Ministério da Saúde e disponível no Manual de Diretrizes para o Controle da Sífilis Congênita.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Campo obrigatório</a:t>
                      </a:r>
                      <a:endParaRPr lang="pt-BR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TPESQUEMA</a:t>
                      </a:r>
                      <a:endParaRPr lang="pt-BR" sz="1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171022" y="4762141"/>
            <a:ext cx="49164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b="1" dirty="0"/>
              <a:t>Fonte: </a:t>
            </a:r>
            <a:r>
              <a:rPr lang="pt-BR" sz="800" dirty="0" smtClean="0"/>
              <a:t>MS/SVS/Sistema </a:t>
            </a:r>
            <a:r>
              <a:rPr lang="pt-BR" sz="800" dirty="0"/>
              <a:t>de Informação de Agravos de Notificação (Sinan), </a:t>
            </a:r>
            <a:r>
              <a:rPr lang="pt-BR" sz="800" dirty="0" smtClean="0"/>
              <a:t>dados de 01/01/2011 </a:t>
            </a:r>
            <a:r>
              <a:rPr lang="pt-BR" sz="800" smtClean="0"/>
              <a:t>a 31/12/2020.</a:t>
            </a:r>
            <a:endParaRPr lang="pt-BR" sz="800" dirty="0"/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5376685"/>
              </p:ext>
            </p:extLst>
          </p:nvPr>
        </p:nvGraphicFramePr>
        <p:xfrm>
          <a:off x="171022" y="1585608"/>
          <a:ext cx="8700603" cy="3054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2828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5011324"/>
              </p:ext>
            </p:extLst>
          </p:nvPr>
        </p:nvGraphicFramePr>
        <p:xfrm>
          <a:off x="199728" y="191405"/>
          <a:ext cx="8668990" cy="1280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7543"/>
                <a:gridCol w="2488891"/>
                <a:gridCol w="2217906"/>
                <a:gridCol w="1337742"/>
                <a:gridCol w="1246908"/>
              </a:tblGrid>
              <a:tr h="260998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Nome do campo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Categorias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Descrição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Características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DBF</a:t>
                      </a:r>
                      <a:endParaRPr lang="pt-BR" sz="1200" dirty="0"/>
                    </a:p>
                  </a:txBody>
                  <a:tcPr anchor="ctr"/>
                </a:tc>
              </a:tr>
              <a:tr h="481788"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Esquema de tratamento</a:t>
                      </a:r>
                      <a:endParaRPr lang="pt-BR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1 – Penicilina G </a:t>
                      </a:r>
                      <a:r>
                        <a:rPr lang="pt-BR" sz="1000" dirty="0" err="1" smtClean="0"/>
                        <a:t>benzatina</a:t>
                      </a:r>
                      <a:r>
                        <a:rPr lang="pt-BR" sz="1000" dirty="0" smtClean="0"/>
                        <a:t> 2.400.000UI</a:t>
                      </a:r>
                    </a:p>
                    <a:p>
                      <a:pPr algn="ctr"/>
                      <a:r>
                        <a:rPr lang="pt-BR" sz="1000" dirty="0" smtClean="0"/>
                        <a:t>2 - Penicilina G </a:t>
                      </a:r>
                      <a:r>
                        <a:rPr lang="pt-BR" sz="1000" dirty="0" err="1" smtClean="0"/>
                        <a:t>benzatina</a:t>
                      </a:r>
                      <a:r>
                        <a:rPr lang="pt-BR" sz="1000" dirty="0" smtClean="0"/>
                        <a:t> 4.800.000UI</a:t>
                      </a:r>
                    </a:p>
                    <a:p>
                      <a:pPr algn="ctr"/>
                      <a:r>
                        <a:rPr lang="pt-BR" sz="1000" dirty="0" smtClean="0"/>
                        <a:t>3 - Penicilina G </a:t>
                      </a:r>
                      <a:r>
                        <a:rPr lang="pt-BR" sz="1000" dirty="0" err="1" smtClean="0"/>
                        <a:t>benzatina</a:t>
                      </a:r>
                      <a:r>
                        <a:rPr lang="pt-BR" sz="1000" dirty="0" smtClean="0"/>
                        <a:t> 7.200..000UI</a:t>
                      </a:r>
                    </a:p>
                    <a:p>
                      <a:pPr algn="ctr"/>
                      <a:r>
                        <a:rPr lang="pt-BR" sz="1000" dirty="0" smtClean="0"/>
                        <a:t>4 – Outro esquema</a:t>
                      </a:r>
                    </a:p>
                    <a:p>
                      <a:pPr algn="ctr"/>
                      <a:r>
                        <a:rPr lang="pt-BR" sz="1000" dirty="0" smtClean="0"/>
                        <a:t>5 – Não realizado</a:t>
                      </a:r>
                    </a:p>
                    <a:p>
                      <a:pPr algn="ctr"/>
                      <a:r>
                        <a:rPr lang="pt-BR" sz="1000" dirty="0" smtClean="0"/>
                        <a:t>9 - Ignorado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Esquema de tratamento preconizado pelo Ministério da Saúde e disponível no Manual de Diretrizes para o Controle da Sífilis Congênita.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Campo obrigatório</a:t>
                      </a:r>
                      <a:endParaRPr lang="pt-BR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TPESQUEMA</a:t>
                      </a:r>
                      <a:endParaRPr lang="pt-BR" sz="1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171022" y="4762141"/>
            <a:ext cx="49164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b="1" dirty="0"/>
              <a:t>Fonte: </a:t>
            </a:r>
            <a:r>
              <a:rPr lang="pt-BR" sz="800" dirty="0" smtClean="0"/>
              <a:t>MS/SVS/Sistema </a:t>
            </a:r>
            <a:r>
              <a:rPr lang="pt-BR" sz="800" dirty="0"/>
              <a:t>de Informação de Agravos de Notificação (Sinan), dados de </a:t>
            </a:r>
            <a:r>
              <a:rPr lang="pt-BR" sz="800" dirty="0" smtClean="0"/>
              <a:t>01/01/2016 </a:t>
            </a:r>
            <a:r>
              <a:rPr lang="pt-BR" sz="800"/>
              <a:t>a </a:t>
            </a:r>
            <a:r>
              <a:rPr lang="pt-BR" sz="800" smtClean="0"/>
              <a:t>31/12/2020.</a:t>
            </a:r>
            <a:endParaRPr lang="pt-BR" sz="800" dirty="0"/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14706709"/>
              </p:ext>
            </p:extLst>
          </p:nvPr>
        </p:nvGraphicFramePr>
        <p:xfrm>
          <a:off x="171023" y="1597206"/>
          <a:ext cx="8671420" cy="3077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7148417" y="1522042"/>
            <a:ext cx="1710970" cy="276999"/>
          </a:xfrm>
          <a:prstGeom prst="rect">
            <a:avLst/>
          </a:prstGeom>
          <a:ln w="9525"/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solidFill>
                  <a:schemeClr val="accent1"/>
                </a:solidFill>
              </a:rPr>
              <a:t>Período de 2016 a 2020</a:t>
            </a:r>
            <a:endParaRPr lang="pt-BR" sz="1200" dirty="0">
              <a:solidFill>
                <a:schemeClr val="accent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6304085" y="2136531"/>
            <a:ext cx="329711" cy="23299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3441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5"/>
          <p:cNvSpPr>
            <a:spLocks noGrp="1"/>
          </p:cNvSpPr>
          <p:nvPr>
            <p:ph type="title" idx="4294967295"/>
          </p:nvPr>
        </p:nvSpPr>
        <p:spPr>
          <a:xfrm>
            <a:off x="729575" y="555524"/>
            <a:ext cx="7826375" cy="1598612"/>
          </a:xfrm>
          <a:solidFill>
            <a:srgbClr val="0070C0"/>
          </a:solidFill>
        </p:spPr>
        <p:txBody>
          <a:bodyPr/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SÍFILIS CONGÊNITA</a:t>
            </a:r>
            <a:endParaRPr lang="pt-B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355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/>
          </p:nvPr>
        </p:nvGraphicFramePr>
        <p:xfrm>
          <a:off x="258093" y="230315"/>
          <a:ext cx="8668990" cy="7561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7543"/>
                <a:gridCol w="2927267"/>
                <a:gridCol w="1609107"/>
                <a:gridCol w="1508165"/>
                <a:gridCol w="1246908"/>
              </a:tblGrid>
              <a:tr h="260998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Nome do campo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Categorias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Descrição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Características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DBF</a:t>
                      </a:r>
                      <a:endParaRPr lang="pt-BR" sz="1200" dirty="0"/>
                    </a:p>
                  </a:txBody>
                  <a:tcPr anchor="ctr"/>
                </a:tc>
              </a:tr>
              <a:tr h="481788"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Sexo</a:t>
                      </a:r>
                      <a:endParaRPr lang="pt-BR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1 – Masculino</a:t>
                      </a:r>
                      <a:r>
                        <a:rPr lang="pt-BR" sz="1000" baseline="0" dirty="0" smtClean="0"/>
                        <a:t>   2 – Feminino   3 - Ignorado</a:t>
                      </a:r>
                      <a:endParaRPr lang="pt-BR" sz="1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Sexo do paciente</a:t>
                      </a:r>
                      <a:endParaRPr lang="pt-BR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Campo obrigatório</a:t>
                      </a:r>
                      <a:endParaRPr lang="pt-BR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CS_SEXO</a:t>
                      </a:r>
                      <a:endParaRPr lang="pt-BR" sz="1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171022" y="4762141"/>
            <a:ext cx="49164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b="1" dirty="0"/>
              <a:t>Fonte: </a:t>
            </a:r>
            <a:r>
              <a:rPr lang="pt-BR" sz="800" dirty="0" smtClean="0"/>
              <a:t>MS/SVS/Sistema </a:t>
            </a:r>
            <a:r>
              <a:rPr lang="pt-BR" sz="800" dirty="0"/>
              <a:t>de Informação de Agravos de Notificação (Sinan), </a:t>
            </a:r>
            <a:r>
              <a:rPr lang="pt-BR" sz="800" dirty="0" smtClean="0"/>
              <a:t>dados de 01/01/2011 </a:t>
            </a:r>
            <a:r>
              <a:rPr lang="pt-BR" sz="800" smtClean="0"/>
              <a:t>a 31/12/2020.</a:t>
            </a:r>
            <a:endParaRPr lang="pt-BR" sz="800" dirty="0"/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7341832"/>
              </p:ext>
            </p:extLst>
          </p:nvPr>
        </p:nvGraphicFramePr>
        <p:xfrm>
          <a:off x="301557" y="1096843"/>
          <a:ext cx="8540886" cy="3494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3199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/>
          </p:nvPr>
        </p:nvGraphicFramePr>
        <p:xfrm>
          <a:off x="258093" y="230315"/>
          <a:ext cx="8668990" cy="7561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7543"/>
                <a:gridCol w="2927267"/>
                <a:gridCol w="1609107"/>
                <a:gridCol w="1508165"/>
                <a:gridCol w="1246908"/>
              </a:tblGrid>
              <a:tr h="260998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Nome do campo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Categorias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Descrição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Características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DBF</a:t>
                      </a:r>
                      <a:endParaRPr lang="pt-BR" sz="1200" dirty="0"/>
                    </a:p>
                  </a:txBody>
                  <a:tcPr anchor="ctr"/>
                </a:tc>
              </a:tr>
              <a:tr h="481788"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Sexo</a:t>
                      </a:r>
                    </a:p>
                    <a:p>
                      <a:pPr algn="ctr"/>
                      <a:r>
                        <a:rPr lang="pt-BR" sz="1000" dirty="0" smtClean="0"/>
                        <a:t>(continuação)</a:t>
                      </a:r>
                      <a:endParaRPr lang="pt-BR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1 – Masculino</a:t>
                      </a:r>
                      <a:r>
                        <a:rPr lang="pt-BR" sz="1000" baseline="0" dirty="0" smtClean="0"/>
                        <a:t>   2 – Feminino   3 - Ignorado</a:t>
                      </a:r>
                      <a:endParaRPr lang="pt-BR" sz="10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Sexo do paciente</a:t>
                      </a:r>
                      <a:endParaRPr lang="pt-BR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Campo obrigatório</a:t>
                      </a:r>
                      <a:endParaRPr lang="pt-BR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CS_SEXO</a:t>
                      </a:r>
                      <a:endParaRPr lang="pt-BR" sz="1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171022" y="4762141"/>
            <a:ext cx="49164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b="1" dirty="0"/>
              <a:t>Fonte: </a:t>
            </a:r>
            <a:r>
              <a:rPr lang="pt-BR" sz="800" dirty="0" smtClean="0"/>
              <a:t>MS/SVS/Sistema </a:t>
            </a:r>
            <a:r>
              <a:rPr lang="pt-BR" sz="800" dirty="0"/>
              <a:t>de Informação de Agravos de Notificação (Sinan), dados de </a:t>
            </a:r>
            <a:r>
              <a:rPr lang="pt-BR" sz="800" dirty="0" smtClean="0"/>
              <a:t>01/01/2016 </a:t>
            </a:r>
            <a:r>
              <a:rPr lang="pt-BR" sz="800"/>
              <a:t>a </a:t>
            </a:r>
            <a:r>
              <a:rPr lang="pt-BR" sz="800" smtClean="0"/>
              <a:t>31/12/2020.</a:t>
            </a:r>
            <a:endParaRPr lang="pt-BR" sz="800" dirty="0"/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2559102"/>
              </p:ext>
            </p:extLst>
          </p:nvPr>
        </p:nvGraphicFramePr>
        <p:xfrm>
          <a:off x="272374" y="1085491"/>
          <a:ext cx="8608979" cy="3676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7142361" y="1158704"/>
            <a:ext cx="1710970" cy="276999"/>
          </a:xfrm>
          <a:prstGeom prst="rect">
            <a:avLst/>
          </a:prstGeom>
          <a:ln w="9525"/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solidFill>
                  <a:schemeClr val="accent1"/>
                </a:solidFill>
              </a:rPr>
              <a:t>Período de 2016 a 2020</a:t>
            </a:r>
            <a:endParaRPr lang="pt-BR" sz="1200" dirty="0">
              <a:solidFill>
                <a:schemeClr val="accent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308481" y="2136530"/>
            <a:ext cx="329711" cy="23299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98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/>
          </p:nvPr>
        </p:nvGraphicFramePr>
        <p:xfrm>
          <a:off x="199728" y="191405"/>
          <a:ext cx="8668990" cy="7561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7543"/>
                <a:gridCol w="2927267"/>
                <a:gridCol w="1609107"/>
                <a:gridCol w="1508165"/>
                <a:gridCol w="1246908"/>
              </a:tblGrid>
              <a:tr h="260998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Nome do campo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Categorias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Descrição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Características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DBF</a:t>
                      </a:r>
                      <a:endParaRPr lang="pt-BR" sz="1200" dirty="0"/>
                    </a:p>
                  </a:txBody>
                  <a:tcPr anchor="ctr"/>
                </a:tc>
              </a:tr>
              <a:tr h="481788"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Raça/Cor</a:t>
                      </a:r>
                      <a:endParaRPr lang="pt-BR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1.Branca    2.</a:t>
                      </a:r>
                      <a:r>
                        <a:rPr lang="pt-BR" sz="1000" baseline="0" dirty="0" smtClean="0"/>
                        <a:t> P</a:t>
                      </a:r>
                      <a:r>
                        <a:rPr lang="pt-BR" sz="1000" dirty="0" smtClean="0"/>
                        <a:t>reta    3.Amarela</a:t>
                      </a:r>
                    </a:p>
                    <a:p>
                      <a:pPr algn="ctr"/>
                      <a:r>
                        <a:rPr lang="pt-BR" sz="1000" dirty="0" smtClean="0"/>
                        <a:t>4.Parda    5.Indígena   9.Ignorado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Considera-se cor ou raça declarada pela pessoa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Campo essencial</a:t>
                      </a:r>
                      <a:endParaRPr lang="pt-BR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CS_RACA</a:t>
                      </a:r>
                      <a:endParaRPr lang="pt-BR" sz="1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171022" y="4762141"/>
            <a:ext cx="49164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b="1" dirty="0"/>
              <a:t>Fonte: </a:t>
            </a:r>
            <a:r>
              <a:rPr lang="pt-BR" sz="800" dirty="0" smtClean="0"/>
              <a:t>MS/SVS/Sistema </a:t>
            </a:r>
            <a:r>
              <a:rPr lang="pt-BR" sz="800" dirty="0"/>
              <a:t>de Informação de Agravos de Notificação (Sinan), </a:t>
            </a:r>
            <a:r>
              <a:rPr lang="pt-BR" sz="800" dirty="0" smtClean="0"/>
              <a:t>dados de 01/01/2011 </a:t>
            </a:r>
            <a:r>
              <a:rPr lang="pt-BR" sz="800" smtClean="0"/>
              <a:t>a 31/12/2020.</a:t>
            </a:r>
            <a:endParaRPr lang="pt-BR" sz="800" dirty="0"/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7393457"/>
              </p:ext>
            </p:extLst>
          </p:nvPr>
        </p:nvGraphicFramePr>
        <p:xfrm>
          <a:off x="262648" y="1048204"/>
          <a:ext cx="8608978" cy="3533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47304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/>
          </p:nvPr>
        </p:nvGraphicFramePr>
        <p:xfrm>
          <a:off x="180272" y="171950"/>
          <a:ext cx="8668990" cy="7561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7543"/>
                <a:gridCol w="2927267"/>
                <a:gridCol w="1609107"/>
                <a:gridCol w="1508165"/>
                <a:gridCol w="1246908"/>
              </a:tblGrid>
              <a:tr h="260998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Nome do campo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Categorias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Descrição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Características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DBF</a:t>
                      </a:r>
                      <a:endParaRPr lang="pt-BR" sz="1200" dirty="0"/>
                    </a:p>
                  </a:txBody>
                  <a:tcPr anchor="ctr"/>
                </a:tc>
              </a:tr>
              <a:tr h="481788"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Raça/Cor</a:t>
                      </a:r>
                    </a:p>
                    <a:p>
                      <a:pPr algn="ctr"/>
                      <a:r>
                        <a:rPr lang="pt-BR" sz="1000" dirty="0" smtClean="0"/>
                        <a:t>(continuação)</a:t>
                      </a:r>
                      <a:endParaRPr lang="pt-BR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1.Branca    2.</a:t>
                      </a:r>
                      <a:r>
                        <a:rPr lang="pt-BR" sz="1000" baseline="0" dirty="0" smtClean="0"/>
                        <a:t> P</a:t>
                      </a:r>
                      <a:r>
                        <a:rPr lang="pt-BR" sz="1000" dirty="0" smtClean="0"/>
                        <a:t>reta    3.Amarela</a:t>
                      </a:r>
                    </a:p>
                    <a:p>
                      <a:pPr algn="ctr"/>
                      <a:r>
                        <a:rPr lang="pt-BR" sz="1000" dirty="0" smtClean="0"/>
                        <a:t>4.Parda    5.Indígena   9.Ignorado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Considera-se cor ou raça declarada pela pessoa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Campo essencial</a:t>
                      </a:r>
                      <a:endParaRPr lang="pt-BR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CS_RACA</a:t>
                      </a:r>
                      <a:endParaRPr lang="pt-BR" sz="1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171022" y="4762141"/>
            <a:ext cx="49164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b="1" dirty="0"/>
              <a:t>Fonte: </a:t>
            </a:r>
            <a:r>
              <a:rPr lang="pt-BR" sz="800" dirty="0" smtClean="0"/>
              <a:t>MS/SVS/Sistema </a:t>
            </a:r>
            <a:r>
              <a:rPr lang="pt-BR" sz="800" dirty="0"/>
              <a:t>de Informação de Agravos de Notificação (Sinan), dados de </a:t>
            </a:r>
            <a:r>
              <a:rPr lang="pt-BR" sz="800" dirty="0" smtClean="0"/>
              <a:t>01/01/2016 </a:t>
            </a:r>
            <a:r>
              <a:rPr lang="pt-BR" sz="800"/>
              <a:t>a </a:t>
            </a:r>
            <a:r>
              <a:rPr lang="pt-BR" sz="800" smtClean="0"/>
              <a:t>31/12/2020.</a:t>
            </a:r>
            <a:endParaRPr lang="pt-BR" sz="800" dirty="0"/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87095326"/>
              </p:ext>
            </p:extLst>
          </p:nvPr>
        </p:nvGraphicFramePr>
        <p:xfrm>
          <a:off x="243192" y="997942"/>
          <a:ext cx="8550613" cy="3676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7142361" y="995202"/>
            <a:ext cx="1710970" cy="276999"/>
          </a:xfrm>
          <a:prstGeom prst="rect">
            <a:avLst/>
          </a:prstGeom>
          <a:ln w="9525"/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solidFill>
                  <a:schemeClr val="accent1"/>
                </a:solidFill>
              </a:rPr>
              <a:t>Período de 2016 a 2020</a:t>
            </a:r>
            <a:endParaRPr lang="pt-BR" sz="1200" dirty="0">
              <a:solidFill>
                <a:schemeClr val="accent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233747" y="2057399"/>
            <a:ext cx="400048" cy="23299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245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1885378"/>
              </p:ext>
            </p:extLst>
          </p:nvPr>
        </p:nvGraphicFramePr>
        <p:xfrm>
          <a:off x="199728" y="191405"/>
          <a:ext cx="8668990" cy="7561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7543"/>
                <a:gridCol w="2927267"/>
                <a:gridCol w="1609107"/>
                <a:gridCol w="1508165"/>
                <a:gridCol w="1246908"/>
              </a:tblGrid>
              <a:tr h="260998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Nome do campo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Categorias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Descrição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Características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DBF</a:t>
                      </a:r>
                      <a:endParaRPr lang="pt-BR" sz="1200" dirty="0"/>
                    </a:p>
                  </a:txBody>
                  <a:tcPr anchor="ctr"/>
                </a:tc>
              </a:tr>
              <a:tr h="481788"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Raça/cor da mãe</a:t>
                      </a:r>
                      <a:endParaRPr lang="pt-BR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1.Branca    2.</a:t>
                      </a:r>
                      <a:r>
                        <a:rPr lang="pt-BR" sz="1000" baseline="0" dirty="0" smtClean="0"/>
                        <a:t> P</a:t>
                      </a:r>
                      <a:r>
                        <a:rPr lang="pt-BR" sz="1000" dirty="0" smtClean="0"/>
                        <a:t>reta    3.Amarela</a:t>
                      </a:r>
                    </a:p>
                    <a:p>
                      <a:pPr algn="ctr"/>
                      <a:r>
                        <a:rPr lang="pt-BR" sz="1000" dirty="0" smtClean="0"/>
                        <a:t>4.Parda    5.Indígena   9.Ignorado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Considera-se cor ou raça declarada pela pessoa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Campo obrigatório</a:t>
                      </a:r>
                      <a:endParaRPr lang="pt-BR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ANT_RACA</a:t>
                      </a:r>
                      <a:endParaRPr lang="pt-BR" sz="1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171022" y="4762141"/>
            <a:ext cx="49164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b="1" dirty="0"/>
              <a:t>Fonte: </a:t>
            </a:r>
            <a:r>
              <a:rPr lang="pt-BR" sz="800" dirty="0" smtClean="0"/>
              <a:t>MS/SVS/Sistema </a:t>
            </a:r>
            <a:r>
              <a:rPr lang="pt-BR" sz="800" dirty="0"/>
              <a:t>de Informação de Agravos de Notificação (Sinan), </a:t>
            </a:r>
            <a:r>
              <a:rPr lang="pt-BR" sz="800" dirty="0" smtClean="0"/>
              <a:t>dados de 01/01/2011 </a:t>
            </a:r>
            <a:r>
              <a:rPr lang="pt-BR" sz="800" smtClean="0"/>
              <a:t>a 31/12/2020.</a:t>
            </a:r>
            <a:endParaRPr lang="pt-BR" sz="800" dirty="0"/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6836352"/>
              </p:ext>
            </p:extLst>
          </p:nvPr>
        </p:nvGraphicFramePr>
        <p:xfrm>
          <a:off x="243191" y="1096842"/>
          <a:ext cx="8608979" cy="3533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28248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8399874"/>
              </p:ext>
            </p:extLst>
          </p:nvPr>
        </p:nvGraphicFramePr>
        <p:xfrm>
          <a:off x="199728" y="191405"/>
          <a:ext cx="8668990" cy="7561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7543"/>
                <a:gridCol w="2927267"/>
                <a:gridCol w="1609107"/>
                <a:gridCol w="1508165"/>
                <a:gridCol w="1246908"/>
              </a:tblGrid>
              <a:tr h="260998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Nome do campo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Categorias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Descrição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Características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DBF</a:t>
                      </a:r>
                      <a:endParaRPr lang="pt-BR" sz="1200" dirty="0"/>
                    </a:p>
                  </a:txBody>
                  <a:tcPr anchor="ctr"/>
                </a:tc>
              </a:tr>
              <a:tr h="481788"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Raça/cor da mãe</a:t>
                      </a:r>
                      <a:endParaRPr lang="pt-BR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1.Branca    2.</a:t>
                      </a:r>
                      <a:r>
                        <a:rPr lang="pt-BR" sz="1000" baseline="0" dirty="0" smtClean="0"/>
                        <a:t> P</a:t>
                      </a:r>
                      <a:r>
                        <a:rPr lang="pt-BR" sz="1000" dirty="0" smtClean="0"/>
                        <a:t>reta    3.Amarela</a:t>
                      </a:r>
                    </a:p>
                    <a:p>
                      <a:pPr algn="ctr"/>
                      <a:r>
                        <a:rPr lang="pt-BR" sz="1000" dirty="0" smtClean="0"/>
                        <a:t>4.Parda    5.Indígena   9.Ignorado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Considera-se cor ou raça declarada pela pessoa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Campo obrigatório</a:t>
                      </a:r>
                      <a:endParaRPr lang="pt-BR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ANT_RACA</a:t>
                      </a:r>
                      <a:endParaRPr lang="pt-BR" sz="1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171022" y="4762141"/>
            <a:ext cx="49164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b="1" dirty="0"/>
              <a:t>Fonte: </a:t>
            </a:r>
            <a:r>
              <a:rPr lang="pt-BR" sz="800" dirty="0" smtClean="0"/>
              <a:t>MS/SVS/Sistema </a:t>
            </a:r>
            <a:r>
              <a:rPr lang="pt-BR" sz="800" dirty="0"/>
              <a:t>de Informação de Agravos de Notificação (Sinan), dados de </a:t>
            </a:r>
            <a:r>
              <a:rPr lang="pt-BR" sz="800" dirty="0" smtClean="0"/>
              <a:t>01/01/2016 </a:t>
            </a:r>
            <a:r>
              <a:rPr lang="pt-BR" sz="800"/>
              <a:t>a </a:t>
            </a:r>
            <a:r>
              <a:rPr lang="pt-BR" sz="800" smtClean="0"/>
              <a:t>31/12/2020.</a:t>
            </a:r>
            <a:endParaRPr lang="pt-BR" sz="800" dirty="0"/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1959779"/>
              </p:ext>
            </p:extLst>
          </p:nvPr>
        </p:nvGraphicFramePr>
        <p:xfrm>
          <a:off x="301557" y="992220"/>
          <a:ext cx="8540886" cy="3638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7142361" y="995202"/>
            <a:ext cx="1710970" cy="276999"/>
          </a:xfrm>
          <a:prstGeom prst="rect">
            <a:avLst/>
          </a:prstGeom>
          <a:ln w="9525"/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solidFill>
                  <a:schemeClr val="accent1"/>
                </a:solidFill>
              </a:rPr>
              <a:t>Período de 2016 a 2020</a:t>
            </a:r>
            <a:endParaRPr lang="pt-BR" sz="1200" dirty="0">
              <a:solidFill>
                <a:schemeClr val="accent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330461" y="2057399"/>
            <a:ext cx="303333" cy="23299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55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079189"/>
              </p:ext>
            </p:extLst>
          </p:nvPr>
        </p:nvGraphicFramePr>
        <p:xfrm>
          <a:off x="190000" y="152495"/>
          <a:ext cx="8668990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4727"/>
                <a:gridCol w="3669476"/>
                <a:gridCol w="1579418"/>
                <a:gridCol w="1276597"/>
                <a:gridCol w="878772"/>
              </a:tblGrid>
              <a:tr h="260998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Nome do campo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Categorias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Descrição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Características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DBF</a:t>
                      </a:r>
                      <a:endParaRPr lang="pt-BR" sz="1200" dirty="0"/>
                    </a:p>
                  </a:txBody>
                  <a:tcPr anchor="ctr"/>
                </a:tc>
              </a:tr>
              <a:tr h="481788"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Escolaridade da Mãe </a:t>
                      </a:r>
                      <a:endParaRPr lang="pt-BR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0.Analfabeto    1.1ª a 4ª série incompleta do EF</a:t>
                      </a:r>
                    </a:p>
                    <a:p>
                      <a:pPr algn="ctr"/>
                      <a:r>
                        <a:rPr lang="pt-BR" sz="1000" dirty="0" smtClean="0"/>
                        <a:t> 2.4ª série completa do EF( antigo 1° grau)</a:t>
                      </a:r>
                    </a:p>
                    <a:p>
                      <a:pPr algn="ctr"/>
                      <a:r>
                        <a:rPr lang="pt-BR" sz="1000" dirty="0" smtClean="0"/>
                        <a:t>3.5ª à 8ª série incompleta do EF (antigo ginásio ou 1° grau)</a:t>
                      </a:r>
                    </a:p>
                    <a:p>
                      <a:pPr algn="ctr"/>
                      <a:r>
                        <a:rPr lang="pt-BR" sz="1000" dirty="0" smtClean="0"/>
                        <a:t>4.Ensino fundamental completo ( antigo ginásio ou 1° grau)</a:t>
                      </a:r>
                    </a:p>
                    <a:p>
                      <a:pPr algn="ctr"/>
                      <a:r>
                        <a:rPr lang="pt-BR" sz="1000" dirty="0" smtClean="0"/>
                        <a:t>5.Ensino médio incompleto (antigo colegial ou 2° grau)</a:t>
                      </a:r>
                    </a:p>
                    <a:p>
                      <a:pPr algn="ctr"/>
                      <a:r>
                        <a:rPr lang="pt-BR" sz="1000" dirty="0" smtClean="0"/>
                        <a:t>6.Ensino médio completo (antigo colegial ou 2° grau)</a:t>
                      </a:r>
                    </a:p>
                    <a:p>
                      <a:pPr algn="ctr"/>
                      <a:r>
                        <a:rPr lang="pt-BR" sz="1000" dirty="0" smtClean="0"/>
                        <a:t>7.Educação superior incompleta   8.Educação superior completa </a:t>
                      </a:r>
                    </a:p>
                    <a:p>
                      <a:pPr algn="ctr"/>
                      <a:r>
                        <a:rPr lang="pt-BR" sz="1000" dirty="0" smtClean="0"/>
                        <a:t>9.Ignorado    10.Não se aplica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Série e grau que a pessoa está </a:t>
                      </a:r>
                      <a:r>
                        <a:rPr lang="pt-BR" sz="1000" dirty="0" err="1" smtClean="0"/>
                        <a:t>freqüentando</a:t>
                      </a:r>
                      <a:r>
                        <a:rPr lang="pt-BR" sz="1000" dirty="0" smtClean="0"/>
                        <a:t> ou </a:t>
                      </a:r>
                      <a:r>
                        <a:rPr lang="pt-BR" sz="1000" dirty="0" err="1" smtClean="0"/>
                        <a:t>freqüentou</a:t>
                      </a:r>
                      <a:r>
                        <a:rPr lang="pt-BR" sz="1000" dirty="0" smtClean="0"/>
                        <a:t> considerando a última série concluída com aprovação ou grau de instrução do paciente por ocasião da notificação.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Campo obrigatório</a:t>
                      </a:r>
                      <a:endParaRPr lang="pt-BR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ESCOLMAE</a:t>
                      </a:r>
                      <a:endParaRPr lang="pt-BR" sz="1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171022" y="4762141"/>
            <a:ext cx="49164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b="1" dirty="0"/>
              <a:t>Fonte: </a:t>
            </a:r>
            <a:r>
              <a:rPr lang="pt-BR" sz="800" dirty="0" smtClean="0"/>
              <a:t>MS/SVS/Sistema </a:t>
            </a:r>
            <a:r>
              <a:rPr lang="pt-BR" sz="800" dirty="0"/>
              <a:t>de Informação de Agravos de Notificação (Sinan), </a:t>
            </a:r>
            <a:r>
              <a:rPr lang="pt-BR" sz="800" dirty="0" smtClean="0"/>
              <a:t>dados de 01/01/2011 </a:t>
            </a:r>
            <a:r>
              <a:rPr lang="pt-BR" sz="800" smtClean="0"/>
              <a:t>a 31/12/2020.</a:t>
            </a:r>
            <a:endParaRPr lang="pt-BR" sz="800" dirty="0"/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2352267"/>
              </p:ext>
            </p:extLst>
          </p:nvPr>
        </p:nvGraphicFramePr>
        <p:xfrm>
          <a:off x="243191" y="1780161"/>
          <a:ext cx="8599251" cy="28696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0136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E19FB2B-BA41-4CD9-BD91-F6945EBFC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834" y="295216"/>
            <a:ext cx="7789097" cy="711578"/>
          </a:xfrm>
        </p:spPr>
        <p:txBody>
          <a:bodyPr>
            <a:noAutofit/>
          </a:bodyPr>
          <a:lstStyle/>
          <a:p>
            <a:r>
              <a:rPr lang="pt-BR" altLang="pt-BR" sz="2400" b="1" dirty="0">
                <a:latin typeface="+mn-lt"/>
                <a:cs typeface="Helvetica" panose="020B0604020202020204" pitchFamily="34" charset="0"/>
              </a:rPr>
              <a:t>Sistema de informação de agravos de notificação (SINAN)</a:t>
            </a:r>
            <a:br>
              <a:rPr lang="pt-BR" altLang="pt-BR" sz="2400" b="1" dirty="0">
                <a:latin typeface="+mn-lt"/>
                <a:cs typeface="Helvetica" panose="020B0604020202020204" pitchFamily="34" charset="0"/>
              </a:rPr>
            </a:br>
            <a:endParaRPr lang="pt-BR" sz="2400" dirty="0">
              <a:latin typeface="+mn-lt"/>
            </a:endParaRP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C03A125B-DDE9-4BE7-91B4-40EE2613B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666" y="949301"/>
            <a:ext cx="4885671" cy="3263504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buNone/>
            </a:pPr>
            <a:r>
              <a:rPr lang="pt-BR" altLang="pt-BR" sz="1800" b="1" u="sng" dirty="0">
                <a:solidFill>
                  <a:srgbClr val="993366"/>
                </a:solidFill>
                <a:cs typeface="Arial" panose="020B0604020202020204" pitchFamily="34" charset="0"/>
              </a:rPr>
              <a:t>Objetivo:</a:t>
            </a:r>
            <a:endParaRPr lang="pt-BR" altLang="pt-BR" sz="1800" b="1" dirty="0">
              <a:solidFill>
                <a:srgbClr val="993366"/>
              </a:solidFill>
              <a:cs typeface="Arial" panose="020B0604020202020204" pitchFamily="34" charset="0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pt-BR" altLang="pt-BR" sz="1800" dirty="0">
                <a:cs typeface="Arial" panose="020B0604020202020204" pitchFamily="34" charset="0"/>
              </a:rPr>
              <a:t>Coletar, transmitir e disseminar dados gerados rotineiramente pelo sistema de vigilância epidemiológica, fornecendo informações para análise do perfil da morbidade da população nas três esferas de governo.</a:t>
            </a:r>
          </a:p>
          <a:p>
            <a:pPr>
              <a:lnSpc>
                <a:spcPct val="100000"/>
              </a:lnSpc>
            </a:pPr>
            <a:endParaRPr lang="pt-BR" dirty="0"/>
          </a:p>
        </p:txBody>
      </p:sp>
      <p:sp>
        <p:nvSpPr>
          <p:cNvPr id="5" name="Retângulo 4"/>
          <p:cNvSpPr/>
          <p:nvPr/>
        </p:nvSpPr>
        <p:spPr>
          <a:xfrm>
            <a:off x="5472440" y="949301"/>
            <a:ext cx="3566858" cy="337441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5686432" y="975945"/>
            <a:ext cx="31388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cs typeface="Helvetica" panose="020B0604020202020204" pitchFamily="34" charset="0"/>
              </a:rPr>
              <a:t>Instrumento para registrar a notificação</a:t>
            </a: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2"/>
          <a:srcRect b="2441"/>
          <a:stretch/>
        </p:blipFill>
        <p:spPr>
          <a:xfrm>
            <a:off x="5488461" y="1330350"/>
            <a:ext cx="3534814" cy="2946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011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2079189"/>
              </p:ext>
            </p:extLst>
          </p:nvPr>
        </p:nvGraphicFramePr>
        <p:xfrm>
          <a:off x="190000" y="152495"/>
          <a:ext cx="8668990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4727"/>
                <a:gridCol w="3669476"/>
                <a:gridCol w="1579418"/>
                <a:gridCol w="1276597"/>
                <a:gridCol w="878772"/>
              </a:tblGrid>
              <a:tr h="260998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Nome do campo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Categorias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Descrição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Características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DBF</a:t>
                      </a:r>
                      <a:endParaRPr lang="pt-BR" sz="1200" dirty="0"/>
                    </a:p>
                  </a:txBody>
                  <a:tcPr anchor="ctr"/>
                </a:tc>
              </a:tr>
              <a:tr h="481788"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Escolaridade da Mãe </a:t>
                      </a:r>
                      <a:endParaRPr lang="pt-BR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0.Analfabeto    1.1ª a 4ª série incompleta do EF</a:t>
                      </a:r>
                    </a:p>
                    <a:p>
                      <a:pPr algn="ctr"/>
                      <a:r>
                        <a:rPr lang="pt-BR" sz="1000" dirty="0" smtClean="0"/>
                        <a:t> 2.4ª série completa do EF( antigo 1° grau)</a:t>
                      </a:r>
                    </a:p>
                    <a:p>
                      <a:pPr algn="ctr"/>
                      <a:r>
                        <a:rPr lang="pt-BR" sz="1000" dirty="0" smtClean="0"/>
                        <a:t>3.5ª à 8ª série incompleta do EF (antigo ginásio ou 1° grau)</a:t>
                      </a:r>
                    </a:p>
                    <a:p>
                      <a:pPr algn="ctr"/>
                      <a:r>
                        <a:rPr lang="pt-BR" sz="1000" dirty="0" smtClean="0"/>
                        <a:t>4.Ensino fundamental completo ( antigo ginásio ou 1° grau)</a:t>
                      </a:r>
                    </a:p>
                    <a:p>
                      <a:pPr algn="ctr"/>
                      <a:r>
                        <a:rPr lang="pt-BR" sz="1000" dirty="0" smtClean="0"/>
                        <a:t>5.Ensino médio incompleto (antigo colegial ou 2° grau)</a:t>
                      </a:r>
                    </a:p>
                    <a:p>
                      <a:pPr algn="ctr"/>
                      <a:r>
                        <a:rPr lang="pt-BR" sz="1000" dirty="0" smtClean="0"/>
                        <a:t>6.Ensino médio completo (antigo colegial ou 2° grau)</a:t>
                      </a:r>
                    </a:p>
                    <a:p>
                      <a:pPr algn="ctr"/>
                      <a:r>
                        <a:rPr lang="pt-BR" sz="1000" dirty="0" smtClean="0"/>
                        <a:t>7.Educação superior incompleta   8.Educação superior completa </a:t>
                      </a:r>
                    </a:p>
                    <a:p>
                      <a:pPr algn="ctr"/>
                      <a:r>
                        <a:rPr lang="pt-BR" sz="1000" dirty="0" smtClean="0"/>
                        <a:t>9.Ignorado    10.Não se aplica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Série e grau que a pessoa está </a:t>
                      </a:r>
                      <a:r>
                        <a:rPr lang="pt-BR" sz="1000" dirty="0" err="1" smtClean="0"/>
                        <a:t>freqüentando</a:t>
                      </a:r>
                      <a:r>
                        <a:rPr lang="pt-BR" sz="1000" dirty="0" smtClean="0"/>
                        <a:t> ou </a:t>
                      </a:r>
                      <a:r>
                        <a:rPr lang="pt-BR" sz="1000" dirty="0" err="1" smtClean="0"/>
                        <a:t>freqüentou</a:t>
                      </a:r>
                      <a:r>
                        <a:rPr lang="pt-BR" sz="1000" dirty="0" smtClean="0"/>
                        <a:t> considerando a última série concluída com aprovação ou grau de instrução do paciente por ocasião da notificação.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Campo obrigatório</a:t>
                      </a:r>
                      <a:endParaRPr lang="pt-BR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ESCOLMAE</a:t>
                      </a:r>
                      <a:endParaRPr lang="pt-BR" sz="1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164967" y="4883254"/>
            <a:ext cx="49164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b="1" dirty="0"/>
              <a:t>Fonte: </a:t>
            </a:r>
            <a:r>
              <a:rPr lang="pt-BR" sz="800" dirty="0" smtClean="0"/>
              <a:t>MS/SVS/Sistema </a:t>
            </a:r>
            <a:r>
              <a:rPr lang="pt-BR" sz="800" dirty="0"/>
              <a:t>de Informação de Agravos de Notificação (Sinan), dados de </a:t>
            </a:r>
            <a:r>
              <a:rPr lang="pt-BR" sz="800" dirty="0" smtClean="0"/>
              <a:t>01/01/2016 </a:t>
            </a:r>
            <a:r>
              <a:rPr lang="pt-BR" sz="800"/>
              <a:t>a </a:t>
            </a:r>
            <a:r>
              <a:rPr lang="pt-BR" sz="800" smtClean="0"/>
              <a:t>31/12/2020.</a:t>
            </a:r>
            <a:endParaRPr lang="pt-BR" sz="800" dirty="0"/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75147447"/>
              </p:ext>
            </p:extLst>
          </p:nvPr>
        </p:nvGraphicFramePr>
        <p:xfrm>
          <a:off x="231578" y="1949913"/>
          <a:ext cx="8700604" cy="29333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7099971" y="1794545"/>
            <a:ext cx="1710970" cy="276999"/>
          </a:xfrm>
          <a:prstGeom prst="rect">
            <a:avLst/>
          </a:prstGeom>
          <a:ln w="9525"/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solidFill>
                  <a:schemeClr val="accent1"/>
                </a:solidFill>
              </a:rPr>
              <a:t>Período de 2016 a 2020</a:t>
            </a:r>
            <a:endParaRPr lang="pt-BR" sz="1200" dirty="0">
              <a:solidFill>
                <a:schemeClr val="accent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6356837" y="2057399"/>
            <a:ext cx="369278" cy="24882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541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755834"/>
              </p:ext>
            </p:extLst>
          </p:nvPr>
        </p:nvGraphicFramePr>
        <p:xfrm>
          <a:off x="199728" y="191405"/>
          <a:ext cx="866899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7543"/>
                <a:gridCol w="2138695"/>
                <a:gridCol w="2397679"/>
                <a:gridCol w="1508165"/>
                <a:gridCol w="1246908"/>
              </a:tblGrid>
              <a:tr h="260998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Nome do campo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Categorias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Descrição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Características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DBF</a:t>
                      </a:r>
                      <a:endParaRPr lang="pt-BR" sz="1200" dirty="0"/>
                    </a:p>
                  </a:txBody>
                  <a:tcPr anchor="ctr"/>
                </a:tc>
              </a:tr>
              <a:tr h="481788"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Realizou pré-natal na gestação</a:t>
                      </a:r>
                      <a:endParaRPr lang="pt-BR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1-Sim</a:t>
                      </a:r>
                    </a:p>
                    <a:p>
                      <a:pPr algn="ctr"/>
                      <a:r>
                        <a:rPr lang="pt-BR" sz="1000" dirty="0" smtClean="0"/>
                        <a:t>2-Não</a:t>
                      </a:r>
                    </a:p>
                    <a:p>
                      <a:pPr algn="ctr"/>
                      <a:r>
                        <a:rPr lang="pt-BR" sz="1000" dirty="0" smtClean="0"/>
                        <a:t>9-Ignorado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Informa se a mãe realizou  pré-natal durante a gravidez do caso notificado.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Campo obrigatório</a:t>
                      </a:r>
                      <a:endParaRPr lang="pt-BR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ANT_PRE_NA</a:t>
                      </a:r>
                      <a:endParaRPr lang="pt-BR" sz="1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171022" y="4762141"/>
            <a:ext cx="49164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b="1" dirty="0"/>
              <a:t>Fonte: </a:t>
            </a:r>
            <a:r>
              <a:rPr lang="pt-BR" sz="800" dirty="0" smtClean="0"/>
              <a:t>MS/SVS/Sistema </a:t>
            </a:r>
            <a:r>
              <a:rPr lang="pt-BR" sz="800" dirty="0"/>
              <a:t>de Informação de Agravos de Notificação (Sinan), </a:t>
            </a:r>
            <a:r>
              <a:rPr lang="pt-BR" sz="800" dirty="0" smtClean="0"/>
              <a:t>dados de 01/01/2011 </a:t>
            </a:r>
            <a:r>
              <a:rPr lang="pt-BR" sz="800" smtClean="0"/>
              <a:t>a 31/12/2020.</a:t>
            </a:r>
            <a:endParaRPr lang="pt-BR" sz="800" dirty="0"/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1719554"/>
              </p:ext>
            </p:extLst>
          </p:nvPr>
        </p:nvGraphicFramePr>
        <p:xfrm>
          <a:off x="171023" y="1184392"/>
          <a:ext cx="8661692" cy="3319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11965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7755834"/>
              </p:ext>
            </p:extLst>
          </p:nvPr>
        </p:nvGraphicFramePr>
        <p:xfrm>
          <a:off x="199728" y="191405"/>
          <a:ext cx="866899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7543"/>
                <a:gridCol w="2138695"/>
                <a:gridCol w="2397679"/>
                <a:gridCol w="1508165"/>
                <a:gridCol w="1246908"/>
              </a:tblGrid>
              <a:tr h="260998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Nome do campo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Categorias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Descrição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Características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DBF</a:t>
                      </a:r>
                      <a:endParaRPr lang="pt-BR" sz="1200" dirty="0"/>
                    </a:p>
                  </a:txBody>
                  <a:tcPr anchor="ctr"/>
                </a:tc>
              </a:tr>
              <a:tr h="481788"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Realizou pré-natal na gestação</a:t>
                      </a:r>
                      <a:endParaRPr lang="pt-BR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1-Sim</a:t>
                      </a:r>
                    </a:p>
                    <a:p>
                      <a:pPr algn="ctr"/>
                      <a:r>
                        <a:rPr lang="pt-BR" sz="1000" dirty="0" smtClean="0"/>
                        <a:t>2-Não</a:t>
                      </a:r>
                    </a:p>
                    <a:p>
                      <a:pPr algn="ctr"/>
                      <a:r>
                        <a:rPr lang="pt-BR" sz="1000" dirty="0" smtClean="0"/>
                        <a:t>9-Ignorado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Informa se a mãe realizou  pré-natal durante a gravidez do caso notificado.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Campo obrigatório</a:t>
                      </a:r>
                      <a:endParaRPr lang="pt-BR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ANT_PRE_NA</a:t>
                      </a:r>
                      <a:endParaRPr lang="pt-BR" sz="1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171022" y="4762141"/>
            <a:ext cx="49164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b="1" dirty="0"/>
              <a:t>Fonte: </a:t>
            </a:r>
            <a:r>
              <a:rPr lang="pt-BR" sz="800" dirty="0" smtClean="0"/>
              <a:t>MS/SVS/Sistema </a:t>
            </a:r>
            <a:r>
              <a:rPr lang="pt-BR" sz="800" dirty="0"/>
              <a:t>de Informação de Agravos de Notificação (Sinan), dados de </a:t>
            </a:r>
            <a:r>
              <a:rPr lang="pt-BR" sz="800" dirty="0" smtClean="0"/>
              <a:t>01/01/2016 </a:t>
            </a:r>
            <a:r>
              <a:rPr lang="pt-BR" sz="800"/>
              <a:t>a </a:t>
            </a:r>
            <a:r>
              <a:rPr lang="pt-BR" sz="800" smtClean="0"/>
              <a:t>31/12/2020.</a:t>
            </a:r>
            <a:endParaRPr lang="pt-BR" sz="800" dirty="0"/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0970077"/>
              </p:ext>
            </p:extLst>
          </p:nvPr>
        </p:nvGraphicFramePr>
        <p:xfrm>
          <a:off x="255801" y="1158159"/>
          <a:ext cx="8661693" cy="3676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7142361" y="1067870"/>
            <a:ext cx="1710970" cy="276999"/>
          </a:xfrm>
          <a:prstGeom prst="rect">
            <a:avLst/>
          </a:prstGeom>
          <a:ln w="9525"/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solidFill>
                  <a:schemeClr val="accent1"/>
                </a:solidFill>
              </a:rPr>
              <a:t>Período de 2016 a 2020</a:t>
            </a:r>
            <a:endParaRPr lang="pt-BR" sz="1200" dirty="0">
              <a:solidFill>
                <a:schemeClr val="accent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6365631" y="2057399"/>
            <a:ext cx="268164" cy="25321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618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521851"/>
              </p:ext>
            </p:extLst>
          </p:nvPr>
        </p:nvGraphicFramePr>
        <p:xfrm>
          <a:off x="199728" y="191405"/>
          <a:ext cx="8668990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7543"/>
                <a:gridCol w="2663989"/>
                <a:gridCol w="2101174"/>
                <a:gridCol w="1279376"/>
                <a:gridCol w="1246908"/>
              </a:tblGrid>
              <a:tr h="260998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Nome do campo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Categorias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Descrição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Características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DBF</a:t>
                      </a:r>
                      <a:endParaRPr lang="pt-BR" sz="1200" dirty="0"/>
                    </a:p>
                  </a:txBody>
                  <a:tcPr anchor="ctr"/>
                </a:tc>
              </a:tr>
              <a:tr h="481788"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(período) Diagnóstico </a:t>
                      </a:r>
                      <a:r>
                        <a:rPr lang="pt-BR" sz="1000" dirty="0" smtClean="0"/>
                        <a:t>de sífilis materna </a:t>
                      </a:r>
                      <a:endParaRPr lang="pt-BR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1.Durante o pré-natal</a:t>
                      </a:r>
                    </a:p>
                    <a:p>
                      <a:pPr algn="ctr"/>
                      <a:r>
                        <a:rPr lang="pt-BR" sz="1000" dirty="0" smtClean="0"/>
                        <a:t>2.No momento do parto/curetagem</a:t>
                      </a:r>
                    </a:p>
                    <a:p>
                      <a:pPr algn="ctr"/>
                      <a:r>
                        <a:rPr lang="pt-BR" sz="1000" dirty="0" smtClean="0"/>
                        <a:t>3.Após o parto   4.Não realizado     9. Ignorado.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Diagnóstico de sífilis firmado laboratorialmente na rotina de pré-natal, durante o pré-natal ou no momento do parto ou após o parto ou não realizado ou ignorado.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Campo obrigatório</a:t>
                      </a:r>
                      <a:endParaRPr lang="pt-BR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ANTSIFIL_N</a:t>
                      </a:r>
                      <a:endParaRPr lang="pt-BR" sz="1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171022" y="4762141"/>
            <a:ext cx="49164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b="1" dirty="0"/>
              <a:t>Fonte: </a:t>
            </a:r>
            <a:r>
              <a:rPr lang="pt-BR" sz="800" dirty="0" smtClean="0"/>
              <a:t>MS/SVS/Sistema </a:t>
            </a:r>
            <a:r>
              <a:rPr lang="pt-BR" sz="800" dirty="0"/>
              <a:t>de Informação de Agravos de Notificação (Sinan), </a:t>
            </a:r>
            <a:r>
              <a:rPr lang="pt-BR" sz="800" dirty="0" smtClean="0"/>
              <a:t>dados de 01/01/2011 </a:t>
            </a:r>
            <a:r>
              <a:rPr lang="pt-BR" sz="800" smtClean="0"/>
              <a:t>a 31/12/2020.</a:t>
            </a:r>
            <a:endParaRPr lang="pt-BR" sz="800" dirty="0"/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71452529"/>
              </p:ext>
            </p:extLst>
          </p:nvPr>
        </p:nvGraphicFramePr>
        <p:xfrm>
          <a:off x="171022" y="1369218"/>
          <a:ext cx="8661693" cy="3319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489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5115404"/>
              </p:ext>
            </p:extLst>
          </p:nvPr>
        </p:nvGraphicFramePr>
        <p:xfrm>
          <a:off x="199728" y="191405"/>
          <a:ext cx="8668990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7543"/>
                <a:gridCol w="2663989"/>
                <a:gridCol w="2101174"/>
                <a:gridCol w="1279376"/>
                <a:gridCol w="1246908"/>
              </a:tblGrid>
              <a:tr h="260998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Nome do campo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Categorias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Descrição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Características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DBF</a:t>
                      </a:r>
                      <a:endParaRPr lang="pt-BR" sz="1200" dirty="0"/>
                    </a:p>
                  </a:txBody>
                  <a:tcPr anchor="ctr"/>
                </a:tc>
              </a:tr>
              <a:tr h="481788"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Diagnóstico de sífilis materna </a:t>
                      </a:r>
                      <a:endParaRPr lang="pt-BR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1.Durante o pré-natal</a:t>
                      </a:r>
                    </a:p>
                    <a:p>
                      <a:pPr algn="ctr"/>
                      <a:r>
                        <a:rPr lang="pt-BR" sz="1000" dirty="0" smtClean="0"/>
                        <a:t>2.No momento do parto/curetagem</a:t>
                      </a:r>
                    </a:p>
                    <a:p>
                      <a:pPr algn="ctr"/>
                      <a:r>
                        <a:rPr lang="pt-BR" sz="1000" dirty="0" smtClean="0"/>
                        <a:t>3.Após o parto   4.Não realizado     9. Ignorado.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Diagnóstico de sífilis firmado laboratorialmente na rotina de pré-natal, durante o pré-natal ou no momento do parto ou após o parto ou não realizado ou ignorado.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Campo obrigatório</a:t>
                      </a:r>
                      <a:endParaRPr lang="pt-BR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ANTSIFIL_N</a:t>
                      </a:r>
                      <a:endParaRPr lang="pt-BR" sz="1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171022" y="4762141"/>
            <a:ext cx="49164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b="1" dirty="0"/>
              <a:t>Fonte: </a:t>
            </a:r>
            <a:r>
              <a:rPr lang="pt-BR" sz="800" dirty="0" smtClean="0"/>
              <a:t>MS/SVS/Sistema </a:t>
            </a:r>
            <a:r>
              <a:rPr lang="pt-BR" sz="800" dirty="0"/>
              <a:t>de Informação de Agravos de Notificação (Sinan), dados de </a:t>
            </a:r>
            <a:r>
              <a:rPr lang="pt-BR" sz="800" dirty="0" smtClean="0"/>
              <a:t>01/01/2016 </a:t>
            </a:r>
            <a:r>
              <a:rPr lang="pt-BR" sz="800"/>
              <a:t>a </a:t>
            </a:r>
            <a:r>
              <a:rPr lang="pt-BR" sz="800" smtClean="0"/>
              <a:t>31/12/2020.</a:t>
            </a:r>
            <a:endParaRPr lang="pt-BR" sz="800" dirty="0"/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56560005"/>
              </p:ext>
            </p:extLst>
          </p:nvPr>
        </p:nvGraphicFramePr>
        <p:xfrm>
          <a:off x="171022" y="1568023"/>
          <a:ext cx="8671420" cy="3194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7142361" y="1382762"/>
            <a:ext cx="1710970" cy="276999"/>
          </a:xfrm>
          <a:prstGeom prst="rect">
            <a:avLst/>
          </a:prstGeom>
          <a:ln w="9525"/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solidFill>
                  <a:schemeClr val="accent1"/>
                </a:solidFill>
              </a:rPr>
              <a:t>Período de 2016 a 2020</a:t>
            </a:r>
            <a:endParaRPr lang="pt-BR" sz="1200" dirty="0">
              <a:solidFill>
                <a:schemeClr val="accent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6233747" y="2057399"/>
            <a:ext cx="400048" cy="241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022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276083"/>
              </p:ext>
            </p:extLst>
          </p:nvPr>
        </p:nvGraphicFramePr>
        <p:xfrm>
          <a:off x="199728" y="191405"/>
          <a:ext cx="8668990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7543"/>
                <a:gridCol w="1253478"/>
                <a:gridCol w="3521413"/>
                <a:gridCol w="1400783"/>
                <a:gridCol w="1115773"/>
              </a:tblGrid>
              <a:tr h="260998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Nome do campo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Categorias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Descrição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Características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DBF</a:t>
                      </a:r>
                      <a:endParaRPr lang="pt-BR" sz="1200" dirty="0"/>
                    </a:p>
                  </a:txBody>
                  <a:tcPr anchor="ctr"/>
                </a:tc>
              </a:tr>
              <a:tr h="481788"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Esquema de tratamento materno</a:t>
                      </a:r>
                      <a:endParaRPr lang="pt-BR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1.Adequado</a:t>
                      </a:r>
                    </a:p>
                    <a:p>
                      <a:pPr algn="ctr"/>
                      <a:r>
                        <a:rPr lang="pt-BR" sz="1000" dirty="0" smtClean="0"/>
                        <a:t>2.Inadequado</a:t>
                      </a:r>
                    </a:p>
                    <a:p>
                      <a:pPr algn="ctr"/>
                      <a:r>
                        <a:rPr lang="pt-BR" sz="1000" dirty="0" smtClean="0"/>
                        <a:t>3.Não realizado</a:t>
                      </a:r>
                    </a:p>
                    <a:p>
                      <a:pPr algn="ctr"/>
                      <a:r>
                        <a:rPr lang="pt-BR" sz="1000" dirty="0" smtClean="0"/>
                        <a:t>9. Ignorado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Esquema terapêutico adequado significa tratamento realizado de acordo com o esquema preconizado para a fase clinica da sífilis, iniciado a mais de 30 dias antes do parto e cujos títulos baixaram como esperado ou permaneceram com títulos baixos e o parceiro tratado concomitantemente a gestante.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Campo obrigatório</a:t>
                      </a:r>
                      <a:endParaRPr lang="pt-BR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TRA_ESQUEM</a:t>
                      </a:r>
                      <a:endParaRPr lang="pt-BR" sz="1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171022" y="4762141"/>
            <a:ext cx="49164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b="1" dirty="0"/>
              <a:t>Fonte: </a:t>
            </a:r>
            <a:r>
              <a:rPr lang="pt-BR" sz="800" dirty="0" smtClean="0"/>
              <a:t>MS/SVS/Sistema </a:t>
            </a:r>
            <a:r>
              <a:rPr lang="pt-BR" sz="800" dirty="0"/>
              <a:t>de Informação de Agravos de Notificação (Sinan), </a:t>
            </a:r>
            <a:r>
              <a:rPr lang="pt-BR" sz="800" dirty="0" smtClean="0"/>
              <a:t>dados de 01/01/2011 </a:t>
            </a:r>
            <a:r>
              <a:rPr lang="pt-BR" sz="800" smtClean="0"/>
              <a:t>a 31/12/2020.</a:t>
            </a:r>
            <a:endParaRPr lang="pt-BR" sz="800" dirty="0"/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041530"/>
              </p:ext>
            </p:extLst>
          </p:nvPr>
        </p:nvGraphicFramePr>
        <p:xfrm>
          <a:off x="171022" y="1391055"/>
          <a:ext cx="8613055" cy="32782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8198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6276083"/>
              </p:ext>
            </p:extLst>
          </p:nvPr>
        </p:nvGraphicFramePr>
        <p:xfrm>
          <a:off x="199728" y="191405"/>
          <a:ext cx="8668990" cy="1127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7543"/>
                <a:gridCol w="1253478"/>
                <a:gridCol w="3521413"/>
                <a:gridCol w="1400783"/>
                <a:gridCol w="1115773"/>
              </a:tblGrid>
              <a:tr h="260998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Nome do campo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Categorias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Descrição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Características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DBF</a:t>
                      </a:r>
                      <a:endParaRPr lang="pt-BR" sz="1200" dirty="0"/>
                    </a:p>
                  </a:txBody>
                  <a:tcPr anchor="ctr"/>
                </a:tc>
              </a:tr>
              <a:tr h="481788"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Esquema de tratamento materno</a:t>
                      </a:r>
                      <a:endParaRPr lang="pt-BR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1.Adequado</a:t>
                      </a:r>
                    </a:p>
                    <a:p>
                      <a:pPr algn="ctr"/>
                      <a:r>
                        <a:rPr lang="pt-BR" sz="1000" dirty="0" smtClean="0"/>
                        <a:t>2.Inadequado</a:t>
                      </a:r>
                    </a:p>
                    <a:p>
                      <a:pPr algn="ctr"/>
                      <a:r>
                        <a:rPr lang="pt-BR" sz="1000" dirty="0" smtClean="0"/>
                        <a:t>3.Não realizado</a:t>
                      </a:r>
                    </a:p>
                    <a:p>
                      <a:pPr algn="ctr"/>
                      <a:r>
                        <a:rPr lang="pt-BR" sz="1000" dirty="0" smtClean="0"/>
                        <a:t>9. Ignorado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Esquema terapêutico adequado significa tratamento realizado de acordo com o esquema preconizado para a fase clinica da sífilis, iniciado a mais de 30 dias antes do parto e cujos títulos baixaram como esperado ou permaneceram com títulos baixos e o parceiro tratado concomitantemente a gestante.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Campo obrigatório</a:t>
                      </a:r>
                      <a:endParaRPr lang="pt-BR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TRA_ESQUEM</a:t>
                      </a:r>
                      <a:endParaRPr lang="pt-BR" sz="1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164966" y="4834809"/>
            <a:ext cx="49164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b="1" dirty="0"/>
              <a:t>Fonte: </a:t>
            </a:r>
            <a:r>
              <a:rPr lang="pt-BR" sz="800" dirty="0" smtClean="0"/>
              <a:t>MS/SVS/Sistema </a:t>
            </a:r>
            <a:r>
              <a:rPr lang="pt-BR" sz="800" dirty="0"/>
              <a:t>de Informação de Agravos de Notificação (Sinan), dados de </a:t>
            </a:r>
            <a:r>
              <a:rPr lang="pt-BR" sz="800" dirty="0" smtClean="0"/>
              <a:t>01/01/2016 </a:t>
            </a:r>
            <a:r>
              <a:rPr lang="pt-BR" sz="800"/>
              <a:t>a </a:t>
            </a:r>
            <a:r>
              <a:rPr lang="pt-BR" sz="800" smtClean="0"/>
              <a:t>31/12/2020.</a:t>
            </a:r>
            <a:endParaRPr lang="pt-BR" sz="800" dirty="0"/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07992906"/>
              </p:ext>
            </p:extLst>
          </p:nvPr>
        </p:nvGraphicFramePr>
        <p:xfrm>
          <a:off x="235913" y="1594448"/>
          <a:ext cx="8599251" cy="32932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7124194" y="1358540"/>
            <a:ext cx="1710970" cy="276999"/>
          </a:xfrm>
          <a:prstGeom prst="rect">
            <a:avLst/>
          </a:prstGeom>
          <a:ln w="9525"/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solidFill>
                  <a:schemeClr val="accent1"/>
                </a:solidFill>
              </a:rPr>
              <a:t>Período de 2016 a 2020</a:t>
            </a:r>
            <a:endParaRPr lang="pt-BR" sz="1200" dirty="0">
              <a:solidFill>
                <a:schemeClr val="accent1"/>
              </a:solidFill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6233747" y="2057399"/>
            <a:ext cx="400048" cy="25585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108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5"/>
          <p:cNvSpPr>
            <a:spLocks noGrp="1"/>
          </p:cNvSpPr>
          <p:nvPr>
            <p:ph type="title" idx="4294967295"/>
          </p:nvPr>
        </p:nvSpPr>
        <p:spPr>
          <a:xfrm>
            <a:off x="661481" y="894945"/>
            <a:ext cx="7826375" cy="3083668"/>
          </a:xfrm>
          <a:solidFill>
            <a:srgbClr val="0070C0"/>
          </a:solidFill>
        </p:spPr>
        <p:txBody>
          <a:bodyPr/>
          <a:lstStyle/>
          <a:p>
            <a:pPr algn="ctr"/>
            <a:r>
              <a:rPr lang="pt-BR" sz="4800" b="1" dirty="0" smtClean="0">
                <a:solidFill>
                  <a:schemeClr val="bg1"/>
                </a:solidFill>
              </a:rPr>
              <a:t>ANÁLISE DE </a:t>
            </a:r>
            <a:r>
              <a:rPr lang="pt-BR" sz="4800" b="1" dirty="0" smtClean="0">
                <a:solidFill>
                  <a:schemeClr val="bg1"/>
                </a:solidFill>
              </a:rPr>
              <a:t>CONSISTÊNCIA /</a:t>
            </a:r>
            <a:br>
              <a:rPr lang="pt-BR" sz="4800" b="1" dirty="0" smtClean="0">
                <a:solidFill>
                  <a:schemeClr val="bg1"/>
                </a:solidFill>
              </a:rPr>
            </a:br>
            <a:r>
              <a:rPr lang="pt-BR" sz="4800" b="1" dirty="0" smtClean="0">
                <a:solidFill>
                  <a:schemeClr val="bg1"/>
                </a:solidFill>
              </a:rPr>
              <a:t>ALERTA</a:t>
            </a:r>
            <a:endParaRPr lang="pt-BR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749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5"/>
          <p:cNvSpPr>
            <a:spLocks noGrp="1"/>
          </p:cNvSpPr>
          <p:nvPr>
            <p:ph type="title" idx="4294967295"/>
          </p:nvPr>
        </p:nvSpPr>
        <p:spPr>
          <a:xfrm>
            <a:off x="729575" y="555524"/>
            <a:ext cx="7826375" cy="1598612"/>
          </a:xfrm>
          <a:solidFill>
            <a:srgbClr val="0070C0"/>
          </a:solidFill>
        </p:spPr>
        <p:txBody>
          <a:bodyPr/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SÍFILIS ADQUIRIDA</a:t>
            </a:r>
            <a:endParaRPr lang="pt-B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73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6503814"/>
              </p:ext>
            </p:extLst>
          </p:nvPr>
        </p:nvGraphicFramePr>
        <p:xfrm>
          <a:off x="199728" y="191404"/>
          <a:ext cx="8671898" cy="596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71898"/>
              </a:tblGrid>
              <a:tr h="596535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SÍFILIS</a:t>
                      </a:r>
                      <a:r>
                        <a:rPr lang="pt-BR" sz="1800" baseline="0" dirty="0" smtClean="0"/>
                        <a:t> </a:t>
                      </a:r>
                      <a:r>
                        <a:rPr lang="pt-BR" sz="1800" dirty="0" smtClean="0"/>
                        <a:t>ADQUIRIDA – Casos </a:t>
                      </a:r>
                      <a:r>
                        <a:rPr lang="pt-BR" sz="1800" dirty="0" smtClean="0"/>
                        <a:t>de Sífilis Adquirida em mulheres gestantes</a:t>
                      </a:r>
                      <a:endParaRPr lang="pt-BR" sz="1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171022" y="4762141"/>
            <a:ext cx="49164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b="1" dirty="0"/>
              <a:t>Fonte: </a:t>
            </a:r>
            <a:r>
              <a:rPr lang="pt-BR" sz="800" dirty="0" smtClean="0"/>
              <a:t>MS/SVS/Sistema </a:t>
            </a:r>
            <a:r>
              <a:rPr lang="pt-BR" sz="800" dirty="0"/>
              <a:t>de Informação de Agravos de Notificação (Sinan), dados de </a:t>
            </a:r>
            <a:r>
              <a:rPr lang="pt-BR" sz="800" dirty="0" smtClean="0"/>
              <a:t>01/01/2016 </a:t>
            </a:r>
            <a:r>
              <a:rPr lang="pt-BR" sz="800"/>
              <a:t>a </a:t>
            </a:r>
            <a:r>
              <a:rPr lang="pt-BR" sz="800" smtClean="0"/>
              <a:t>31/12/2020.</a:t>
            </a:r>
            <a:endParaRPr lang="pt-BR" sz="800" dirty="0"/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7674938"/>
              </p:ext>
            </p:extLst>
          </p:nvPr>
        </p:nvGraphicFramePr>
        <p:xfrm>
          <a:off x="260392" y="1342141"/>
          <a:ext cx="8606441" cy="34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Imagem 5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563" y="909080"/>
            <a:ext cx="3430270" cy="5397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329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E19FB2B-BA41-4CD9-BD91-F6945EBFC2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5303167" cy="994172"/>
          </a:xfrm>
        </p:spPr>
        <p:txBody>
          <a:bodyPr>
            <a:normAutofit/>
          </a:bodyPr>
          <a:lstStyle/>
          <a:p>
            <a:r>
              <a:rPr lang="pt-BR" sz="2400" b="1" dirty="0">
                <a:latin typeface="+mn-lt"/>
              </a:rPr>
              <a:t>Limitações dos sistemas de notificação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="" xmlns:a16="http://schemas.microsoft.com/office/drawing/2014/main" id="{C03A125B-DDE9-4BE7-91B4-40EE2613BB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125722"/>
            <a:ext cx="7886700" cy="278163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pt-BR" sz="1800" dirty="0"/>
              <a:t>Registros incorretos e incompleto</a:t>
            </a:r>
            <a:r>
              <a:rPr lang="pt-BR" sz="1800" dirty="0" smtClean="0"/>
              <a:t>;</a:t>
            </a:r>
          </a:p>
          <a:p>
            <a:pPr>
              <a:lnSpc>
                <a:spcPct val="150000"/>
              </a:lnSpc>
            </a:pPr>
            <a:r>
              <a:rPr lang="pt-BR" sz="1800" dirty="0" smtClean="0"/>
              <a:t>Registros duplos;</a:t>
            </a:r>
            <a:endParaRPr lang="pt-BR" sz="1800" dirty="0"/>
          </a:p>
          <a:p>
            <a:pPr>
              <a:lnSpc>
                <a:spcPct val="150000"/>
              </a:lnSpc>
            </a:pPr>
            <a:r>
              <a:rPr lang="pt-BR" sz="1800" dirty="0"/>
              <a:t>Subnotificação de casos;</a:t>
            </a:r>
          </a:p>
          <a:p>
            <a:pPr>
              <a:lnSpc>
                <a:spcPct val="150000"/>
              </a:lnSpc>
            </a:pPr>
            <a:r>
              <a:rPr lang="pt-BR" sz="1800" dirty="0"/>
              <a:t>Falta de oportunidade na notificação;</a:t>
            </a:r>
          </a:p>
          <a:p>
            <a:pPr>
              <a:lnSpc>
                <a:spcPct val="150000"/>
              </a:lnSpc>
            </a:pPr>
            <a:r>
              <a:rPr lang="pt-BR" sz="1800" dirty="0"/>
              <a:t>Uso ou interpretação equivocada das definições dos casos que devem ser notificados;</a:t>
            </a:r>
          </a:p>
          <a:p>
            <a:pPr>
              <a:lnSpc>
                <a:spcPct val="150000"/>
              </a:lnSpc>
            </a:pPr>
            <a:r>
              <a:rPr lang="pt-BR" sz="1800" dirty="0" smtClean="0"/>
              <a:t>Retroalimentação.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157004" y="3955804"/>
            <a:ext cx="8690291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RECOMENDA-SE: Avaliar </a:t>
            </a:r>
            <a:r>
              <a:rPr lang="pt-BR" b="1" dirty="0">
                <a:solidFill>
                  <a:schemeClr val="bg1"/>
                </a:solidFill>
              </a:rPr>
              <a:t>a regularidade, completitude, consistência e integridade dos dados e duplicidade de </a:t>
            </a:r>
            <a:r>
              <a:rPr lang="pt-BR" b="1" dirty="0" smtClean="0">
                <a:solidFill>
                  <a:schemeClr val="bg1"/>
                </a:solidFill>
              </a:rPr>
              <a:t>registros para </a:t>
            </a:r>
            <a:r>
              <a:rPr lang="pt-BR" b="1" dirty="0">
                <a:solidFill>
                  <a:schemeClr val="bg1"/>
                </a:solidFill>
              </a:rPr>
              <a:t>a manutenção da qualidade da base de dados</a:t>
            </a:r>
          </a:p>
        </p:txBody>
      </p:sp>
    </p:spTree>
    <p:extLst>
      <p:ext uri="{BB962C8B-B14F-4D97-AF65-F5344CB8AC3E}">
        <p14:creationId xmlns:p14="http://schemas.microsoft.com/office/powerpoint/2010/main" val="266606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3133378"/>
              </p:ext>
            </p:extLst>
          </p:nvPr>
        </p:nvGraphicFramePr>
        <p:xfrm>
          <a:off x="199728" y="191404"/>
          <a:ext cx="8671898" cy="596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71898"/>
              </a:tblGrid>
              <a:tr h="596535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SÍFILIS</a:t>
                      </a:r>
                      <a:r>
                        <a:rPr lang="pt-BR" sz="1800" baseline="0" dirty="0" smtClean="0"/>
                        <a:t> </a:t>
                      </a:r>
                      <a:r>
                        <a:rPr lang="pt-BR" sz="1800" dirty="0" smtClean="0"/>
                        <a:t>ADQUIRIDA  </a:t>
                      </a:r>
                      <a:r>
                        <a:rPr lang="pt-BR" sz="1800" dirty="0" smtClean="0"/>
                        <a:t>- Casos de Sífilis Adquirida sem o nome da mãe.</a:t>
                      </a:r>
                      <a:endParaRPr lang="pt-BR" sz="1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164966" y="4928056"/>
            <a:ext cx="49164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b="1" dirty="0"/>
              <a:t>Fonte: </a:t>
            </a:r>
            <a:r>
              <a:rPr lang="pt-BR" sz="800" dirty="0" smtClean="0"/>
              <a:t>MS/SVS/Sistema </a:t>
            </a:r>
            <a:r>
              <a:rPr lang="pt-BR" sz="800" dirty="0"/>
              <a:t>de Informação de Agravos de Notificação (Sinan), dados de </a:t>
            </a:r>
            <a:r>
              <a:rPr lang="pt-BR" sz="800" dirty="0" smtClean="0"/>
              <a:t>01/01/2016 </a:t>
            </a:r>
            <a:r>
              <a:rPr lang="pt-BR" sz="800"/>
              <a:t>a </a:t>
            </a:r>
            <a:r>
              <a:rPr lang="pt-BR" sz="800" smtClean="0"/>
              <a:t>31/12/2020.</a:t>
            </a:r>
            <a:endParaRPr lang="pt-BR" sz="800" dirty="0"/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5468234" y="39361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5468234" y="1392154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5468234" y="1857291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7012934"/>
              </p:ext>
            </p:extLst>
          </p:nvPr>
        </p:nvGraphicFramePr>
        <p:xfrm>
          <a:off x="187097" y="1315952"/>
          <a:ext cx="8652517" cy="34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8234" y="809940"/>
            <a:ext cx="3371380" cy="50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6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6731986"/>
              </p:ext>
            </p:extLst>
          </p:nvPr>
        </p:nvGraphicFramePr>
        <p:xfrm>
          <a:off x="199728" y="191404"/>
          <a:ext cx="8671898" cy="596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71898"/>
              </a:tblGrid>
              <a:tr h="596535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SÍFILIS</a:t>
                      </a:r>
                      <a:r>
                        <a:rPr lang="pt-BR" sz="1800" baseline="0" dirty="0" smtClean="0"/>
                        <a:t> </a:t>
                      </a:r>
                      <a:r>
                        <a:rPr lang="pt-BR" sz="1800" dirty="0" smtClean="0"/>
                        <a:t>ADQUIRIDA  </a:t>
                      </a:r>
                      <a:r>
                        <a:rPr lang="pt-BR" sz="1800" dirty="0" smtClean="0"/>
                        <a:t>– Pelo</a:t>
                      </a:r>
                      <a:r>
                        <a:rPr lang="pt-BR" sz="1800" baseline="0" dirty="0" smtClean="0"/>
                        <a:t> menos uma inconsistência</a:t>
                      </a:r>
                      <a:endParaRPr lang="pt-BR" sz="1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171022" y="4762141"/>
            <a:ext cx="49164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b="1" dirty="0">
                <a:solidFill>
                  <a:prstClr val="black"/>
                </a:solidFill>
              </a:rPr>
              <a:t>Fonte: </a:t>
            </a:r>
            <a:r>
              <a:rPr lang="pt-BR" sz="800" dirty="0" smtClean="0">
                <a:solidFill>
                  <a:prstClr val="black"/>
                </a:solidFill>
              </a:rPr>
              <a:t>MS/SVS/Sistema </a:t>
            </a:r>
            <a:r>
              <a:rPr lang="pt-BR" sz="800" dirty="0">
                <a:solidFill>
                  <a:prstClr val="black"/>
                </a:solidFill>
              </a:rPr>
              <a:t>de Informação de Agravos de Notificação (Sinan), dados de </a:t>
            </a:r>
            <a:r>
              <a:rPr lang="pt-BR" sz="800" dirty="0" smtClean="0">
                <a:solidFill>
                  <a:prstClr val="black"/>
                </a:solidFill>
              </a:rPr>
              <a:t>01/01/2016 </a:t>
            </a:r>
            <a:r>
              <a:rPr lang="pt-BR" sz="800">
                <a:solidFill>
                  <a:prstClr val="black"/>
                </a:solidFill>
              </a:rPr>
              <a:t>a </a:t>
            </a:r>
            <a:r>
              <a:rPr lang="pt-BR" sz="800" smtClean="0">
                <a:solidFill>
                  <a:prstClr val="black"/>
                </a:solidFill>
              </a:rPr>
              <a:t>31/12/2020.</a:t>
            </a:r>
            <a:endParaRPr lang="pt-BR" sz="800" dirty="0">
              <a:solidFill>
                <a:prstClr val="black"/>
              </a:solidFill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04157607"/>
              </p:ext>
            </p:extLst>
          </p:nvPr>
        </p:nvGraphicFramePr>
        <p:xfrm>
          <a:off x="260392" y="1265895"/>
          <a:ext cx="8623216" cy="34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tângulo 7"/>
          <p:cNvSpPr/>
          <p:nvPr/>
        </p:nvSpPr>
        <p:spPr>
          <a:xfrm>
            <a:off x="6411791" y="2022231"/>
            <a:ext cx="329711" cy="23299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93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5"/>
          <p:cNvSpPr>
            <a:spLocks noGrp="1"/>
          </p:cNvSpPr>
          <p:nvPr>
            <p:ph type="title" idx="4294967295"/>
          </p:nvPr>
        </p:nvSpPr>
        <p:spPr>
          <a:xfrm>
            <a:off x="729575" y="555524"/>
            <a:ext cx="7826375" cy="1598612"/>
          </a:xfrm>
          <a:solidFill>
            <a:srgbClr val="0070C0"/>
          </a:solidFill>
        </p:spPr>
        <p:txBody>
          <a:bodyPr/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SÍFILIS EM GESTANTES</a:t>
            </a:r>
            <a:endParaRPr lang="pt-B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778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5183538"/>
              </p:ext>
            </p:extLst>
          </p:nvPr>
        </p:nvGraphicFramePr>
        <p:xfrm>
          <a:off x="199728" y="191404"/>
          <a:ext cx="8671898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71898"/>
              </a:tblGrid>
              <a:tr h="596535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SÍFILIS GESTANTE– </a:t>
                      </a:r>
                      <a:r>
                        <a:rPr lang="pt-BR" sz="1800" dirty="0" smtClean="0"/>
                        <a:t>Casos de Sífilis em Gestantes sem informação do diagnóstico laboratorial </a:t>
                      </a:r>
                      <a:endParaRPr lang="pt-BR" sz="1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158911" y="4877198"/>
            <a:ext cx="49164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b="1" dirty="0"/>
              <a:t>Fonte: </a:t>
            </a:r>
            <a:r>
              <a:rPr lang="pt-BR" sz="800" dirty="0" smtClean="0"/>
              <a:t>MS/SVS/Sistema </a:t>
            </a:r>
            <a:r>
              <a:rPr lang="pt-BR" sz="800" dirty="0"/>
              <a:t>de Informação de Agravos de Notificação (Sinan), dados de </a:t>
            </a:r>
            <a:r>
              <a:rPr lang="pt-BR" sz="800" dirty="0" smtClean="0"/>
              <a:t>01/01/2016 </a:t>
            </a:r>
            <a:r>
              <a:rPr lang="pt-BR" sz="800" dirty="0"/>
              <a:t>a </a:t>
            </a:r>
            <a:r>
              <a:rPr lang="pt-BR" sz="800" dirty="0" smtClean="0"/>
              <a:t>31/12/2020.</a:t>
            </a:r>
            <a:endParaRPr lang="pt-BR" sz="800" dirty="0"/>
          </a:p>
        </p:txBody>
      </p:sp>
      <p:pic>
        <p:nvPicPr>
          <p:cNvPr id="1026" name="Imagem 4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783" y="818537"/>
            <a:ext cx="3644229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Imagem 5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067" y="782537"/>
            <a:ext cx="3368590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9223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1" name="Rectangle 5"/>
          <p:cNvSpPr>
            <a:spLocks noChangeArrowheads="1"/>
          </p:cNvSpPr>
          <p:nvPr/>
        </p:nvSpPr>
        <p:spPr bwMode="auto">
          <a:xfrm>
            <a:off x="0" y="19208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4" name="Gráfico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60136710"/>
              </p:ext>
            </p:extLst>
          </p:nvPr>
        </p:nvGraphicFramePr>
        <p:xfrm>
          <a:off x="265052" y="1379538"/>
          <a:ext cx="8654177" cy="34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0" name="Retângulo 9"/>
          <p:cNvSpPr/>
          <p:nvPr/>
        </p:nvSpPr>
        <p:spPr>
          <a:xfrm>
            <a:off x="6429376" y="2250830"/>
            <a:ext cx="329711" cy="23299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73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4479302"/>
              </p:ext>
            </p:extLst>
          </p:nvPr>
        </p:nvGraphicFramePr>
        <p:xfrm>
          <a:off x="199728" y="191404"/>
          <a:ext cx="8671898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71898"/>
              </a:tblGrid>
              <a:tr h="596535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SÍFILIS GESTANTE </a:t>
                      </a:r>
                      <a:r>
                        <a:rPr lang="pt-BR" sz="1800" dirty="0" smtClean="0"/>
                        <a:t>– Casos de Sífilis em gestantes com títulos de teste não treponêmicos inconsistentes.</a:t>
                      </a:r>
                      <a:endParaRPr lang="pt-BR" sz="1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171022" y="4762141"/>
            <a:ext cx="49164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b="1" dirty="0"/>
              <a:t>Fonte: </a:t>
            </a:r>
            <a:r>
              <a:rPr lang="pt-BR" sz="800" dirty="0" smtClean="0"/>
              <a:t>MS/SVS/Sistema </a:t>
            </a:r>
            <a:r>
              <a:rPr lang="pt-BR" sz="800" dirty="0"/>
              <a:t>de Informação de Agravos de Notificação (Sinan), dados de </a:t>
            </a:r>
            <a:r>
              <a:rPr lang="pt-BR" sz="800" dirty="0" smtClean="0"/>
              <a:t>01/01/2016 </a:t>
            </a:r>
            <a:r>
              <a:rPr lang="pt-BR" sz="800"/>
              <a:t>a </a:t>
            </a:r>
            <a:r>
              <a:rPr lang="pt-BR" sz="800" smtClean="0"/>
              <a:t>31/12/2020.</a:t>
            </a:r>
            <a:endParaRPr lang="pt-BR" sz="800" dirty="0"/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6060982"/>
              </p:ext>
            </p:extLst>
          </p:nvPr>
        </p:nvGraphicFramePr>
        <p:xfrm>
          <a:off x="291646" y="1342141"/>
          <a:ext cx="8598017" cy="34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Imagem 8"/>
          <p:cNvPicPr/>
          <p:nvPr/>
        </p:nvPicPr>
        <p:blipFill>
          <a:blip r:embed="rId4"/>
          <a:stretch>
            <a:fillRect/>
          </a:stretch>
        </p:blipFill>
        <p:spPr>
          <a:xfrm>
            <a:off x="6688646" y="884401"/>
            <a:ext cx="1519555" cy="396000"/>
          </a:xfrm>
          <a:prstGeom prst="rect">
            <a:avLst/>
          </a:prstGeom>
        </p:spPr>
      </p:pic>
      <p:pic>
        <p:nvPicPr>
          <p:cNvPr id="10" name="Imagem 4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670" y="884401"/>
            <a:ext cx="4008652" cy="3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6429376" y="2039815"/>
            <a:ext cx="329711" cy="23299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160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8017759"/>
              </p:ext>
            </p:extLst>
          </p:nvPr>
        </p:nvGraphicFramePr>
        <p:xfrm>
          <a:off x="199728" y="191404"/>
          <a:ext cx="8671898" cy="596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71898"/>
              </a:tblGrid>
              <a:tr h="596535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SÍFILIS GESTANTE </a:t>
                      </a:r>
                      <a:r>
                        <a:rPr lang="pt-BR" sz="1800" dirty="0" smtClean="0"/>
                        <a:t>– Casos de Sífilis em gestantes com classificação clínica duvidosa.</a:t>
                      </a:r>
                      <a:endParaRPr lang="pt-BR" sz="1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171022" y="4762141"/>
            <a:ext cx="49164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b="1" dirty="0"/>
              <a:t>Fonte: </a:t>
            </a:r>
            <a:r>
              <a:rPr lang="pt-BR" sz="800" dirty="0" smtClean="0"/>
              <a:t>MS/SVS/Sistema </a:t>
            </a:r>
            <a:r>
              <a:rPr lang="pt-BR" sz="800" dirty="0"/>
              <a:t>de Informação de Agravos de Notificação (Sinan), dados de </a:t>
            </a:r>
            <a:r>
              <a:rPr lang="pt-BR" sz="800" dirty="0" smtClean="0"/>
              <a:t>01/01/2016 </a:t>
            </a:r>
            <a:r>
              <a:rPr lang="pt-BR" sz="800"/>
              <a:t>a </a:t>
            </a:r>
            <a:r>
              <a:rPr lang="pt-BR" sz="800" smtClean="0"/>
              <a:t>31/12/2020.</a:t>
            </a:r>
            <a:endParaRPr lang="pt-BR" sz="800" dirty="0"/>
          </a:p>
        </p:txBody>
      </p:sp>
      <p:pic>
        <p:nvPicPr>
          <p:cNvPr id="11" name="Imagem 10"/>
          <p:cNvPicPr/>
          <p:nvPr/>
        </p:nvPicPr>
        <p:blipFill>
          <a:blip r:embed="rId3"/>
          <a:stretch>
            <a:fillRect/>
          </a:stretch>
        </p:blipFill>
        <p:spPr>
          <a:xfrm>
            <a:off x="969691" y="848086"/>
            <a:ext cx="5400040" cy="468630"/>
          </a:xfrm>
          <a:prstGeom prst="rect">
            <a:avLst/>
          </a:prstGeom>
        </p:spPr>
      </p:pic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26970631"/>
              </p:ext>
            </p:extLst>
          </p:nvPr>
        </p:nvGraphicFramePr>
        <p:xfrm>
          <a:off x="321925" y="1386739"/>
          <a:ext cx="8573794" cy="34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Retângulo 5"/>
          <p:cNvSpPr/>
          <p:nvPr/>
        </p:nvSpPr>
        <p:spPr>
          <a:xfrm>
            <a:off x="6429376" y="2039815"/>
            <a:ext cx="329711" cy="2497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89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659132"/>
              </p:ext>
            </p:extLst>
          </p:nvPr>
        </p:nvGraphicFramePr>
        <p:xfrm>
          <a:off x="199728" y="191404"/>
          <a:ext cx="8671898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71898"/>
              </a:tblGrid>
              <a:tr h="596535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SÍFILIS GESTANTE  </a:t>
                      </a:r>
                      <a:r>
                        <a:rPr lang="pt-BR" sz="1800" dirty="0" smtClean="0"/>
                        <a:t>– Casos de Sífilis em gestantes com esquema de </a:t>
                      </a:r>
                    </a:p>
                    <a:p>
                      <a:pPr algn="ctr"/>
                      <a:r>
                        <a:rPr lang="pt-BR" sz="1800" dirty="0" smtClean="0"/>
                        <a:t>tratamento não prescrito com penicilina.</a:t>
                      </a:r>
                      <a:endParaRPr lang="pt-BR" sz="1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171022" y="4762141"/>
            <a:ext cx="49164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b="1" dirty="0"/>
              <a:t>Fonte: </a:t>
            </a:r>
            <a:r>
              <a:rPr lang="pt-BR" sz="800" dirty="0" smtClean="0"/>
              <a:t>MS/SVS/Sistema </a:t>
            </a:r>
            <a:r>
              <a:rPr lang="pt-BR" sz="800" dirty="0"/>
              <a:t>de Informação de Agravos de Notificação (Sinan), dados de </a:t>
            </a:r>
            <a:r>
              <a:rPr lang="pt-BR" sz="800" dirty="0" smtClean="0"/>
              <a:t>01/01/2016 </a:t>
            </a:r>
            <a:r>
              <a:rPr lang="pt-BR" sz="800"/>
              <a:t>a </a:t>
            </a:r>
            <a:r>
              <a:rPr lang="pt-BR" sz="800" smtClean="0"/>
              <a:t>31/12/2020.</a:t>
            </a:r>
            <a:endParaRPr lang="pt-BR" sz="800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4657" y="871571"/>
            <a:ext cx="4962574" cy="469433"/>
          </a:xfrm>
          <a:prstGeom prst="rect">
            <a:avLst/>
          </a:prstGeom>
        </p:spPr>
      </p:pic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8783325"/>
              </p:ext>
            </p:extLst>
          </p:nvPr>
        </p:nvGraphicFramePr>
        <p:xfrm>
          <a:off x="261368" y="1378141"/>
          <a:ext cx="8652517" cy="338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Retângulo 5"/>
          <p:cNvSpPr/>
          <p:nvPr/>
        </p:nvSpPr>
        <p:spPr>
          <a:xfrm>
            <a:off x="6429376" y="2039815"/>
            <a:ext cx="329711" cy="23299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93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3290013"/>
              </p:ext>
            </p:extLst>
          </p:nvPr>
        </p:nvGraphicFramePr>
        <p:xfrm>
          <a:off x="199728" y="191404"/>
          <a:ext cx="8671898" cy="596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71898"/>
              </a:tblGrid>
              <a:tr h="596535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SÍFILIS</a:t>
                      </a:r>
                      <a:r>
                        <a:rPr lang="pt-BR" sz="1800" baseline="0" dirty="0" smtClean="0"/>
                        <a:t> </a:t>
                      </a:r>
                      <a:r>
                        <a:rPr lang="pt-BR" sz="1800" dirty="0" smtClean="0"/>
                        <a:t>GESANTE</a:t>
                      </a:r>
                      <a:r>
                        <a:rPr lang="pt-BR" sz="1800" baseline="0" dirty="0" smtClean="0"/>
                        <a:t> </a:t>
                      </a:r>
                      <a:r>
                        <a:rPr lang="pt-BR" sz="1800" dirty="0" smtClean="0"/>
                        <a:t>– </a:t>
                      </a:r>
                      <a:r>
                        <a:rPr lang="pt-BR" sz="1800" dirty="0" smtClean="0"/>
                        <a:t>Pelo</a:t>
                      </a:r>
                      <a:r>
                        <a:rPr lang="pt-BR" sz="1800" baseline="0" dirty="0" smtClean="0"/>
                        <a:t> menos uma </a:t>
                      </a:r>
                      <a:r>
                        <a:rPr lang="pt-BR" sz="1800" baseline="0" dirty="0" smtClean="0"/>
                        <a:t>inconsistência / alerta</a:t>
                      </a:r>
                      <a:endParaRPr lang="pt-BR" sz="1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171022" y="4762141"/>
            <a:ext cx="49164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b="1" dirty="0"/>
              <a:t>Fonte: </a:t>
            </a:r>
            <a:r>
              <a:rPr lang="pt-BR" sz="800" dirty="0" smtClean="0"/>
              <a:t>MS/SVS/Sistema </a:t>
            </a:r>
            <a:r>
              <a:rPr lang="pt-BR" sz="800" dirty="0"/>
              <a:t>de Informação de Agravos de Notificação (Sinan), dados de </a:t>
            </a:r>
            <a:r>
              <a:rPr lang="pt-BR" sz="800" dirty="0" smtClean="0"/>
              <a:t>01/01/2016 </a:t>
            </a:r>
            <a:r>
              <a:rPr lang="pt-BR" sz="800"/>
              <a:t>a </a:t>
            </a:r>
            <a:r>
              <a:rPr lang="pt-BR" sz="800" smtClean="0"/>
              <a:t>31/12/2020.</a:t>
            </a:r>
            <a:endParaRPr lang="pt-BR" sz="800" dirty="0"/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3368530"/>
              </p:ext>
            </p:extLst>
          </p:nvPr>
        </p:nvGraphicFramePr>
        <p:xfrm>
          <a:off x="279535" y="1166527"/>
          <a:ext cx="8616183" cy="34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tângulo 7"/>
          <p:cNvSpPr/>
          <p:nvPr/>
        </p:nvSpPr>
        <p:spPr>
          <a:xfrm>
            <a:off x="6429375" y="1608992"/>
            <a:ext cx="329711" cy="27519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619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5"/>
          <p:cNvSpPr>
            <a:spLocks noGrp="1"/>
          </p:cNvSpPr>
          <p:nvPr>
            <p:ph type="title" idx="4294967295"/>
          </p:nvPr>
        </p:nvSpPr>
        <p:spPr>
          <a:xfrm>
            <a:off x="729575" y="555524"/>
            <a:ext cx="7826375" cy="1598612"/>
          </a:xfrm>
          <a:solidFill>
            <a:srgbClr val="0070C0"/>
          </a:solidFill>
        </p:spPr>
        <p:txBody>
          <a:bodyPr/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SÍFILIS CONGÊNITA</a:t>
            </a:r>
            <a:endParaRPr lang="pt-B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291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151795"/>
              </p:ext>
            </p:extLst>
          </p:nvPr>
        </p:nvGraphicFramePr>
        <p:xfrm>
          <a:off x="199728" y="191404"/>
          <a:ext cx="8671898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71898"/>
              </a:tblGrid>
              <a:tr h="596535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SÍFILIS CONGÊNITA</a:t>
                      </a:r>
                      <a:r>
                        <a:rPr lang="pt-BR" sz="1800" baseline="0" dirty="0" smtClean="0"/>
                        <a:t> </a:t>
                      </a:r>
                      <a:r>
                        <a:rPr lang="pt-BR" sz="1800" dirty="0" smtClean="0"/>
                        <a:t>– </a:t>
                      </a:r>
                      <a:r>
                        <a:rPr lang="pt-BR" sz="1800" dirty="0" smtClean="0"/>
                        <a:t>Casos de Sífilis Congênita com teste não treponêmico no parto </a:t>
                      </a:r>
                      <a:r>
                        <a:rPr lang="pt-BR" sz="1800" dirty="0" smtClean="0">
                          <a:solidFill>
                            <a:srgbClr val="FF0000"/>
                          </a:solidFill>
                        </a:rPr>
                        <a:t>reagente</a:t>
                      </a:r>
                      <a:r>
                        <a:rPr lang="pt-BR" sz="1800" dirty="0" smtClean="0"/>
                        <a:t> e teste treponêmico no parto </a:t>
                      </a:r>
                      <a:r>
                        <a:rPr lang="pt-BR" sz="1800" dirty="0" smtClean="0">
                          <a:solidFill>
                            <a:srgbClr val="FF0000"/>
                          </a:solidFill>
                        </a:rPr>
                        <a:t>não </a:t>
                      </a:r>
                      <a:r>
                        <a:rPr lang="pt-BR" sz="1800" dirty="0" smtClean="0">
                          <a:solidFill>
                            <a:srgbClr val="FF0000"/>
                          </a:solidFill>
                        </a:rPr>
                        <a:t>reagente </a:t>
                      </a:r>
                      <a:r>
                        <a:rPr lang="pt-BR" sz="1800" dirty="0" smtClean="0"/>
                        <a:t>da mãe.</a:t>
                      </a:r>
                      <a:endParaRPr lang="pt-BR" sz="1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171022" y="4762141"/>
            <a:ext cx="49164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b="1" dirty="0"/>
              <a:t>Fonte: </a:t>
            </a:r>
            <a:r>
              <a:rPr lang="pt-BR" sz="800" dirty="0" smtClean="0"/>
              <a:t>MS/SVS/Sistema </a:t>
            </a:r>
            <a:r>
              <a:rPr lang="pt-BR" sz="800" dirty="0"/>
              <a:t>de Informação de Agravos de Notificação (Sinan), dados de </a:t>
            </a:r>
            <a:r>
              <a:rPr lang="pt-BR" sz="800" dirty="0" smtClean="0"/>
              <a:t>01/01/2016 </a:t>
            </a:r>
            <a:r>
              <a:rPr lang="pt-BR" sz="800"/>
              <a:t>a </a:t>
            </a:r>
            <a:r>
              <a:rPr lang="pt-BR" sz="800" smtClean="0"/>
              <a:t>31/12/2020.</a:t>
            </a:r>
            <a:endParaRPr lang="pt-BR" sz="800" dirty="0"/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7084840"/>
              </p:ext>
            </p:extLst>
          </p:nvPr>
        </p:nvGraphicFramePr>
        <p:xfrm>
          <a:off x="261368" y="1429397"/>
          <a:ext cx="8610127" cy="34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Imagem 1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506" y="886004"/>
            <a:ext cx="3849662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Imagem 1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8764" y="885883"/>
            <a:ext cx="3864414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714564" y="50261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714564" y="142495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714564" y="1890092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0" name="Retângulo 9"/>
          <p:cNvSpPr/>
          <p:nvPr/>
        </p:nvSpPr>
        <p:spPr>
          <a:xfrm>
            <a:off x="6429375" y="2268414"/>
            <a:ext cx="329711" cy="23035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95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5"/>
          <p:cNvSpPr>
            <a:spLocks noGrp="1"/>
          </p:cNvSpPr>
          <p:nvPr>
            <p:ph type="title" idx="4294967295"/>
          </p:nvPr>
        </p:nvSpPr>
        <p:spPr>
          <a:xfrm>
            <a:off x="661481" y="894945"/>
            <a:ext cx="7826375" cy="3083668"/>
          </a:xfrm>
          <a:solidFill>
            <a:srgbClr val="0070C0"/>
          </a:solidFill>
        </p:spPr>
        <p:txBody>
          <a:bodyPr/>
          <a:lstStyle/>
          <a:p>
            <a:pPr algn="ctr"/>
            <a:r>
              <a:rPr lang="pt-BR" sz="4800" b="1" dirty="0" smtClean="0">
                <a:solidFill>
                  <a:schemeClr val="bg1"/>
                </a:solidFill>
              </a:rPr>
              <a:t>ANÁLISE DE COMPLETITUDE</a:t>
            </a:r>
            <a:endParaRPr lang="pt-BR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014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8298"/>
              </p:ext>
            </p:extLst>
          </p:nvPr>
        </p:nvGraphicFramePr>
        <p:xfrm>
          <a:off x="199728" y="191404"/>
          <a:ext cx="8671898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71898"/>
              </a:tblGrid>
              <a:tr h="596535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SÍFILIS</a:t>
                      </a:r>
                      <a:r>
                        <a:rPr lang="pt-BR" sz="1800" baseline="0" dirty="0" smtClean="0"/>
                        <a:t> CONGÊNITA </a:t>
                      </a:r>
                      <a:r>
                        <a:rPr lang="pt-BR" sz="1800" dirty="0" smtClean="0"/>
                        <a:t> </a:t>
                      </a:r>
                      <a:r>
                        <a:rPr lang="pt-BR" sz="1800" dirty="0" smtClean="0"/>
                        <a:t>– Casos de Sífilis Congênita confirmados sem informação de </a:t>
                      </a:r>
                      <a:r>
                        <a:rPr lang="pt-BR" sz="1800" dirty="0" smtClean="0"/>
                        <a:t>tratamento da</a:t>
                      </a:r>
                      <a:r>
                        <a:rPr lang="pt-BR" sz="1800" baseline="0" dirty="0" smtClean="0"/>
                        <a:t> criança</a:t>
                      </a:r>
                      <a:r>
                        <a:rPr lang="pt-BR" sz="1800" dirty="0" smtClean="0"/>
                        <a:t>.</a:t>
                      </a:r>
                      <a:endParaRPr lang="pt-BR" sz="1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171022" y="4762141"/>
            <a:ext cx="49164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b="1" dirty="0"/>
              <a:t>Fonte: </a:t>
            </a:r>
            <a:r>
              <a:rPr lang="pt-BR" sz="800" dirty="0" smtClean="0"/>
              <a:t>MS/SVS/Sistema </a:t>
            </a:r>
            <a:r>
              <a:rPr lang="pt-BR" sz="800" dirty="0"/>
              <a:t>de Informação de Agravos de Notificação (Sinan), dados de </a:t>
            </a:r>
            <a:r>
              <a:rPr lang="pt-BR" sz="800" dirty="0" smtClean="0"/>
              <a:t>01/01/2016 </a:t>
            </a:r>
            <a:r>
              <a:rPr lang="pt-BR" sz="800"/>
              <a:t>a </a:t>
            </a:r>
            <a:r>
              <a:rPr lang="pt-BR" sz="800" smtClean="0"/>
              <a:t>31/12/2020.</a:t>
            </a:r>
            <a:endParaRPr lang="pt-BR" sz="800" dirty="0"/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9223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0" y="1387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0175293"/>
              </p:ext>
            </p:extLst>
          </p:nvPr>
        </p:nvGraphicFramePr>
        <p:xfrm>
          <a:off x="285591" y="1382155"/>
          <a:ext cx="8579850" cy="342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2228" y="844884"/>
            <a:ext cx="4139543" cy="542591"/>
          </a:xfrm>
          <a:prstGeom prst="rect">
            <a:avLst/>
          </a:prstGeom>
        </p:spPr>
      </p:pic>
      <p:sp>
        <p:nvSpPr>
          <p:cNvPr id="9" name="Retângulo 8"/>
          <p:cNvSpPr/>
          <p:nvPr/>
        </p:nvSpPr>
        <p:spPr>
          <a:xfrm>
            <a:off x="6429375" y="2268414"/>
            <a:ext cx="329711" cy="23035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889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0841697"/>
              </p:ext>
            </p:extLst>
          </p:nvPr>
        </p:nvGraphicFramePr>
        <p:xfrm>
          <a:off x="171022" y="2203450"/>
          <a:ext cx="8706530" cy="28275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1325315"/>
              </p:ext>
            </p:extLst>
          </p:nvPr>
        </p:nvGraphicFramePr>
        <p:xfrm>
          <a:off x="199728" y="191404"/>
          <a:ext cx="8671898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71898"/>
              </a:tblGrid>
              <a:tr h="596535">
                <a:tc>
                  <a:txBody>
                    <a:bodyPr/>
                    <a:lstStyle/>
                    <a:p>
                      <a:pPr marL="987425" indent="-987425" algn="l"/>
                      <a:r>
                        <a:rPr lang="pt-BR" sz="1800" dirty="0" smtClean="0"/>
                        <a:t>SÍFILIS</a:t>
                      </a:r>
                      <a:r>
                        <a:rPr lang="pt-BR" sz="1800" baseline="0" dirty="0" smtClean="0"/>
                        <a:t> CONGÊNITA </a:t>
                      </a:r>
                      <a:r>
                        <a:rPr lang="pt-BR" sz="1800" dirty="0" smtClean="0"/>
                        <a:t> </a:t>
                      </a:r>
                      <a:r>
                        <a:rPr lang="pt-BR" sz="1800" dirty="0" smtClean="0"/>
                        <a:t>– Casos de Sífilis Congênita com valores dos títulos de teste não treponêmicos inconsistentes. </a:t>
                      </a:r>
                      <a:endParaRPr lang="pt-BR" sz="1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62021" y="4982557"/>
            <a:ext cx="49164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b="1" dirty="0"/>
              <a:t>Fonte: </a:t>
            </a:r>
            <a:r>
              <a:rPr lang="pt-BR" sz="800" dirty="0" smtClean="0"/>
              <a:t>MS/SVS/Sistema </a:t>
            </a:r>
            <a:r>
              <a:rPr lang="pt-BR" sz="800" dirty="0"/>
              <a:t>de Informação de Agravos de Notificação (Sinan), dados de </a:t>
            </a:r>
            <a:r>
              <a:rPr lang="pt-BR" sz="800" dirty="0" smtClean="0"/>
              <a:t>01/01/2016 </a:t>
            </a:r>
            <a:r>
              <a:rPr lang="pt-BR" sz="800" dirty="0"/>
              <a:t>a </a:t>
            </a:r>
            <a:r>
              <a:rPr lang="pt-BR" sz="800" dirty="0" smtClean="0"/>
              <a:t>31/12/2020.</a:t>
            </a:r>
            <a:endParaRPr lang="pt-BR" sz="800" dirty="0"/>
          </a:p>
        </p:txBody>
      </p:sp>
      <p:pic>
        <p:nvPicPr>
          <p:cNvPr id="2051" name="Imagem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003" y="854075"/>
            <a:ext cx="5394325" cy="449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Imagem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64" y="1333500"/>
            <a:ext cx="5235575" cy="43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Imagem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64" y="1798637"/>
            <a:ext cx="5235575" cy="39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9064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17986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0" y="2652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2" name="Retângulo 11"/>
          <p:cNvSpPr/>
          <p:nvPr/>
        </p:nvSpPr>
        <p:spPr>
          <a:xfrm>
            <a:off x="6429374" y="2576145"/>
            <a:ext cx="329711" cy="23035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940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3367547"/>
              </p:ext>
            </p:extLst>
          </p:nvPr>
        </p:nvGraphicFramePr>
        <p:xfrm>
          <a:off x="199728" y="191404"/>
          <a:ext cx="8671898" cy="5965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71898"/>
              </a:tblGrid>
              <a:tr h="596535">
                <a:tc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SÍFILIS CONGÊNITA</a:t>
                      </a:r>
                      <a:r>
                        <a:rPr lang="pt-BR" sz="1800" baseline="0" dirty="0" smtClean="0"/>
                        <a:t> </a:t>
                      </a:r>
                      <a:r>
                        <a:rPr lang="pt-BR" sz="1800" dirty="0" smtClean="0"/>
                        <a:t>– </a:t>
                      </a:r>
                      <a:r>
                        <a:rPr lang="pt-BR" sz="1800" dirty="0" smtClean="0"/>
                        <a:t>Pelo</a:t>
                      </a:r>
                      <a:r>
                        <a:rPr lang="pt-BR" sz="1800" baseline="0" dirty="0" smtClean="0"/>
                        <a:t> menos uma </a:t>
                      </a:r>
                      <a:r>
                        <a:rPr lang="pt-BR" sz="1800" baseline="0" dirty="0" smtClean="0"/>
                        <a:t>inconsistência / alerta</a:t>
                      </a:r>
                      <a:endParaRPr lang="pt-BR" sz="1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171022" y="4762141"/>
            <a:ext cx="49164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b="1" dirty="0">
                <a:solidFill>
                  <a:prstClr val="black"/>
                </a:solidFill>
              </a:rPr>
              <a:t>Fonte: </a:t>
            </a:r>
            <a:r>
              <a:rPr lang="pt-BR" sz="800" dirty="0" smtClean="0">
                <a:solidFill>
                  <a:prstClr val="black"/>
                </a:solidFill>
              </a:rPr>
              <a:t>MS/SVS/Sistema </a:t>
            </a:r>
            <a:r>
              <a:rPr lang="pt-BR" sz="800" dirty="0">
                <a:solidFill>
                  <a:prstClr val="black"/>
                </a:solidFill>
              </a:rPr>
              <a:t>de Informação de Agravos de Notificação (Sinan), dados de </a:t>
            </a:r>
            <a:r>
              <a:rPr lang="pt-BR" sz="800" dirty="0" smtClean="0">
                <a:solidFill>
                  <a:prstClr val="black"/>
                </a:solidFill>
              </a:rPr>
              <a:t>01/01/2016 </a:t>
            </a:r>
            <a:r>
              <a:rPr lang="pt-BR" sz="800">
                <a:solidFill>
                  <a:prstClr val="black"/>
                </a:solidFill>
              </a:rPr>
              <a:t>a </a:t>
            </a:r>
            <a:r>
              <a:rPr lang="pt-BR" sz="800" smtClean="0">
                <a:solidFill>
                  <a:prstClr val="black"/>
                </a:solidFill>
              </a:rPr>
              <a:t>31/12/2020.</a:t>
            </a:r>
            <a:endParaRPr lang="pt-BR" sz="800" dirty="0">
              <a:solidFill>
                <a:prstClr val="black"/>
              </a:solidFill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351742"/>
              </p:ext>
            </p:extLst>
          </p:nvPr>
        </p:nvGraphicFramePr>
        <p:xfrm>
          <a:off x="279536" y="1078170"/>
          <a:ext cx="8610128" cy="36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Retângulo 7"/>
          <p:cNvSpPr/>
          <p:nvPr/>
        </p:nvSpPr>
        <p:spPr>
          <a:xfrm>
            <a:off x="6429373" y="2118945"/>
            <a:ext cx="329711" cy="23035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pt-BR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37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5"/>
          <p:cNvSpPr>
            <a:spLocks noGrp="1"/>
          </p:cNvSpPr>
          <p:nvPr>
            <p:ph type="title" idx="4294967295"/>
          </p:nvPr>
        </p:nvSpPr>
        <p:spPr>
          <a:xfrm>
            <a:off x="729575" y="555524"/>
            <a:ext cx="7826375" cy="1598612"/>
          </a:xfrm>
          <a:solidFill>
            <a:srgbClr val="0070C0"/>
          </a:solidFill>
        </p:spPr>
        <p:txBody>
          <a:bodyPr/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PAINEL DE INCONSITÊNCIA </a:t>
            </a:r>
            <a:br>
              <a:rPr lang="pt-BR" sz="4000" b="1" dirty="0" smtClean="0">
                <a:solidFill>
                  <a:schemeClr val="bg1"/>
                </a:solidFill>
              </a:rPr>
            </a:br>
            <a:r>
              <a:rPr lang="pt-BR" sz="4000" b="1" dirty="0" smtClean="0">
                <a:solidFill>
                  <a:schemeClr val="bg1"/>
                </a:solidFill>
              </a:rPr>
              <a:t>SÍFILIS</a:t>
            </a:r>
            <a:endParaRPr lang="pt-B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09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147" y="151944"/>
            <a:ext cx="4631294" cy="4860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89CBCCD-A315-4A9E-8327-869C81AB8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29498" y="708508"/>
            <a:ext cx="3587334" cy="395653"/>
          </a:xfrm>
        </p:spPr>
        <p:txBody>
          <a:bodyPr>
            <a:normAutofit fontScale="90000"/>
          </a:bodyPr>
          <a:lstStyle/>
          <a:p>
            <a:pPr algn="ctr"/>
            <a:r>
              <a:rPr lang="pt-BR" sz="2400" b="1" dirty="0">
                <a:solidFill>
                  <a:schemeClr val="accent5"/>
                </a:solidFill>
                <a:latin typeface="+mn-lt"/>
              </a:rPr>
              <a:t>Painel de </a:t>
            </a:r>
            <a:r>
              <a:rPr lang="pt-BR" sz="2400" b="1" dirty="0" smtClean="0">
                <a:solidFill>
                  <a:schemeClr val="accent5"/>
                </a:solidFill>
                <a:latin typeface="+mn-lt"/>
              </a:rPr>
              <a:t>indicadores - DCCI</a:t>
            </a:r>
            <a:endParaRPr lang="pt-BR" sz="2400" b="1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74FE51FF-5902-4733-8E88-769136EB2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0459" y="1104161"/>
            <a:ext cx="319131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pt-BR" altLang="pt-BR" sz="1600" dirty="0">
                <a:solidFill>
                  <a:schemeClr val="accent5"/>
                </a:solidFill>
              </a:rPr>
              <a:t>http://www.aids.gov.br/indicadores</a:t>
            </a:r>
          </a:p>
        </p:txBody>
      </p:sp>
    </p:spTree>
    <p:extLst>
      <p:ext uri="{BB962C8B-B14F-4D97-AF65-F5344CB8AC3E}">
        <p14:creationId xmlns:p14="http://schemas.microsoft.com/office/powerpoint/2010/main" val="295155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r="4133"/>
          <a:stretch/>
        </p:blipFill>
        <p:spPr>
          <a:xfrm>
            <a:off x="838648" y="1093506"/>
            <a:ext cx="4569268" cy="3463934"/>
          </a:xfrm>
          <a:prstGeom prst="rect">
            <a:avLst/>
          </a:prstGeom>
        </p:spPr>
      </p:pic>
      <p:sp>
        <p:nvSpPr>
          <p:cNvPr id="8" name="Retângulo de cantos arredondados 15">
            <a:extLst>
              <a:ext uri="{FF2B5EF4-FFF2-40B4-BE49-F238E27FC236}">
                <a16:creationId xmlns="" xmlns:a16="http://schemas.microsoft.com/office/drawing/2014/main" id="{0C5BD0CE-C9E4-4DCB-8D20-07EB483639BE}"/>
              </a:ext>
            </a:extLst>
          </p:cNvPr>
          <p:cNvSpPr/>
          <p:nvPr/>
        </p:nvSpPr>
        <p:spPr>
          <a:xfrm>
            <a:off x="729282" y="954129"/>
            <a:ext cx="4788000" cy="4048694"/>
          </a:xfrm>
          <a:prstGeom prst="round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1050"/>
          </a:p>
        </p:txBody>
      </p:sp>
      <p:sp>
        <p:nvSpPr>
          <p:cNvPr id="10" name="Retângulo de cantos arredondados 9"/>
          <p:cNvSpPr/>
          <p:nvPr/>
        </p:nvSpPr>
        <p:spPr>
          <a:xfrm>
            <a:off x="5615037" y="3370464"/>
            <a:ext cx="2706062" cy="456232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accent5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5626648" y="3460080"/>
            <a:ext cx="26944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100" b="1" dirty="0" smtClean="0">
                <a:solidFill>
                  <a:srgbClr val="C00000"/>
                </a:solidFill>
              </a:rPr>
              <a:t>  QUALIDADE DA INFORMAÇÃO DO SINAN</a:t>
            </a:r>
            <a:endParaRPr lang="pt-BR" sz="1100" b="1" dirty="0">
              <a:solidFill>
                <a:srgbClr val="C00000"/>
              </a:solidFill>
            </a:endParaRPr>
          </a:p>
        </p:txBody>
      </p:sp>
      <p:sp>
        <p:nvSpPr>
          <p:cNvPr id="11" name="Título 1">
            <a:extLst>
              <a:ext uri="{FF2B5EF4-FFF2-40B4-BE49-F238E27FC236}">
                <a16:creationId xmlns="" xmlns:a16="http://schemas.microsoft.com/office/drawing/2014/main" id="{D89CBCCD-A315-4A9E-8327-869C81AB8758}"/>
              </a:ext>
            </a:extLst>
          </p:cNvPr>
          <p:cNvSpPr txBox="1">
            <a:spLocks/>
          </p:cNvSpPr>
          <p:nvPr/>
        </p:nvSpPr>
        <p:spPr>
          <a:xfrm>
            <a:off x="272227" y="162678"/>
            <a:ext cx="3587334" cy="3956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2400" b="1" dirty="0" smtClean="0">
                <a:solidFill>
                  <a:schemeClr val="accent5"/>
                </a:solidFill>
                <a:latin typeface="+mn-lt"/>
              </a:rPr>
              <a:t>Painel de indicadores - DCCI</a:t>
            </a:r>
            <a:endParaRPr lang="pt-BR" sz="2400" b="1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12" name="Rectangle 7">
            <a:extLst>
              <a:ext uri="{FF2B5EF4-FFF2-40B4-BE49-F238E27FC236}">
                <a16:creationId xmlns="" xmlns:a16="http://schemas.microsoft.com/office/drawing/2014/main" id="{74FE51FF-5902-4733-8E88-769136EB2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2227" y="467573"/>
            <a:ext cx="358733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wrap="square">
            <a:spAutoFit/>
          </a:bodyPr>
          <a:lstStyle/>
          <a:p>
            <a:pPr algn="ctr"/>
            <a:r>
              <a:rPr lang="pt-BR" altLang="pt-BR" sz="1600" dirty="0">
                <a:solidFill>
                  <a:schemeClr val="accent5"/>
                </a:solidFill>
              </a:rPr>
              <a:t>http://www.aids.gov.br/indicadores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3"/>
          <a:srcRect l="31761" t="79007" r="3311" b="14037"/>
          <a:stretch/>
        </p:blipFill>
        <p:spPr>
          <a:xfrm>
            <a:off x="1122968" y="4367390"/>
            <a:ext cx="3853229" cy="433210"/>
          </a:xfrm>
          <a:prstGeom prst="rect">
            <a:avLst/>
          </a:prstGeom>
        </p:spPr>
      </p:pic>
      <p:cxnSp>
        <p:nvCxnSpPr>
          <p:cNvPr id="13" name="Conector de seta reta 12"/>
          <p:cNvCxnSpPr/>
          <p:nvPr/>
        </p:nvCxnSpPr>
        <p:spPr>
          <a:xfrm flipH="1">
            <a:off x="4659256" y="4293636"/>
            <a:ext cx="738787" cy="23011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055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D89CBCCD-A315-4A9E-8327-869C81AB87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336" y="45716"/>
            <a:ext cx="8653493" cy="542752"/>
          </a:xfrm>
        </p:spPr>
        <p:txBody>
          <a:bodyPr>
            <a:normAutofit/>
          </a:bodyPr>
          <a:lstStyle/>
          <a:p>
            <a:pPr algn="ctr"/>
            <a:r>
              <a:rPr lang="pt-BR" sz="2800" b="1" dirty="0" smtClean="0">
                <a:solidFill>
                  <a:schemeClr val="accent5">
                    <a:lumMod val="75000"/>
                  </a:schemeClr>
                </a:solidFill>
              </a:rPr>
              <a:t>Qualidade da informação do Sinan – </a:t>
            </a:r>
            <a:r>
              <a:rPr lang="pt-BR" sz="2800" b="1" dirty="0" smtClean="0">
                <a:solidFill>
                  <a:schemeClr val="accent5">
                    <a:lumMod val="75000"/>
                  </a:schemeClr>
                </a:solidFill>
              </a:rPr>
              <a:t>SÍFILIS</a:t>
            </a:r>
            <a:endParaRPr lang="pt-BR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Espaço Reservado para Conteúdo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r="1621"/>
          <a:stretch/>
        </p:blipFill>
        <p:spPr>
          <a:xfrm>
            <a:off x="198692" y="792106"/>
            <a:ext cx="8807690" cy="3931932"/>
          </a:xfrm>
          <a:prstGeom prst="rect">
            <a:avLst/>
          </a:prstGeom>
        </p:spPr>
      </p:pic>
      <p:sp>
        <p:nvSpPr>
          <p:cNvPr id="10" name="Elipse 9"/>
          <p:cNvSpPr/>
          <p:nvPr/>
        </p:nvSpPr>
        <p:spPr>
          <a:xfrm>
            <a:off x="259256" y="3194751"/>
            <a:ext cx="503761" cy="2447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Elipse 10"/>
          <p:cNvSpPr/>
          <p:nvPr/>
        </p:nvSpPr>
        <p:spPr>
          <a:xfrm>
            <a:off x="285931" y="3913737"/>
            <a:ext cx="477085" cy="2447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533156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81012" y="56643"/>
            <a:ext cx="7206197" cy="603467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Acesso ao Relatório das inconsistências </a:t>
            </a:r>
            <a:endParaRPr lang="pt-BR" sz="32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/>
          <a:srcRect l="-421" t="19196" r="421" b="-346"/>
          <a:stretch/>
        </p:blipFill>
        <p:spPr>
          <a:xfrm>
            <a:off x="228600" y="997083"/>
            <a:ext cx="8559800" cy="4121282"/>
          </a:xfrm>
          <a:prstGeom prst="rect">
            <a:avLst/>
          </a:prstGeom>
        </p:spPr>
      </p:pic>
      <p:sp>
        <p:nvSpPr>
          <p:cNvPr id="5" name="Rectangle 7">
            <a:extLst>
              <a:ext uri="{FF2B5EF4-FFF2-40B4-BE49-F238E27FC236}">
                <a16:creationId xmlns="" xmlns:a16="http://schemas.microsoft.com/office/drawing/2014/main" id="{74FE51FF-5902-4733-8E88-769136EB2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34528" y="545922"/>
            <a:ext cx="3499163" cy="36933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r>
              <a:rPr lang="pt-BR" altLang="pt-BR" sz="1800" dirty="0">
                <a:solidFill>
                  <a:schemeClr val="accent5">
                    <a:lumMod val="75000"/>
                  </a:schemeClr>
                </a:solidFill>
              </a:rPr>
              <a:t>http</a:t>
            </a:r>
            <a:r>
              <a:rPr lang="pt-BR" altLang="pt-BR" sz="1800" dirty="0" smtClean="0">
                <a:solidFill>
                  <a:schemeClr val="accent5">
                    <a:lumMod val="75000"/>
                  </a:schemeClr>
                </a:solidFill>
              </a:rPr>
              <a:t>://qualiinformacao.aids.gov.br/</a:t>
            </a:r>
            <a:endParaRPr lang="pt-BR" altLang="pt-BR" sz="18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8" name="Conector de seta reta 7"/>
          <p:cNvCxnSpPr/>
          <p:nvPr/>
        </p:nvCxnSpPr>
        <p:spPr>
          <a:xfrm flipV="1">
            <a:off x="5783126" y="2997201"/>
            <a:ext cx="888608" cy="28786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tângulo de cantos arredondados 10"/>
          <p:cNvSpPr/>
          <p:nvPr/>
        </p:nvSpPr>
        <p:spPr>
          <a:xfrm>
            <a:off x="5199936" y="3285067"/>
            <a:ext cx="1320408" cy="448733"/>
          </a:xfrm>
          <a:prstGeom prst="roundRect">
            <a:avLst>
              <a:gd name="adj" fmla="val 5346"/>
            </a:avLst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5199937" y="3366896"/>
            <a:ext cx="13204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C00000"/>
                </a:solidFill>
              </a:rPr>
              <a:t>Solicitar acesso</a:t>
            </a:r>
            <a:endParaRPr lang="pt-BR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009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67" y="760647"/>
            <a:ext cx="8509000" cy="4382853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4" name="Rectangle 7">
            <a:extLst>
              <a:ext uri="{FF2B5EF4-FFF2-40B4-BE49-F238E27FC236}">
                <a16:creationId xmlns="" xmlns:a16="http://schemas.microsoft.com/office/drawing/2014/main" id="{74FE51FF-5902-4733-8E88-769136EB2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5865" y="770293"/>
            <a:ext cx="5363904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pt-BR" altLang="pt-BR" sz="1800" dirty="0"/>
              <a:t>http</a:t>
            </a:r>
            <a:r>
              <a:rPr lang="pt-BR" altLang="pt-BR" sz="1800" dirty="0" smtClean="0"/>
              <a:t>://qualiinformacao.aids.gov.br/solicitacao-acesso</a:t>
            </a:r>
            <a:endParaRPr lang="pt-BR" altLang="pt-BR" sz="1800" dirty="0"/>
          </a:p>
        </p:txBody>
      </p:sp>
      <p:sp>
        <p:nvSpPr>
          <p:cNvPr id="5" name="Elipse 4"/>
          <p:cNvSpPr/>
          <p:nvPr/>
        </p:nvSpPr>
        <p:spPr>
          <a:xfrm>
            <a:off x="4605867" y="1642534"/>
            <a:ext cx="499533" cy="26246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Elipse 5"/>
          <p:cNvSpPr/>
          <p:nvPr/>
        </p:nvSpPr>
        <p:spPr>
          <a:xfrm>
            <a:off x="4605867" y="2116667"/>
            <a:ext cx="499533" cy="26246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7" name="Elipse 6"/>
          <p:cNvSpPr/>
          <p:nvPr/>
        </p:nvSpPr>
        <p:spPr>
          <a:xfrm>
            <a:off x="4605867" y="2564047"/>
            <a:ext cx="499533" cy="262466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Elipse 7"/>
          <p:cNvSpPr/>
          <p:nvPr/>
        </p:nvSpPr>
        <p:spPr>
          <a:xfrm>
            <a:off x="4605867" y="3011427"/>
            <a:ext cx="1684866" cy="4514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10" name="Conector de seta reta 9"/>
          <p:cNvCxnSpPr/>
          <p:nvPr/>
        </p:nvCxnSpPr>
        <p:spPr>
          <a:xfrm flipH="1" flipV="1">
            <a:off x="5032845" y="3710814"/>
            <a:ext cx="326387" cy="384347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981012" y="56643"/>
            <a:ext cx="7206197" cy="603467"/>
          </a:xfrm>
        </p:spPr>
        <p:txBody>
          <a:bodyPr>
            <a:normAutofit/>
          </a:bodyPr>
          <a:lstStyle/>
          <a:p>
            <a:pPr algn="ctr"/>
            <a:r>
              <a:rPr lang="pt-BR" sz="32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Acesso ao Relatório das inconsistências </a:t>
            </a:r>
            <a:endParaRPr lang="pt-BR" sz="32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06730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280" y="981955"/>
            <a:ext cx="8647438" cy="3858764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968900" y="109002"/>
            <a:ext cx="7206197" cy="787279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Acesso ao Relatório das inconsistências</a:t>
            </a:r>
            <a:br>
              <a:rPr lang="pt-BR" sz="32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pt-BR" sz="32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Perfil Município </a:t>
            </a:r>
            <a:endParaRPr lang="pt-BR" sz="32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3526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5"/>
          <p:cNvSpPr>
            <a:spLocks noGrp="1"/>
          </p:cNvSpPr>
          <p:nvPr>
            <p:ph type="title" idx="4294967295"/>
          </p:nvPr>
        </p:nvSpPr>
        <p:spPr>
          <a:xfrm>
            <a:off x="729575" y="555524"/>
            <a:ext cx="7826375" cy="1598612"/>
          </a:xfrm>
          <a:solidFill>
            <a:srgbClr val="0070C0"/>
          </a:solidFill>
        </p:spPr>
        <p:txBody>
          <a:bodyPr/>
          <a:lstStyle/>
          <a:p>
            <a:pPr algn="ctr"/>
            <a:r>
              <a:rPr lang="pt-BR" sz="4000" b="1" dirty="0" smtClean="0">
                <a:solidFill>
                  <a:schemeClr val="bg1"/>
                </a:solidFill>
              </a:rPr>
              <a:t>SÍFILIS ADQUIRIDA</a:t>
            </a:r>
            <a:endParaRPr lang="pt-BR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08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884" y="1226482"/>
            <a:ext cx="8890663" cy="3856461"/>
          </a:xfrm>
          <a:prstGeom prst="rect">
            <a:avLst/>
          </a:prstGeom>
        </p:spPr>
      </p:pic>
      <p:sp>
        <p:nvSpPr>
          <p:cNvPr id="4" name="Elipse 3"/>
          <p:cNvSpPr/>
          <p:nvPr/>
        </p:nvSpPr>
        <p:spPr>
          <a:xfrm>
            <a:off x="0" y="1970877"/>
            <a:ext cx="952235" cy="4514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Elipse 4"/>
          <p:cNvSpPr/>
          <p:nvPr/>
        </p:nvSpPr>
        <p:spPr>
          <a:xfrm>
            <a:off x="1198298" y="1511821"/>
            <a:ext cx="952235" cy="4514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6" name="Conector de seta reta 5"/>
          <p:cNvCxnSpPr>
            <a:stCxn id="7" idx="0"/>
          </p:cNvCxnSpPr>
          <p:nvPr/>
        </p:nvCxnSpPr>
        <p:spPr>
          <a:xfrm flipH="1" flipV="1">
            <a:off x="2336800" y="3217333"/>
            <a:ext cx="137912" cy="53767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1630474" y="3755005"/>
            <a:ext cx="1688476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C00000"/>
                </a:solidFill>
              </a:rPr>
              <a:t>Clicar e baixar banco</a:t>
            </a:r>
          </a:p>
          <a:p>
            <a:r>
              <a:rPr lang="pt-BR" dirty="0" smtClean="0">
                <a:solidFill>
                  <a:srgbClr val="C00000"/>
                </a:solidFill>
              </a:rPr>
              <a:t>Mun. Notificação</a:t>
            </a:r>
            <a:endParaRPr lang="pt-BR" dirty="0">
              <a:solidFill>
                <a:srgbClr val="C00000"/>
              </a:solidFill>
            </a:endParaRPr>
          </a:p>
        </p:txBody>
      </p:sp>
      <p:cxnSp>
        <p:nvCxnSpPr>
          <p:cNvPr id="9" name="Conector de seta reta 8"/>
          <p:cNvCxnSpPr>
            <a:stCxn id="10" idx="0"/>
          </p:cNvCxnSpPr>
          <p:nvPr/>
        </p:nvCxnSpPr>
        <p:spPr>
          <a:xfrm flipH="1" flipV="1">
            <a:off x="2533980" y="2668734"/>
            <a:ext cx="1269998" cy="391026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9"/>
          <p:cNvSpPr txBox="1"/>
          <p:nvPr/>
        </p:nvSpPr>
        <p:spPr>
          <a:xfrm>
            <a:off x="2959740" y="3059760"/>
            <a:ext cx="1688476" cy="52322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C00000"/>
                </a:solidFill>
              </a:rPr>
              <a:t>Clicar e baixar banco Mun. Residência 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12" name="Elipse 11"/>
          <p:cNvSpPr/>
          <p:nvPr/>
        </p:nvSpPr>
        <p:spPr>
          <a:xfrm>
            <a:off x="4449498" y="2016954"/>
            <a:ext cx="1621102" cy="4514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968900" y="109002"/>
            <a:ext cx="7206197" cy="787279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Acesso ao Relatório das inconsistências</a:t>
            </a:r>
            <a:br>
              <a:rPr lang="pt-BR" sz="32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pt-BR" sz="32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Perfil Município </a:t>
            </a:r>
            <a:endParaRPr lang="pt-BR" sz="32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88008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708509" y="99801"/>
            <a:ext cx="7708816" cy="5299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b="1" dirty="0" smtClean="0">
                <a:solidFill>
                  <a:srgbClr val="005295"/>
                </a:solidFill>
                <a:latin typeface="+mn-lt"/>
              </a:rPr>
              <a:t>Relatório - Banco de dados das inconsistências</a:t>
            </a:r>
            <a:endParaRPr lang="pt-BR" b="1" dirty="0">
              <a:solidFill>
                <a:srgbClr val="005295"/>
              </a:solidFill>
              <a:latin typeface="+mn-lt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336" y="629785"/>
            <a:ext cx="8707162" cy="426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574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72" y="1124084"/>
            <a:ext cx="9007456" cy="4019416"/>
          </a:xfrm>
          <a:prstGeom prst="rect">
            <a:avLst/>
          </a:prstGeom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968900" y="109002"/>
            <a:ext cx="7206197" cy="787279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Acesso ao Relatório das inconsistências</a:t>
            </a:r>
            <a:br>
              <a:rPr lang="pt-BR" sz="32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pt-BR" sz="32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Perfil Estado </a:t>
            </a:r>
            <a:endParaRPr lang="pt-BR" sz="32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2451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b="8859"/>
          <a:stretch/>
        </p:blipFill>
        <p:spPr>
          <a:xfrm>
            <a:off x="80698" y="1268016"/>
            <a:ext cx="9063302" cy="3727318"/>
          </a:xfrm>
          <a:prstGeom prst="rect">
            <a:avLst/>
          </a:prstGeom>
        </p:spPr>
      </p:pic>
      <p:sp>
        <p:nvSpPr>
          <p:cNvPr id="4" name="Elipse 3"/>
          <p:cNvSpPr/>
          <p:nvPr/>
        </p:nvSpPr>
        <p:spPr>
          <a:xfrm>
            <a:off x="80698" y="2174717"/>
            <a:ext cx="952235" cy="4514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5" name="Elipse 4"/>
          <p:cNvSpPr/>
          <p:nvPr/>
        </p:nvSpPr>
        <p:spPr>
          <a:xfrm>
            <a:off x="1087974" y="1672477"/>
            <a:ext cx="1684866" cy="4514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6" name="Elipse 5"/>
          <p:cNvSpPr/>
          <p:nvPr/>
        </p:nvSpPr>
        <p:spPr>
          <a:xfrm>
            <a:off x="4402667" y="2317160"/>
            <a:ext cx="1684866" cy="4514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7" name="Conector de seta reta 6"/>
          <p:cNvCxnSpPr>
            <a:stCxn id="8" idx="0"/>
          </p:cNvCxnSpPr>
          <p:nvPr/>
        </p:nvCxnSpPr>
        <p:spPr>
          <a:xfrm flipH="1" flipV="1">
            <a:off x="2202567" y="2982678"/>
            <a:ext cx="290312" cy="766272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1648641" y="3748950"/>
            <a:ext cx="1688476" cy="30777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rgbClr val="C00000"/>
                </a:solidFill>
              </a:rPr>
              <a:t>Clicar e baixar banco</a:t>
            </a:r>
            <a:endParaRPr lang="pt-BR" dirty="0">
              <a:solidFill>
                <a:srgbClr val="C00000"/>
              </a:solidFill>
            </a:endParaRPr>
          </a:p>
        </p:txBody>
      </p:sp>
      <p:sp>
        <p:nvSpPr>
          <p:cNvPr id="9" name="Título 1"/>
          <p:cNvSpPr>
            <a:spLocks noGrp="1"/>
          </p:cNvSpPr>
          <p:nvPr>
            <p:ph type="title"/>
          </p:nvPr>
        </p:nvSpPr>
        <p:spPr>
          <a:xfrm>
            <a:off x="968900" y="109002"/>
            <a:ext cx="7206197" cy="787279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Acesso ao Relatório das inconsistências</a:t>
            </a:r>
            <a:br>
              <a:rPr lang="pt-BR" sz="32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pt-BR" sz="32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Perfil Estado </a:t>
            </a:r>
            <a:endParaRPr lang="pt-BR" sz="32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74761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/>
          <a:srcRect b="5662"/>
          <a:stretch/>
        </p:blipFill>
        <p:spPr>
          <a:xfrm>
            <a:off x="80698" y="980747"/>
            <a:ext cx="9107542" cy="4056920"/>
          </a:xfrm>
          <a:prstGeom prst="rect">
            <a:avLst/>
          </a:prstGeom>
        </p:spPr>
      </p:pic>
      <p:sp>
        <p:nvSpPr>
          <p:cNvPr id="7" name="Elipse 6"/>
          <p:cNvSpPr/>
          <p:nvPr/>
        </p:nvSpPr>
        <p:spPr>
          <a:xfrm>
            <a:off x="80698" y="2056184"/>
            <a:ext cx="952235" cy="33988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8" name="Elipse 7"/>
          <p:cNvSpPr/>
          <p:nvPr/>
        </p:nvSpPr>
        <p:spPr>
          <a:xfrm>
            <a:off x="1316832" y="1322216"/>
            <a:ext cx="952235" cy="33988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9" name="Elipse 8"/>
          <p:cNvSpPr/>
          <p:nvPr/>
        </p:nvSpPr>
        <p:spPr>
          <a:xfrm>
            <a:off x="4415632" y="4028917"/>
            <a:ext cx="876036" cy="26368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0" name="Elipse 9"/>
          <p:cNvSpPr/>
          <p:nvPr/>
        </p:nvSpPr>
        <p:spPr>
          <a:xfrm>
            <a:off x="4415633" y="4325250"/>
            <a:ext cx="816768" cy="289083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cxnSp>
        <p:nvCxnSpPr>
          <p:cNvPr id="11" name="Conector de seta reta 10"/>
          <p:cNvCxnSpPr/>
          <p:nvPr/>
        </p:nvCxnSpPr>
        <p:spPr>
          <a:xfrm flipH="1" flipV="1">
            <a:off x="7958667" y="4521200"/>
            <a:ext cx="101601" cy="252784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/>
        </p:nvSpPr>
        <p:spPr>
          <a:xfrm>
            <a:off x="7747001" y="4773984"/>
            <a:ext cx="626534" cy="30777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FF0000"/>
                </a:solidFill>
              </a:rPr>
              <a:t>Editar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968900" y="109002"/>
            <a:ext cx="7206197" cy="787279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Acesso ao Relatório das inconsistências</a:t>
            </a:r>
            <a:br>
              <a:rPr lang="pt-BR" sz="32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pt-BR" sz="32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Perfil Estado </a:t>
            </a:r>
            <a:endParaRPr lang="pt-BR" sz="32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5375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upo 19"/>
          <p:cNvGrpSpPr/>
          <p:nvPr/>
        </p:nvGrpSpPr>
        <p:grpSpPr>
          <a:xfrm>
            <a:off x="1351263" y="720554"/>
            <a:ext cx="6817778" cy="4320000"/>
            <a:chOff x="1093483" y="823500"/>
            <a:chExt cx="6817778" cy="4320000"/>
          </a:xfrm>
        </p:grpSpPr>
        <p:pic>
          <p:nvPicPr>
            <p:cNvPr id="2" name="Imagem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93483" y="823500"/>
              <a:ext cx="6817778" cy="4320000"/>
            </a:xfrm>
            <a:prstGeom prst="rect">
              <a:avLst/>
            </a:prstGeom>
          </p:spPr>
        </p:pic>
        <p:grpSp>
          <p:nvGrpSpPr>
            <p:cNvPr id="18" name="Grupo 17"/>
            <p:cNvGrpSpPr/>
            <p:nvPr/>
          </p:nvGrpSpPr>
          <p:grpSpPr>
            <a:xfrm>
              <a:off x="1241641" y="1569711"/>
              <a:ext cx="3754253" cy="3213487"/>
              <a:chOff x="1241641" y="1569711"/>
              <a:chExt cx="3754253" cy="3213487"/>
            </a:xfrm>
          </p:grpSpPr>
          <p:sp>
            <p:nvSpPr>
              <p:cNvPr id="16" name="CaixaDeTexto 15"/>
              <p:cNvSpPr txBox="1"/>
              <p:nvPr/>
            </p:nvSpPr>
            <p:spPr>
              <a:xfrm>
                <a:off x="1307385" y="2078161"/>
                <a:ext cx="930063" cy="2308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pt-BR" sz="9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XXX.XXX.XXX-XX</a:t>
                </a:r>
                <a:endPara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7" name="Retângulo de cantos arredondados 6"/>
              <p:cNvSpPr/>
              <p:nvPr/>
            </p:nvSpPr>
            <p:spPr>
              <a:xfrm>
                <a:off x="1241641" y="3507593"/>
                <a:ext cx="2603234" cy="344740"/>
              </a:xfrm>
              <a:prstGeom prst="round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8" name="Retângulo de cantos arredondados 7"/>
              <p:cNvSpPr/>
              <p:nvPr/>
            </p:nvSpPr>
            <p:spPr>
              <a:xfrm>
                <a:off x="1241641" y="3977091"/>
                <a:ext cx="2603234" cy="321734"/>
              </a:xfrm>
              <a:prstGeom prst="round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9" name="Retângulo de cantos arredondados 8"/>
              <p:cNvSpPr/>
              <p:nvPr/>
            </p:nvSpPr>
            <p:spPr>
              <a:xfrm>
                <a:off x="2870487" y="2892667"/>
                <a:ext cx="2125407" cy="490168"/>
              </a:xfrm>
              <a:prstGeom prst="roundRect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0" name="Elipse 9"/>
              <p:cNvSpPr/>
              <p:nvPr/>
            </p:nvSpPr>
            <p:spPr>
              <a:xfrm>
                <a:off x="1303866" y="2078161"/>
                <a:ext cx="933581" cy="258640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12" name="Elipse 11"/>
              <p:cNvSpPr/>
              <p:nvPr/>
            </p:nvSpPr>
            <p:spPr>
              <a:xfrm>
                <a:off x="1841697" y="3022994"/>
                <a:ext cx="592666" cy="256776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cxnSp>
            <p:nvCxnSpPr>
              <p:cNvPr id="14" name="Conector de seta reta 13"/>
              <p:cNvCxnSpPr/>
              <p:nvPr/>
            </p:nvCxnSpPr>
            <p:spPr>
              <a:xfrm flipH="1">
                <a:off x="2499019" y="4583686"/>
                <a:ext cx="582848" cy="199512"/>
              </a:xfrm>
              <a:prstGeom prst="straightConnector1">
                <a:avLst/>
              </a:prstGeom>
              <a:ln>
                <a:solidFill>
                  <a:srgbClr val="C0000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" name="CaixaDeTexto 3"/>
              <p:cNvSpPr txBox="1"/>
              <p:nvPr/>
            </p:nvSpPr>
            <p:spPr>
              <a:xfrm>
                <a:off x="1303866" y="1569711"/>
                <a:ext cx="1726755" cy="2308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pt-BR" sz="9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XXXXXXXXXXXXXXXXXXXXXXXXXX</a:t>
                </a:r>
                <a:endPara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7" name="CaixaDeTexto 16"/>
              <p:cNvSpPr txBox="1"/>
              <p:nvPr/>
            </p:nvSpPr>
            <p:spPr>
              <a:xfrm>
                <a:off x="1355112" y="2581645"/>
                <a:ext cx="1079251" cy="2308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pt-BR" sz="900" dirty="0" smtClean="0">
                    <a:solidFill>
                      <a:schemeClr val="tx1">
                        <a:lumMod val="65000"/>
                        <a:lumOff val="35000"/>
                      </a:schemeClr>
                    </a:solidFill>
                  </a:rPr>
                  <a:t>abcdef@gov.br</a:t>
                </a:r>
                <a:endParaRPr lang="pt-BR" sz="900" dirty="0">
                  <a:solidFill>
                    <a:schemeClr val="tx1">
                      <a:lumMod val="65000"/>
                      <a:lumOff val="35000"/>
                    </a:schemeClr>
                  </a:solidFill>
                </a:endParaRPr>
              </a:p>
            </p:txBody>
          </p:sp>
          <p:sp>
            <p:nvSpPr>
              <p:cNvPr id="11" name="Elipse 10"/>
              <p:cNvSpPr/>
              <p:nvPr/>
            </p:nvSpPr>
            <p:spPr>
              <a:xfrm>
                <a:off x="1355111" y="2573123"/>
                <a:ext cx="982361" cy="256776"/>
              </a:xfrm>
              <a:prstGeom prst="ellipse">
                <a:avLst/>
              </a:prstGeom>
              <a:noFill/>
              <a:ln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</p:grpSp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962844" y="83947"/>
            <a:ext cx="7206197" cy="787279"/>
          </a:xfrm>
        </p:spPr>
        <p:txBody>
          <a:bodyPr>
            <a:normAutofit fontScale="90000"/>
          </a:bodyPr>
          <a:lstStyle/>
          <a:p>
            <a:pPr algn="ctr"/>
            <a:r>
              <a:rPr lang="pt-BR" sz="32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Acesso ao Relatório das inconsistências</a:t>
            </a:r>
            <a:br>
              <a:rPr lang="pt-BR" sz="32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</a:br>
            <a:r>
              <a:rPr lang="pt-BR" sz="3200" b="1" dirty="0" smtClean="0">
                <a:solidFill>
                  <a:schemeClr val="accent5">
                    <a:lumMod val="75000"/>
                  </a:schemeClr>
                </a:solidFill>
                <a:latin typeface="+mn-lt"/>
              </a:rPr>
              <a:t>Perfil Estado </a:t>
            </a:r>
            <a:endParaRPr lang="pt-BR" sz="3200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92633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03;p8"/>
          <p:cNvSpPr txBox="1"/>
          <p:nvPr/>
        </p:nvSpPr>
        <p:spPr>
          <a:xfrm>
            <a:off x="2508099" y="2241800"/>
            <a:ext cx="4063426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pt-BR" sz="1800" b="1" dirty="0" smtClean="0">
                <a:solidFill>
                  <a:srgbClr val="5B9BD5">
                    <a:lumMod val="50000"/>
                  </a:srgbClr>
                </a:solidFill>
                <a:ea typeface="Calibri"/>
                <a:cs typeface="Calibri"/>
                <a:sym typeface="Calibri"/>
              </a:rPr>
              <a:t>Obrigada!</a:t>
            </a:r>
            <a:endParaRPr sz="750" dirty="0">
              <a:solidFill>
                <a:srgbClr val="5B9BD5">
                  <a:lumMod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34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71022" y="4762141"/>
            <a:ext cx="49164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b="1" dirty="0"/>
              <a:t>Fonte: </a:t>
            </a:r>
            <a:r>
              <a:rPr lang="pt-BR" sz="800" dirty="0" smtClean="0"/>
              <a:t>MS/SVS/Sistema </a:t>
            </a:r>
            <a:r>
              <a:rPr lang="pt-BR" sz="800" dirty="0"/>
              <a:t>de Informação de Agravos de Notificação (Sinan), </a:t>
            </a:r>
            <a:r>
              <a:rPr lang="pt-BR" sz="800" dirty="0" smtClean="0"/>
              <a:t>dados de 01/01/2011 a 31/12/2020.</a:t>
            </a:r>
            <a:endParaRPr lang="pt-BR" sz="800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/>
          </p:nvPr>
        </p:nvGraphicFramePr>
        <p:xfrm>
          <a:off x="199728" y="191405"/>
          <a:ext cx="8668990" cy="7561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7543"/>
                <a:gridCol w="2927267"/>
                <a:gridCol w="1609107"/>
                <a:gridCol w="1508165"/>
                <a:gridCol w="1246908"/>
              </a:tblGrid>
              <a:tr h="260998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Nome do campo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Categorias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Descrição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Características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DBF</a:t>
                      </a:r>
                      <a:endParaRPr lang="pt-BR" sz="1200" dirty="0"/>
                    </a:p>
                  </a:txBody>
                  <a:tcPr anchor="ctr"/>
                </a:tc>
              </a:tr>
              <a:tr h="481788"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Raça/Cor</a:t>
                      </a:r>
                      <a:endParaRPr lang="pt-BR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1.Branca    2.</a:t>
                      </a:r>
                      <a:r>
                        <a:rPr lang="pt-BR" sz="1000" baseline="0" dirty="0" smtClean="0"/>
                        <a:t> P</a:t>
                      </a:r>
                      <a:r>
                        <a:rPr lang="pt-BR" sz="1000" dirty="0" smtClean="0"/>
                        <a:t>reta    3.Amarela</a:t>
                      </a:r>
                    </a:p>
                    <a:p>
                      <a:pPr algn="ctr"/>
                      <a:r>
                        <a:rPr lang="pt-BR" sz="1000" dirty="0" smtClean="0"/>
                        <a:t>4.Parda    5.Indígena   9.Ignorado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Considera-se cor ou raça declarada pela pessoa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Campo essencial</a:t>
                      </a:r>
                      <a:endParaRPr lang="pt-BR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CS_RACA</a:t>
                      </a:r>
                      <a:endParaRPr lang="pt-BR" sz="10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5284198"/>
              </p:ext>
            </p:extLst>
          </p:nvPr>
        </p:nvGraphicFramePr>
        <p:xfrm>
          <a:off x="171022" y="1286984"/>
          <a:ext cx="8690876" cy="3475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41757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71022" y="4762141"/>
            <a:ext cx="49164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b="1" dirty="0"/>
              <a:t>Fonte: </a:t>
            </a:r>
            <a:r>
              <a:rPr lang="pt-BR" sz="800" dirty="0" smtClean="0"/>
              <a:t>MS/SVS/Sistema </a:t>
            </a:r>
            <a:r>
              <a:rPr lang="pt-BR" sz="800" dirty="0"/>
              <a:t>de Informação de Agravos de Notificação (Sinan), dados de </a:t>
            </a:r>
            <a:r>
              <a:rPr lang="pt-BR" sz="800" dirty="0" smtClean="0"/>
              <a:t>01/01/2016 </a:t>
            </a:r>
            <a:r>
              <a:rPr lang="pt-BR" sz="800" dirty="0"/>
              <a:t>a </a:t>
            </a:r>
            <a:r>
              <a:rPr lang="pt-BR" sz="800" dirty="0" smtClean="0"/>
              <a:t>31/12/2020.</a:t>
            </a:r>
            <a:endParaRPr lang="pt-BR" sz="800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/>
          </p:nvPr>
        </p:nvGraphicFramePr>
        <p:xfrm>
          <a:off x="199728" y="191405"/>
          <a:ext cx="8668990" cy="7561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7543"/>
                <a:gridCol w="2927267"/>
                <a:gridCol w="1609107"/>
                <a:gridCol w="1508165"/>
                <a:gridCol w="1246908"/>
              </a:tblGrid>
              <a:tr h="260998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Nome do campo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Categorias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Descrição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Características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DBF</a:t>
                      </a:r>
                      <a:endParaRPr lang="pt-BR" sz="1200" dirty="0"/>
                    </a:p>
                  </a:txBody>
                  <a:tcPr anchor="ctr"/>
                </a:tc>
              </a:tr>
              <a:tr h="481788"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Raça/Cor</a:t>
                      </a:r>
                      <a:endParaRPr lang="pt-BR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1.Branca    2.</a:t>
                      </a:r>
                      <a:r>
                        <a:rPr lang="pt-BR" sz="1000" baseline="0" dirty="0" smtClean="0"/>
                        <a:t> P</a:t>
                      </a:r>
                      <a:r>
                        <a:rPr lang="pt-BR" sz="1000" dirty="0" smtClean="0"/>
                        <a:t>reta    3.Amarela</a:t>
                      </a:r>
                    </a:p>
                    <a:p>
                      <a:pPr algn="ctr"/>
                      <a:r>
                        <a:rPr lang="pt-BR" sz="1000" dirty="0" smtClean="0"/>
                        <a:t>4.Parda    5.Indígena   9.Ignorado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Considera-se cor ou raça declarada pela pessoa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Campo essencial</a:t>
                      </a:r>
                      <a:endParaRPr lang="pt-BR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CS_RACA</a:t>
                      </a:r>
                      <a:endParaRPr lang="pt-BR" sz="1000" dirty="0"/>
                    </a:p>
                  </a:txBody>
                  <a:tcPr anchor="ctr"/>
                </a:tc>
              </a:tr>
            </a:tbl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2148992"/>
              </p:ext>
            </p:extLst>
          </p:nvPr>
        </p:nvGraphicFramePr>
        <p:xfrm>
          <a:off x="239310" y="1173313"/>
          <a:ext cx="8632510" cy="3456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7142361" y="995202"/>
            <a:ext cx="1710970" cy="276999"/>
          </a:xfrm>
          <a:prstGeom prst="rect">
            <a:avLst/>
          </a:prstGeom>
          <a:ln w="9525"/>
          <a:effectLst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200" dirty="0" smtClean="0">
                <a:solidFill>
                  <a:schemeClr val="accent1"/>
                </a:solidFill>
              </a:rPr>
              <a:t>Período de 2016 a 2020</a:t>
            </a:r>
            <a:endParaRPr lang="pt-BR" sz="1200" dirty="0">
              <a:solidFill>
                <a:schemeClr val="accent1"/>
              </a:solidFill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6304085" y="1272201"/>
            <a:ext cx="329711" cy="319429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669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a 4"/>
          <p:cNvGraphicFramePr>
            <a:graphicFrameLocks noGrp="1"/>
          </p:cNvGraphicFramePr>
          <p:nvPr>
            <p:extLst/>
          </p:nvPr>
        </p:nvGraphicFramePr>
        <p:xfrm>
          <a:off x="190000" y="152495"/>
          <a:ext cx="8668990" cy="158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4727"/>
                <a:gridCol w="3669476"/>
                <a:gridCol w="1579418"/>
                <a:gridCol w="1276597"/>
                <a:gridCol w="878772"/>
              </a:tblGrid>
              <a:tr h="260998"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Nome do campo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Categorias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Descrição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Características</a:t>
                      </a:r>
                      <a:endParaRPr lang="pt-B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/>
                        <a:t>DBF</a:t>
                      </a:r>
                      <a:endParaRPr lang="pt-BR" sz="1200" dirty="0"/>
                    </a:p>
                  </a:txBody>
                  <a:tcPr anchor="ctr"/>
                </a:tc>
              </a:tr>
              <a:tr h="481788"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Escolaridade</a:t>
                      </a:r>
                      <a:endParaRPr lang="pt-BR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0.Analfabeto    1.1ª a 4ª série incompleta do EF</a:t>
                      </a:r>
                    </a:p>
                    <a:p>
                      <a:pPr algn="ctr"/>
                      <a:r>
                        <a:rPr lang="pt-BR" sz="1000" dirty="0" smtClean="0"/>
                        <a:t> 2.4ª série completa do EF( antigo 1° grau)</a:t>
                      </a:r>
                    </a:p>
                    <a:p>
                      <a:pPr algn="ctr"/>
                      <a:r>
                        <a:rPr lang="pt-BR" sz="1000" dirty="0" smtClean="0"/>
                        <a:t>3.5ª à 8ª série incompleta do EF (antigo ginásio ou 1° grau)</a:t>
                      </a:r>
                    </a:p>
                    <a:p>
                      <a:pPr algn="ctr"/>
                      <a:r>
                        <a:rPr lang="pt-BR" sz="1000" dirty="0" smtClean="0"/>
                        <a:t>4.Ensino fundamental completo ( antigo ginásio ou 1° grau)</a:t>
                      </a:r>
                    </a:p>
                    <a:p>
                      <a:pPr algn="ctr"/>
                      <a:r>
                        <a:rPr lang="pt-BR" sz="1000" dirty="0" smtClean="0"/>
                        <a:t>5.Ensino médio incompleto ( antigo colegial ou 2° grau)</a:t>
                      </a:r>
                    </a:p>
                    <a:p>
                      <a:pPr algn="ctr"/>
                      <a:r>
                        <a:rPr lang="pt-BR" sz="1000" dirty="0" smtClean="0"/>
                        <a:t>6.Ensino médio completo ( antigo colegial ou 2° grau)</a:t>
                      </a:r>
                    </a:p>
                    <a:p>
                      <a:pPr algn="ctr"/>
                      <a:r>
                        <a:rPr lang="pt-BR" sz="1000" dirty="0" smtClean="0"/>
                        <a:t>7.Educação superior incompleta   8.Educação superior completa </a:t>
                      </a:r>
                    </a:p>
                    <a:p>
                      <a:pPr algn="ctr"/>
                      <a:r>
                        <a:rPr lang="pt-BR" sz="1000" dirty="0" smtClean="0"/>
                        <a:t>9.Ignorado    10.Não se aplica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Série e grau que a pessoa está </a:t>
                      </a:r>
                      <a:r>
                        <a:rPr lang="pt-BR" sz="1000" dirty="0" err="1" smtClean="0"/>
                        <a:t>freqüentando</a:t>
                      </a:r>
                      <a:r>
                        <a:rPr lang="pt-BR" sz="1000" dirty="0" smtClean="0"/>
                        <a:t> ou </a:t>
                      </a:r>
                      <a:r>
                        <a:rPr lang="pt-BR" sz="1000" dirty="0" err="1" smtClean="0"/>
                        <a:t>freqüentou</a:t>
                      </a:r>
                      <a:r>
                        <a:rPr lang="pt-BR" sz="1000" dirty="0" smtClean="0"/>
                        <a:t> considerando a última série concluída com aprovação ou grau de instrução do paciente por ocasião da notificação.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Campo essencial</a:t>
                      </a:r>
                      <a:endParaRPr lang="pt-BR" sz="10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000" dirty="0" smtClean="0"/>
                        <a:t>CS_ESCOL_N</a:t>
                      </a:r>
                      <a:endParaRPr lang="pt-BR" sz="10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6" name="CaixaDeTexto 5"/>
          <p:cNvSpPr txBox="1"/>
          <p:nvPr/>
        </p:nvSpPr>
        <p:spPr>
          <a:xfrm>
            <a:off x="171022" y="4762141"/>
            <a:ext cx="491641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b="1" dirty="0"/>
              <a:t>Fonte: </a:t>
            </a:r>
            <a:r>
              <a:rPr lang="pt-BR" sz="800" dirty="0" smtClean="0"/>
              <a:t>MS/SVS/Sistema </a:t>
            </a:r>
            <a:r>
              <a:rPr lang="pt-BR" sz="800" dirty="0"/>
              <a:t>de Informação de Agravos de Notificação (Sinan), </a:t>
            </a:r>
            <a:r>
              <a:rPr lang="pt-BR" sz="800" dirty="0" smtClean="0"/>
              <a:t>dados de 01/01/2011 </a:t>
            </a:r>
            <a:r>
              <a:rPr lang="pt-BR" sz="800" smtClean="0"/>
              <a:t>a 31/12/2020.</a:t>
            </a:r>
            <a:endParaRPr lang="pt-BR" sz="800" dirty="0"/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09321422"/>
              </p:ext>
            </p:extLst>
          </p:nvPr>
        </p:nvGraphicFramePr>
        <p:xfrm>
          <a:off x="171022" y="1809343"/>
          <a:ext cx="8642238" cy="29527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91796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 - Presentation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0098_T_PGO_XXX-16_9" id="{DC20D172-D2E4-49E3-97F4-5E292C3DB944}" vid="{41D537C6-8032-4C0B-9773-46891F701500}"/>
    </a:ext>
  </a:extLst>
</a:theme>
</file>

<file path=ppt/theme/theme2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7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8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Escritório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1785</TotalTime>
  <Words>3389</Words>
  <Application>Microsoft Office PowerPoint</Application>
  <PresentationFormat>Apresentação na tela (16:9)</PresentationFormat>
  <Paragraphs>620</Paragraphs>
  <Slides>66</Slides>
  <Notes>40</Notes>
  <HiddenSlides>0</HiddenSlides>
  <MMClips>0</MMClips>
  <ScaleCrop>false</ScaleCrop>
  <HeadingPairs>
    <vt:vector size="4" baseType="variant">
      <vt:variant>
        <vt:lpstr>Tema</vt:lpstr>
      </vt:variant>
      <vt:variant>
        <vt:i4>6</vt:i4>
      </vt:variant>
      <vt:variant>
        <vt:lpstr>Títulos de slides</vt:lpstr>
      </vt:variant>
      <vt:variant>
        <vt:i4>66</vt:i4>
      </vt:variant>
    </vt:vector>
  </HeadingPairs>
  <TitlesOfParts>
    <vt:vector size="72" baseType="lpstr">
      <vt:lpstr>Custom Design - PresentationGO</vt:lpstr>
      <vt:lpstr>Personalizar design</vt:lpstr>
      <vt:lpstr>Office Theme</vt:lpstr>
      <vt:lpstr>1_Tema do Office</vt:lpstr>
      <vt:lpstr>Tema do Office</vt:lpstr>
      <vt:lpstr>2_Tema do Office</vt:lpstr>
      <vt:lpstr>Qualidade das informações do sistema de vigilância da  Sífilis no Brasil</vt:lpstr>
      <vt:lpstr>Principal Sistema de informações da vigilância epidemiológica </vt:lpstr>
      <vt:lpstr>Sistema de informação de agravos de notificação (SINAN) </vt:lpstr>
      <vt:lpstr>Limitações dos sistemas de notificação</vt:lpstr>
      <vt:lpstr>ANÁLISE DE COMPLETITUDE</vt:lpstr>
      <vt:lpstr>SÍFILIS ADQUIRIDA</vt:lpstr>
      <vt:lpstr>Apresentação do PowerPoint</vt:lpstr>
      <vt:lpstr>Apresentação do PowerPoint</vt:lpstr>
      <vt:lpstr>Apresentação do PowerPoint</vt:lpstr>
      <vt:lpstr>Apresentação do PowerPoint</vt:lpstr>
      <vt:lpstr>SÍFILIS EM GESTANTES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SÍFILIS CONGÊNITA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ANÁLISE DE CONSISTÊNCIA / ALERTA</vt:lpstr>
      <vt:lpstr>SÍFILIS ADQUIRIDA</vt:lpstr>
      <vt:lpstr>Apresentação do PowerPoint</vt:lpstr>
      <vt:lpstr>Apresentação do PowerPoint</vt:lpstr>
      <vt:lpstr>Apresentação do PowerPoint</vt:lpstr>
      <vt:lpstr>SÍFILIS EM GESTANTES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SÍFILIS CONGÊNITA</vt:lpstr>
      <vt:lpstr>Apresentação do PowerPoint</vt:lpstr>
      <vt:lpstr>Apresentação do PowerPoint</vt:lpstr>
      <vt:lpstr>Apresentação do PowerPoint</vt:lpstr>
      <vt:lpstr>Apresentação do PowerPoint</vt:lpstr>
      <vt:lpstr>PAINEL DE INCONSITÊNCIA  SÍFILIS</vt:lpstr>
      <vt:lpstr>Painel de indicadores - DCCI</vt:lpstr>
      <vt:lpstr>Apresentação do PowerPoint</vt:lpstr>
      <vt:lpstr>Qualidade da informação do Sinan – SÍFILIS</vt:lpstr>
      <vt:lpstr>Acesso ao Relatório das inconsistências </vt:lpstr>
      <vt:lpstr>Acesso ao Relatório das inconsistências </vt:lpstr>
      <vt:lpstr>Acesso ao Relatório das inconsistências Perfil Município </vt:lpstr>
      <vt:lpstr>Acesso ao Relatório das inconsistências Perfil Município </vt:lpstr>
      <vt:lpstr>Apresentação do PowerPoint</vt:lpstr>
      <vt:lpstr>Acesso ao Relatório das inconsistências Perfil Estado </vt:lpstr>
      <vt:lpstr>Acesso ao Relatório das inconsistências Perfil Estado </vt:lpstr>
      <vt:lpstr>Acesso ao Relatório das inconsistências Perfil Estado </vt:lpstr>
      <vt:lpstr>Acesso ao Relatório das inconsistências Perfil Estado 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Reestruturação 2019 Secretaria de Vigilância em Saúde</dc:title>
  <dc:creator>Wanderson Oliveira</dc:creator>
  <cp:lastModifiedBy>Flávia</cp:lastModifiedBy>
  <cp:revision>219</cp:revision>
  <dcterms:created xsi:type="dcterms:W3CDTF">2019-02-26T23:20:10Z</dcterms:created>
  <dcterms:modified xsi:type="dcterms:W3CDTF">2021-12-15T11:31:17Z</dcterms:modified>
</cp:coreProperties>
</file>