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slides/slide89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00"/>
  </p:notesMasterIdLst>
  <p:sldIdLst>
    <p:sldId id="354" r:id="rId3"/>
    <p:sldId id="266" r:id="rId4"/>
    <p:sldId id="267" r:id="rId5"/>
    <p:sldId id="268" r:id="rId6"/>
    <p:sldId id="256" r:id="rId7"/>
    <p:sldId id="257" r:id="rId8"/>
    <p:sldId id="258" r:id="rId9"/>
    <p:sldId id="264" r:id="rId10"/>
    <p:sldId id="265" r:id="rId11"/>
    <p:sldId id="259" r:id="rId12"/>
    <p:sldId id="260" r:id="rId13"/>
    <p:sldId id="261" r:id="rId14"/>
    <p:sldId id="262" r:id="rId15"/>
    <p:sldId id="263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340A3-0581-4091-89A2-2DE8181A6E37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3659C8-6934-4A70-80B7-4F98172D193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B372A-0536-4563-B54A-380C28921B8E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659446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659C8-6934-4A70-80B7-4F98172D1937}" type="slidenum">
              <a:rPr lang="pt-BR" smtClean="0"/>
              <a:pPr/>
              <a:t>2</a:t>
            </a:fld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BAF55-29A9-46D1-A919-BD657BB76147}" type="slidenum">
              <a:rPr lang="pt-BR" smtClean="0"/>
              <a:pPr/>
              <a:t>15</a:t>
            </a:fld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Em substituição ao slides 3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BAF55-29A9-46D1-A919-BD657BB76147}" type="slidenum">
              <a:rPr lang="pt-BR" smtClean="0"/>
              <a:pPr/>
              <a:t>17</a:t>
            </a:fld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Em substituição</a:t>
            </a:r>
            <a:r>
              <a:rPr lang="pt-BR" baseline="0" dirty="0" smtClean="0"/>
              <a:t> a slides 7 e 8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BAF55-29A9-46D1-A919-BD657BB76147}" type="slidenum">
              <a:rPr lang="pt-BR" smtClean="0"/>
              <a:pPr/>
              <a:t>26</a:t>
            </a:fld>
            <a:endParaRPr 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Em Substituição ao slides 10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BAF55-29A9-46D1-A919-BD657BB76147}" type="slidenum">
              <a:rPr lang="pt-BR" smtClean="0"/>
              <a:pPr/>
              <a:t>27</a:t>
            </a:fld>
            <a:endParaRPr 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Em substituição de slides 17 e 18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BAF55-29A9-46D1-A919-BD657BB76147}" type="slidenum">
              <a:rPr lang="pt-BR" smtClean="0"/>
              <a:pPr/>
              <a:t>36</a:t>
            </a:fld>
            <a:endParaRPr 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Ressaltar</a:t>
            </a:r>
            <a:r>
              <a:rPr lang="pt-BR" baseline="0" dirty="0" smtClean="0"/>
              <a:t> quando da informação do recurso não basta informar que o servidor este afastado sem prejuízos de vencimentos no período de tanto a tanto senão mencionar os termos legais que o afastou, se no Edital ou nos dispositivos legais há restrições de afastamentos.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BAF55-29A9-46D1-A919-BD657BB76147}" type="slidenum">
              <a:rPr lang="pt-BR" smtClean="0"/>
              <a:pPr/>
              <a:t>43</a:t>
            </a:fld>
            <a:endParaRPr lang="pt-B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BAF55-29A9-46D1-A919-BD657BB76147}" type="slidenum">
              <a:rPr lang="pt-BR" smtClean="0"/>
              <a:pPr/>
              <a:t>63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965701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C90DB-2925-43EC-94D2-CB58C34DB58C}" type="datetime1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056B5-2F9B-41C3-BBDB-162367F6E820}" type="datetime1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E395F-2441-4BF7-9C75-D8E5A5F283DE}" type="datetime1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‹nº›</a:t>
            </a:fld>
            <a:endParaRPr lang="pt-BR"/>
          </a:p>
        </p:txBody>
      </p:sp>
      <p:grpSp>
        <p:nvGrpSpPr>
          <p:cNvPr id="7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2055-332E-4B6F-B769-1B1CF44269A8}" type="datetimeFigureOut">
              <a:rPr lang="pt-BR" smtClean="0"/>
              <a:pPr/>
              <a:t>05/08/2015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33F6C-0904-406A-A99B-3AE308C867D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2055-332E-4B6F-B769-1B1CF44269A8}" type="datetimeFigureOut">
              <a:rPr lang="pt-BR" smtClean="0"/>
              <a:pPr/>
              <a:t>05/08/2015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33F6C-0904-406A-A99B-3AE308C867D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2055-332E-4B6F-B769-1B1CF44269A8}" type="datetimeFigureOut">
              <a:rPr lang="pt-BR" smtClean="0"/>
              <a:pPr/>
              <a:t>05/08/2015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33F6C-0904-406A-A99B-3AE308C867D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2055-332E-4B6F-B769-1B1CF44269A8}" type="datetimeFigureOut">
              <a:rPr lang="pt-BR" smtClean="0"/>
              <a:pPr/>
              <a:t>05/08/2015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33F6C-0904-406A-A99B-3AE308C867D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2055-332E-4B6F-B769-1B1CF44269A8}" type="datetimeFigureOut">
              <a:rPr lang="pt-BR" smtClean="0"/>
              <a:pPr/>
              <a:t>05/08/2015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33F6C-0904-406A-A99B-3AE308C867D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2055-332E-4B6F-B769-1B1CF44269A8}" type="datetimeFigureOut">
              <a:rPr lang="pt-BR" smtClean="0"/>
              <a:pPr/>
              <a:t>05/08/2015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33F6C-0904-406A-A99B-3AE308C867D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2055-332E-4B6F-B769-1B1CF44269A8}" type="datetimeFigureOut">
              <a:rPr lang="pt-BR" smtClean="0"/>
              <a:pPr/>
              <a:t>05/08/2015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33F6C-0904-406A-A99B-3AE308C867D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2055-332E-4B6F-B769-1B1CF44269A8}" type="datetimeFigureOut">
              <a:rPr lang="pt-BR" smtClean="0"/>
              <a:pPr/>
              <a:t>05/08/2015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33F6C-0904-406A-A99B-3AE308C867D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D46F-725C-4DD7-AD67-6F4344CB95C1}" type="datetime1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2055-332E-4B6F-B769-1B1CF44269A8}" type="datetimeFigureOut">
              <a:rPr lang="pt-BR" smtClean="0"/>
              <a:pPr/>
              <a:t>05/08/2015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33F6C-0904-406A-A99B-3AE308C867D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2055-332E-4B6F-B769-1B1CF44269A8}" type="datetimeFigureOut">
              <a:rPr lang="pt-BR" smtClean="0"/>
              <a:pPr/>
              <a:t>05/08/2015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33F6C-0904-406A-A99B-3AE308C867D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2055-332E-4B6F-B769-1B1CF44269A8}" type="datetimeFigureOut">
              <a:rPr lang="pt-BR" smtClean="0"/>
              <a:pPr/>
              <a:t>05/08/2015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33F6C-0904-406A-A99B-3AE308C867D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pt-BR" smtClean="0"/>
              <a:t>Clique para editar o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128F3-B927-45CE-AA0B-2644FCB8023B}" type="datetime1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D183-56A0-4089-877C-890864288F08}" type="datetime1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B6053-D3C4-4929-BB76-C5C5FE80B903}" type="datetime1">
              <a:rPr lang="pt-BR" smtClean="0"/>
              <a:pPr/>
              <a:t>05/08/2015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EBFF-3279-435C-80F9-B99101838099}" type="datetime1">
              <a:rPr lang="pt-BR" smtClean="0"/>
              <a:pPr/>
              <a:t>05/08/2015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6517-BA73-4835-B889-2FA819DF4C17}" type="datetime1">
              <a:rPr lang="pt-BR" smtClean="0"/>
              <a:pPr/>
              <a:t>05/08/2015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F3DA8-DDC2-4726-A290-C90F393C5AD1}" type="datetime1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CAFF-7C31-4568-9581-6B74A1E49938}" type="datetime1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0197F99-E311-4A19-B101-0A86E2EE7F47}" type="datetime1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4F715AA-3D58-4D55-B950-B00776A7BAE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A2055-332E-4B6F-B769-1B1CF44269A8}" type="datetimeFigureOut">
              <a:rPr lang="pt-BR" smtClean="0"/>
              <a:pPr/>
              <a:t>05/08/2015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33F6C-0904-406A-A99B-3AE308C867D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hyperlink" Target="mailto:avaliacao@saude.sp.gov.br" TargetMode="External"/><Relationship Id="rId2" Type="http://schemas.openxmlformats.org/officeDocument/2006/relationships/hyperlink" Target="mailto:crhprom@saude.sp.gov.br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1470025"/>
          </a:xfrm>
        </p:spPr>
        <p:txBody>
          <a:bodyPr>
            <a:normAutofit/>
          </a:bodyPr>
          <a:lstStyle/>
          <a:p>
            <a:r>
              <a:rPr lang="pt-BR" sz="2800" dirty="0" smtClean="0">
                <a:solidFill>
                  <a:schemeClr val="tx2"/>
                </a:solidFill>
              </a:rPr>
              <a:t>SECRETARIA DE ESTADO DA SAÚDE</a:t>
            </a:r>
            <a:br>
              <a:rPr lang="pt-BR" sz="2800" dirty="0" smtClean="0">
                <a:solidFill>
                  <a:schemeClr val="tx2"/>
                </a:solidFill>
              </a:rPr>
            </a:br>
            <a:r>
              <a:rPr lang="pt-BR" sz="2800" dirty="0" smtClean="0">
                <a:solidFill>
                  <a:schemeClr val="tx2"/>
                </a:solidFill>
              </a:rPr>
              <a:t>COORDENADORIA DE RECURSOS HUMANOS</a:t>
            </a:r>
            <a:br>
              <a:rPr lang="pt-BR" sz="2800" dirty="0" smtClean="0">
                <a:solidFill>
                  <a:schemeClr val="tx2"/>
                </a:solidFill>
              </a:rPr>
            </a:br>
            <a:r>
              <a:rPr lang="pt-BR" sz="2800" dirty="0" smtClean="0">
                <a:solidFill>
                  <a:schemeClr val="tx2"/>
                </a:solidFill>
              </a:rPr>
              <a:t>Grupo de Gestão de Pessoas</a:t>
            </a:r>
            <a:endParaRPr lang="pt-BR" sz="2800" dirty="0">
              <a:solidFill>
                <a:schemeClr val="tx2"/>
              </a:solidFill>
            </a:endParaRPr>
          </a:p>
        </p:txBody>
      </p:sp>
      <p:sp>
        <p:nvSpPr>
          <p:cNvPr id="6" name="Subtítulo 5"/>
          <p:cNvSpPr>
            <a:spLocks noGrp="1"/>
          </p:cNvSpPr>
          <p:nvPr>
            <p:ph type="subTitle" idx="1"/>
          </p:nvPr>
        </p:nvSpPr>
        <p:spPr>
          <a:xfrm>
            <a:off x="3635896" y="5301208"/>
            <a:ext cx="5248672" cy="1224136"/>
          </a:xfrm>
        </p:spPr>
        <p:txBody>
          <a:bodyPr>
            <a:normAutofit fontScale="92500" lnSpcReduction="20000"/>
          </a:bodyPr>
          <a:lstStyle/>
          <a:p>
            <a:pPr algn="r"/>
            <a:endParaRPr lang="pt-BR" dirty="0" smtClean="0">
              <a:solidFill>
                <a:schemeClr val="tx1"/>
              </a:solidFill>
            </a:endParaRPr>
          </a:p>
          <a:p>
            <a:pPr algn="r"/>
            <a:r>
              <a:rPr lang="pt-BR" b="1" dirty="0" smtClean="0">
                <a:solidFill>
                  <a:schemeClr val="tx2"/>
                </a:solidFill>
              </a:rPr>
              <a:t>A retroalimentação do conhecimento como mescla da força de trabalho</a:t>
            </a:r>
          </a:p>
          <a:p>
            <a:pPr algn="r"/>
            <a:r>
              <a:rPr lang="pt-BR" b="1" dirty="0" smtClean="0">
                <a:solidFill>
                  <a:schemeClr val="tx2"/>
                </a:solidFill>
              </a:rPr>
              <a:t>2015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45224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CaixaDeTexto 1"/>
          <p:cNvSpPr txBox="1"/>
          <p:nvPr/>
        </p:nvSpPr>
        <p:spPr>
          <a:xfrm>
            <a:off x="1056861" y="2924944"/>
            <a:ext cx="741682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8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BEM VINDOS</a:t>
            </a:r>
            <a:endParaRPr lang="pt-BR" sz="8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45715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968552"/>
          </a:xfrm>
        </p:spPr>
        <p:txBody>
          <a:bodyPr>
            <a:normAutofit fontScale="70000" lnSpcReduction="20000"/>
          </a:bodyPr>
          <a:lstStyle/>
          <a:p>
            <a:r>
              <a:rPr lang="pt-BR" u="sng" dirty="0" smtClean="0"/>
              <a:t>Autoavaliação</a:t>
            </a:r>
            <a:r>
              <a:rPr lang="pt-BR" dirty="0"/>
              <a:t>: processo em que o servidor avaliará seu próprio desempenho</a:t>
            </a:r>
            <a:r>
              <a:rPr lang="pt-BR" dirty="0" smtClean="0"/>
              <a:t>;</a:t>
            </a:r>
          </a:p>
          <a:p>
            <a:endParaRPr lang="pt-BR" b="0" dirty="0" smtClean="0"/>
          </a:p>
          <a:p>
            <a:r>
              <a:rPr lang="pt-BR" u="sng" dirty="0" smtClean="0"/>
              <a:t>Avaliação </a:t>
            </a:r>
            <a:r>
              <a:rPr lang="pt-BR" u="sng" dirty="0"/>
              <a:t>pela Liderança</a:t>
            </a:r>
            <a:r>
              <a:rPr lang="pt-BR" dirty="0"/>
              <a:t>: processo em que a chefia imediata avaliará o servidor sob seu comando no desempenho de suas atribuições. Os formulários de avaliação de desempenho são aplicados em quatro níveis distintos, observado o nível do cargo ou função atividade exercido pelo servidor: Elementar, Intermediário, Universitário e cargo de comando</a:t>
            </a:r>
            <a:r>
              <a:rPr lang="pt-BR" dirty="0" smtClean="0"/>
              <a:t>.</a:t>
            </a:r>
          </a:p>
          <a:p>
            <a:endParaRPr lang="pt-BR" b="0" dirty="0" smtClean="0"/>
          </a:p>
          <a:p>
            <a:r>
              <a:rPr lang="pt-BR" u="sng" dirty="0"/>
              <a:t>Plano de Ação para o Desenvolvimento, para os servidores regidos pela LC 1080/2008 e Plano de Desenvolvimento do servidor para os servidores regidos pela LC 1157/2011: </a:t>
            </a:r>
            <a:r>
              <a:rPr lang="pt-BR" dirty="0"/>
              <a:t>processo em que a chefia refletirá sobre a atuação do servidor, devendo definir objetivos e metas individuais para que ele possa alcançar melhorias no seu desempenho. </a:t>
            </a:r>
            <a:endParaRPr lang="pt-BR" dirty="0" smtClean="0"/>
          </a:p>
          <a:p>
            <a:endParaRPr lang="pt-BR" b="0" dirty="0" smtClean="0"/>
          </a:p>
          <a:p>
            <a:r>
              <a:rPr lang="pt-BR" u="sng" dirty="0"/>
              <a:t>Recurso</a:t>
            </a:r>
            <a:r>
              <a:rPr lang="pt-BR" dirty="0"/>
              <a:t>: instrumento utilizado para registrar recurso impetrado pelo servidor com relação ao resultado da avaliação pela liderança</a:t>
            </a:r>
            <a:r>
              <a:rPr lang="pt-BR" dirty="0" smtClean="0"/>
              <a:t>.</a:t>
            </a:r>
          </a:p>
          <a:p>
            <a:endParaRPr lang="pt-BR" b="0" dirty="0" smtClean="0"/>
          </a:p>
          <a:p>
            <a:r>
              <a:rPr lang="pt-BR" u="sng" dirty="0"/>
              <a:t>Relatório de Desempenho Individual: </a:t>
            </a:r>
            <a:r>
              <a:rPr lang="pt-BR" dirty="0"/>
              <a:t>Instrumento para consolidação do resultado da avaliação de desempenho individual</a:t>
            </a:r>
            <a:r>
              <a:rPr lang="pt-BR" dirty="0" smtClean="0"/>
              <a:t>.</a:t>
            </a:r>
            <a:br>
              <a:rPr lang="pt-BR" dirty="0" smtClean="0"/>
            </a:br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10</a:t>
            </a:fld>
            <a:endParaRPr lang="pt-BR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Avaliação de Desempenho Individual</a:t>
            </a:r>
            <a:br>
              <a:rPr lang="pt-BR" dirty="0" smtClean="0"/>
            </a:br>
            <a:r>
              <a:rPr lang="pt-BR" dirty="0" smtClean="0"/>
              <a:t>Instrumentos do Processo</a:t>
            </a:r>
            <a:endParaRPr lang="pt-B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pt-BR" sz="2000" dirty="0" smtClean="0"/>
              <a:t>Requisitos:</a:t>
            </a:r>
          </a:p>
          <a:p>
            <a:r>
              <a:rPr lang="pt-BR" sz="2000" dirty="0" smtClean="0"/>
              <a:t>Mais de 180 dias de efetivo exercício no ciclo de desempenho</a:t>
            </a:r>
          </a:p>
          <a:p>
            <a:r>
              <a:rPr lang="pt-BR" sz="2000" dirty="0" smtClean="0"/>
              <a:t>Ter mais de 90 dias na função/cargo e unidade atual (caso negativo, avaliar segundo situação anterior)</a:t>
            </a:r>
          </a:p>
          <a:p>
            <a:r>
              <a:rPr lang="pt-BR" sz="2000" dirty="0" smtClean="0"/>
              <a:t>Cargos de Chefe e Encarregado devem ter subordinados para serem considerados de Comando</a:t>
            </a:r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r>
              <a:rPr lang="pt-BR" sz="2000" dirty="0"/>
              <a:t> </a:t>
            </a:r>
            <a:r>
              <a:rPr lang="pt-BR" sz="2000" dirty="0" smtClean="0"/>
              <a:t>     - Servidores da LC 1157 não participarão do processo caso estejam em estágio probatório ou em readaptação</a:t>
            </a:r>
          </a:p>
          <a:p>
            <a:pPr>
              <a:buNone/>
            </a:pPr>
            <a:r>
              <a:rPr lang="pt-BR" sz="2000" dirty="0"/>
              <a:t> </a:t>
            </a:r>
            <a:r>
              <a:rPr lang="pt-BR" sz="2000" dirty="0" smtClean="0"/>
              <a:t>     - Cargos a que não se aplicam PAD/PDS e Autoavaliação</a:t>
            </a:r>
          </a:p>
          <a:p>
            <a:pPr>
              <a:buNone/>
            </a:pPr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11</a:t>
            </a:fld>
            <a:endParaRPr lang="pt-BR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Avaliação de Desempenho Individual</a:t>
            </a:r>
            <a:endParaRPr lang="pt-BR"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10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200" dirty="0" smtClean="0"/>
              <a:t>UCRH : </a:t>
            </a:r>
          </a:p>
          <a:p>
            <a:r>
              <a:rPr lang="pt-BR" sz="2200" dirty="0" smtClean="0"/>
              <a:t>Publicar instrumentos da ADI e demais providências a serem adotadas, dar início aos processos</a:t>
            </a:r>
          </a:p>
          <a:p>
            <a:pPr>
              <a:buNone/>
            </a:pPr>
            <a:r>
              <a:rPr lang="pt-BR" sz="2200" dirty="0" smtClean="0"/>
              <a:t>Setorial/subsetorial: </a:t>
            </a:r>
          </a:p>
          <a:p>
            <a:r>
              <a:rPr lang="pt-BR" sz="2200" dirty="0" smtClean="0"/>
              <a:t>Garantir </a:t>
            </a:r>
            <a:r>
              <a:rPr lang="pt-BR" sz="2200" dirty="0"/>
              <a:t>implementação;</a:t>
            </a:r>
            <a:endParaRPr lang="pt-BR" sz="2200" b="0" dirty="0" smtClean="0"/>
          </a:p>
          <a:p>
            <a:r>
              <a:rPr lang="pt-BR" sz="2200" dirty="0" smtClean="0"/>
              <a:t>Orientar </a:t>
            </a:r>
            <a:r>
              <a:rPr lang="pt-BR" sz="2200" dirty="0"/>
              <a:t>e subsidiar gestores/servidores;</a:t>
            </a:r>
            <a:endParaRPr lang="pt-BR" sz="2200" b="0" dirty="0" smtClean="0"/>
          </a:p>
          <a:p>
            <a:r>
              <a:rPr lang="pt-BR" sz="2200" dirty="0" smtClean="0"/>
              <a:t>Providenciar </a:t>
            </a:r>
            <a:r>
              <a:rPr lang="pt-BR" sz="2200" dirty="0"/>
              <a:t>para que o processo seja realizado </a:t>
            </a:r>
            <a:r>
              <a:rPr lang="pt-BR" sz="2200" dirty="0" smtClean="0"/>
              <a:t>de forma eficaz;</a:t>
            </a:r>
            <a:endParaRPr lang="pt-BR" sz="2200" b="0" dirty="0" smtClean="0"/>
          </a:p>
          <a:p>
            <a:r>
              <a:rPr lang="pt-BR" sz="2200" dirty="0" smtClean="0"/>
              <a:t>Viabilizar </a:t>
            </a:r>
            <a:r>
              <a:rPr lang="pt-BR" sz="2200" dirty="0"/>
              <a:t>e acompanhar a implementação e desenvolvimento das ações do PAD;</a:t>
            </a:r>
            <a:endParaRPr lang="pt-BR" sz="2200" b="0" dirty="0" smtClean="0"/>
          </a:p>
          <a:p>
            <a:r>
              <a:rPr lang="pt-BR" sz="2200" dirty="0" smtClean="0"/>
              <a:t>Garantir </a:t>
            </a:r>
            <a:r>
              <a:rPr lang="pt-BR" sz="2200" dirty="0"/>
              <a:t>o cumprimento dos </a:t>
            </a:r>
            <a:r>
              <a:rPr lang="pt-BR" sz="2200" dirty="0" smtClean="0"/>
              <a:t>prazos</a:t>
            </a:r>
            <a:endParaRPr lang="pt-BR" sz="2200" b="0" dirty="0" smtClean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12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Responsabilidades no processo de ADI</a:t>
            </a:r>
            <a:endParaRPr lang="pt-BR"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pt-BR" sz="2000" dirty="0" smtClean="0"/>
              <a:t>Chefias Imediatas:</a:t>
            </a:r>
          </a:p>
          <a:p>
            <a:r>
              <a:rPr lang="pt-BR" sz="2000" dirty="0" smtClean="0"/>
              <a:t>Avaliar </a:t>
            </a:r>
            <a:r>
              <a:rPr lang="pt-BR" sz="2000" dirty="0"/>
              <a:t>com objetividade e imparcialidade o desempenho do servidor;</a:t>
            </a:r>
            <a:endParaRPr lang="pt-BR" sz="2000" b="0" dirty="0" smtClean="0"/>
          </a:p>
          <a:p>
            <a:r>
              <a:rPr lang="pt-BR" sz="2000" dirty="0" smtClean="0"/>
              <a:t>Notificar </a:t>
            </a:r>
            <a:r>
              <a:rPr lang="pt-BR" sz="2000" dirty="0"/>
              <a:t>o servidor da nota final de sua avaliação desempenho;</a:t>
            </a:r>
            <a:endParaRPr lang="pt-BR" sz="2000" b="0" dirty="0" smtClean="0"/>
          </a:p>
          <a:p>
            <a:r>
              <a:rPr lang="pt-BR" sz="2000" dirty="0" smtClean="0"/>
              <a:t>Elaborar </a:t>
            </a:r>
            <a:r>
              <a:rPr lang="pt-BR" sz="2000" dirty="0"/>
              <a:t>o Plano de Desenvolvimento do Servidor – PDS dentro do prazo </a:t>
            </a:r>
            <a:r>
              <a:rPr lang="pt-BR" sz="2000" dirty="0" smtClean="0"/>
              <a:t>estipulado</a:t>
            </a:r>
          </a:p>
          <a:p>
            <a:endParaRPr lang="pt-BR" sz="2000" b="0" dirty="0"/>
          </a:p>
          <a:p>
            <a:pPr>
              <a:buNone/>
            </a:pPr>
            <a:r>
              <a:rPr lang="pt-BR" sz="2000" dirty="0" smtClean="0"/>
              <a:t>Servidores:</a:t>
            </a:r>
          </a:p>
          <a:p>
            <a:r>
              <a:rPr lang="pt-BR" sz="2000" dirty="0" smtClean="0"/>
              <a:t>Ter </a:t>
            </a:r>
            <a:r>
              <a:rPr lang="pt-BR" sz="2000" dirty="0"/>
              <a:t>conhecimento prévio das normas, dos critérios e dos conceitos a serem utilizados na Avaliação de Desempenho Individual.</a:t>
            </a:r>
            <a:endParaRPr lang="pt-BR" sz="2000" b="0" dirty="0" smtClean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13</a:t>
            </a:fld>
            <a:endParaRPr lang="pt-BR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Responsabilidades no processo de ADI</a:t>
            </a:r>
            <a:endParaRPr lang="pt-BR" dirty="0"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99592" y="2276872"/>
            <a:ext cx="7408333" cy="34506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t-BR" sz="1800" dirty="0" smtClean="0"/>
              <a:t>Etapas e procedimentos:</a:t>
            </a:r>
          </a:p>
          <a:p>
            <a:pPr>
              <a:buNone/>
            </a:pPr>
            <a:r>
              <a:rPr lang="pt-BR" sz="1800" dirty="0" smtClean="0"/>
              <a:t>-Abertura do processo</a:t>
            </a:r>
          </a:p>
          <a:p>
            <a:pPr>
              <a:buNone/>
            </a:pPr>
            <a:r>
              <a:rPr lang="pt-BR" sz="1800" dirty="0" smtClean="0"/>
              <a:t>-Adequação da Hierarquia, tipos de formulários e cadastro dos avaliadores externos, além da ativação dos formulários dos servidores que estarão de férias ou Licença-Prêmio durante a Autoavaliação</a:t>
            </a:r>
          </a:p>
          <a:p>
            <a:pPr>
              <a:buNone/>
            </a:pPr>
            <a:r>
              <a:rPr lang="pt-BR" sz="1800" dirty="0" smtClean="0"/>
              <a:t>-Realização da AA antecipada</a:t>
            </a:r>
          </a:p>
          <a:p>
            <a:pPr>
              <a:buNone/>
            </a:pPr>
            <a:r>
              <a:rPr lang="pt-BR" sz="1800" dirty="0" smtClean="0"/>
              <a:t>-Realização da Autoavaliação</a:t>
            </a:r>
          </a:p>
          <a:p>
            <a:pPr>
              <a:buNone/>
            </a:pPr>
            <a:r>
              <a:rPr lang="pt-BR" sz="1800" dirty="0" smtClean="0"/>
              <a:t>-Realização da Avaliação pela Liderança</a:t>
            </a:r>
          </a:p>
          <a:p>
            <a:pPr>
              <a:buNone/>
            </a:pPr>
            <a:r>
              <a:rPr lang="pt-BR" sz="1800" dirty="0" smtClean="0"/>
              <a:t>-Fase de recursos</a:t>
            </a:r>
          </a:p>
          <a:p>
            <a:pPr>
              <a:buNone/>
            </a:pPr>
            <a:r>
              <a:rPr lang="pt-BR" sz="1800" dirty="0" smtClean="0"/>
              <a:t>-Impressão do Relatório de Desempenho Individual</a:t>
            </a:r>
          </a:p>
          <a:p>
            <a:pPr>
              <a:buNone/>
            </a:pPr>
            <a:r>
              <a:rPr lang="pt-BR" sz="1800" dirty="0" smtClean="0"/>
              <a:t>-Transcrever avaliações realizadas formulários avulsos no sistema</a:t>
            </a:r>
          </a:p>
          <a:p>
            <a:pPr>
              <a:buNone/>
            </a:pPr>
            <a:r>
              <a:rPr lang="pt-BR" sz="1800" dirty="0" smtClean="0"/>
              <a:t>-Arquivar/encaminhar </a:t>
            </a:r>
            <a:r>
              <a:rPr lang="pt-BR" sz="1800" dirty="0" err="1" smtClean="0"/>
              <a:t>RDIs</a:t>
            </a:r>
            <a:endParaRPr lang="pt-BR" sz="1800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14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Avaliação de Desempenho</a:t>
            </a:r>
            <a:endParaRPr lang="pt-BR"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27653" name="CaixaDeTexto 5"/>
          <p:cNvSpPr txBox="1">
            <a:spLocks noChangeArrowheads="1"/>
          </p:cNvSpPr>
          <p:nvPr/>
        </p:nvSpPr>
        <p:spPr bwMode="auto">
          <a:xfrm>
            <a:off x="755650" y="1628775"/>
            <a:ext cx="8064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b="1"/>
          </a:p>
          <a:p>
            <a:endParaRPr lang="pt-BR" b="1"/>
          </a:p>
          <a:p>
            <a:endParaRPr lang="pt-BR" b="1"/>
          </a:p>
          <a:p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755576" y="1268760"/>
            <a:ext cx="7992888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t-BR" dirty="0" smtClean="0"/>
              <a:t> </a:t>
            </a:r>
          </a:p>
          <a:p>
            <a:pPr>
              <a:spcBef>
                <a:spcPct val="50000"/>
              </a:spcBef>
            </a:pPr>
            <a:r>
              <a:rPr lang="pt-BR" b="1" i="1" dirty="0" smtClean="0"/>
              <a:t>LC 1157/2011 publicada a 03/12/2011 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pt-BR" i="1" dirty="0" smtClean="0"/>
              <a:t>para as carreiras vinculadas a área de saúde, exceto médicos,  das Secretarias e Autarquias.</a:t>
            </a:r>
          </a:p>
          <a:p>
            <a:pPr>
              <a:spcBef>
                <a:spcPct val="50000"/>
              </a:spcBef>
            </a:pPr>
            <a:endParaRPr lang="pt-BR" b="1" i="1" dirty="0" smtClean="0"/>
          </a:p>
          <a:p>
            <a:pPr>
              <a:spcBef>
                <a:spcPct val="50000"/>
              </a:spcBef>
            </a:pPr>
            <a:r>
              <a:rPr lang="pt-BR" b="1" i="1" dirty="0" smtClean="0"/>
              <a:t>LC 1080/2008 publicada a 18/12/2008 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pt-BR" i="1" dirty="0" smtClean="0"/>
              <a:t>para as carreiras administrativas das Secretarias e Autarquias.</a:t>
            </a:r>
          </a:p>
          <a:p>
            <a:pPr>
              <a:spcBef>
                <a:spcPct val="50000"/>
              </a:spcBef>
              <a:buClr>
                <a:srgbClr val="FF0000"/>
              </a:buClr>
            </a:pPr>
            <a:r>
              <a:rPr lang="pt-BR" b="1" i="1" dirty="0" smtClean="0"/>
              <a:t> </a:t>
            </a:r>
          </a:p>
          <a:p>
            <a:pPr>
              <a:spcBef>
                <a:spcPct val="50000"/>
              </a:spcBef>
            </a:pPr>
            <a:r>
              <a:rPr lang="pt-BR" b="1" i="1" dirty="0" smtClean="0"/>
              <a:t>Perspectiva De Mobilidade Funcional LC 1080/2008 E 1157/2011</a:t>
            </a:r>
            <a:r>
              <a:rPr lang="pt-BR" i="1" dirty="0" smtClean="0"/>
              <a:t>: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pt-BR" i="1" dirty="0" smtClean="0">
                <a:solidFill>
                  <a:srgbClr val="000000"/>
                </a:solidFill>
              </a:rPr>
              <a:t> Progressão</a:t>
            </a:r>
          </a:p>
          <a:p>
            <a:pPr>
              <a:spcBef>
                <a:spcPct val="50000"/>
              </a:spcBef>
              <a:buClr>
                <a:srgbClr val="000000"/>
              </a:buClr>
              <a:buFont typeface="Wingdings" pitchFamily="2" charset="2"/>
              <a:buChar char="ü"/>
            </a:pPr>
            <a:r>
              <a:rPr lang="pt-BR" i="1" dirty="0" smtClean="0">
                <a:solidFill>
                  <a:srgbClr val="000000"/>
                </a:solidFill>
              </a:rPr>
              <a:t> </a:t>
            </a:r>
            <a:r>
              <a:rPr lang="pt-BR" i="1" dirty="0" smtClean="0"/>
              <a:t>Promoção</a:t>
            </a:r>
          </a:p>
          <a:p>
            <a:endParaRPr lang="pt-BR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1979712" y="476672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 smtClean="0"/>
              <a:t>EVOLUÇÃO FUNCIONAL</a:t>
            </a:r>
            <a:endParaRPr lang="pt-BR" sz="3600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15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27653" name="CaixaDeTexto 5"/>
          <p:cNvSpPr txBox="1">
            <a:spLocks noChangeArrowheads="1"/>
          </p:cNvSpPr>
          <p:nvPr/>
        </p:nvSpPr>
        <p:spPr bwMode="auto">
          <a:xfrm>
            <a:off x="755650" y="1628775"/>
            <a:ext cx="8064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b="1"/>
          </a:p>
          <a:p>
            <a:endParaRPr lang="pt-BR" b="1"/>
          </a:p>
          <a:p>
            <a:endParaRPr lang="pt-BR" b="1"/>
          </a:p>
          <a:p>
            <a:endParaRPr lang="pt-BR"/>
          </a:p>
        </p:txBody>
      </p:sp>
      <p:sp>
        <p:nvSpPr>
          <p:cNvPr id="27665" name="CaixaDeTexto 7"/>
          <p:cNvSpPr txBox="1">
            <a:spLocks noChangeArrowheads="1"/>
          </p:cNvSpPr>
          <p:nvPr/>
        </p:nvSpPr>
        <p:spPr bwMode="auto">
          <a:xfrm>
            <a:off x="179512" y="404664"/>
            <a:ext cx="8684518" cy="5832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pt-BR" b="1" i="1" u="sng" dirty="0" smtClean="0"/>
          </a:p>
          <a:p>
            <a:pPr algn="ctr"/>
            <a:r>
              <a:rPr lang="pt-BR" sz="3200" dirty="0" smtClean="0"/>
              <a:t>Progressão e Promoção na LC 1080/2008 e na LC 1157/2011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pt-BR" b="1" i="1" dirty="0" smtClean="0"/>
              <a:t>Decreto 57.884/2012 publicado a 20/03/2012</a:t>
            </a:r>
            <a:r>
              <a:rPr lang="pt-BR" i="1" dirty="0" smtClean="0"/>
              <a:t>:</a:t>
            </a:r>
          </a:p>
          <a:p>
            <a:pPr>
              <a:lnSpc>
                <a:spcPct val="150000"/>
              </a:lnSpc>
            </a:pPr>
            <a:r>
              <a:rPr lang="pt-BR" i="1" dirty="0" smtClean="0"/>
              <a:t> Regulamenta o processamento da progressão a que se refere a LC 1157/2011.</a:t>
            </a:r>
          </a:p>
          <a:p>
            <a:pPr>
              <a:lnSpc>
                <a:spcPct val="150000"/>
              </a:lnSpc>
              <a:spcBef>
                <a:spcPct val="50000"/>
              </a:spcBef>
              <a:buClr>
                <a:srgbClr val="FF0000"/>
              </a:buClr>
            </a:pPr>
            <a:r>
              <a:rPr lang="pt-BR" b="1" i="1" dirty="0" smtClean="0"/>
              <a:t>Decreto 60.545 publicado a 19/06/2014</a:t>
            </a:r>
            <a:r>
              <a:rPr lang="pt-BR" i="1" dirty="0" smtClean="0"/>
              <a:t>:</a:t>
            </a:r>
          </a:p>
          <a:p>
            <a:pPr>
              <a:lnSpc>
                <a:spcPct val="150000"/>
              </a:lnSpc>
            </a:pPr>
            <a:r>
              <a:rPr lang="pt-BR" i="1" dirty="0" smtClean="0"/>
              <a:t> Regulamenta o processamento da progressão a que se refere a LC 1080/2008.</a:t>
            </a:r>
            <a:r>
              <a:rPr lang="pt-BR" b="1" i="1" dirty="0" smtClean="0"/>
              <a:t>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pt-BR" b="1" i="1" dirty="0" smtClean="0"/>
              <a:t>Decreto 57.883/2012 publicado a 20/03/2012</a:t>
            </a:r>
            <a:r>
              <a:rPr lang="pt-BR" i="1" dirty="0" smtClean="0"/>
              <a:t>: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pt-BR" i="1" dirty="0" smtClean="0"/>
              <a:t> Regulamenta o processamento da promoção a que se refere a LC  1157/2011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pt-BR" b="1" i="1" dirty="0" smtClean="0"/>
              <a:t>Decreto 54.779/2009 publicado a 16/09/2009</a:t>
            </a:r>
          </a:p>
          <a:p>
            <a:pPr>
              <a:lnSpc>
                <a:spcPct val="150000"/>
              </a:lnSpc>
            </a:pPr>
            <a:r>
              <a:rPr lang="pt-BR" i="1" dirty="0" smtClean="0"/>
              <a:t> Regulamenta o processamento da promoção a que se refere a LC  1080/2008</a:t>
            </a:r>
          </a:p>
          <a:p>
            <a:pPr algn="ctr">
              <a:lnSpc>
                <a:spcPct val="150000"/>
              </a:lnSpc>
            </a:pPr>
            <a:endParaRPr lang="pt-BR" sz="2000" b="1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16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4525963"/>
          </a:xfrm>
        </p:spPr>
        <p:txBody>
          <a:bodyPr/>
          <a:lstStyle/>
          <a:p>
            <a:pPr marL="0" algn="ctr">
              <a:buNone/>
            </a:pPr>
            <a:r>
              <a:rPr lang="pt-BR" sz="3600" dirty="0" smtClean="0"/>
              <a:t>Progressão e Promoção na LC 1080/2008 e na LC 1157/2011</a:t>
            </a:r>
          </a:p>
          <a:p>
            <a:pPr marL="0" algn="ctr">
              <a:buNone/>
            </a:pPr>
            <a:endParaRPr lang="pt-BR" sz="1800" b="1" i="1" u="sng" dirty="0" smtClean="0"/>
          </a:p>
          <a:p>
            <a:pPr>
              <a:buNone/>
            </a:pPr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17</a:t>
            </a:fld>
            <a:endParaRPr lang="pt-BR"/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467544" y="2132856"/>
          <a:ext cx="8060680" cy="3278866"/>
        </p:xfrm>
        <a:graphic>
          <a:graphicData uri="http://schemas.openxmlformats.org/drawingml/2006/table">
            <a:tbl>
              <a:tblPr/>
              <a:tblGrid>
                <a:gridCol w="1423290"/>
                <a:gridCol w="3132103"/>
                <a:gridCol w="3505287"/>
              </a:tblGrid>
              <a:tr h="3550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PROCESSO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b="1" i="1">
                          <a:latin typeface="Calibri"/>
                          <a:ea typeface="Calibri"/>
                          <a:cs typeface="Times New Roman"/>
                        </a:rPr>
                        <a:t>LC 1080/2008</a:t>
                      </a:r>
                      <a:endParaRPr lang="pt-B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b="1" i="1">
                          <a:latin typeface="Calibri"/>
                          <a:ea typeface="Calibri"/>
                          <a:cs typeface="Times New Roman"/>
                        </a:rPr>
                        <a:t>LC 1157/2011</a:t>
                      </a:r>
                      <a:endParaRPr lang="pt-B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6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b="1" i="1" u="sng" dirty="0">
                          <a:latin typeface="Calibri"/>
                          <a:ea typeface="Calibri"/>
                          <a:cs typeface="Times New Roman"/>
                        </a:rPr>
                        <a:t>Progressão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i="1" dirty="0" smtClean="0">
                          <a:latin typeface="Calibri"/>
                          <a:ea typeface="Calibri"/>
                          <a:cs typeface="Times New Roman"/>
                        </a:rPr>
                        <a:t>Decreto</a:t>
                      </a:r>
                      <a:r>
                        <a:rPr lang="pt-BR" sz="1800" i="1" baseline="0" dirty="0" smtClean="0">
                          <a:latin typeface="Calibri"/>
                          <a:ea typeface="Calibri"/>
                          <a:cs typeface="Times New Roman"/>
                        </a:rPr>
                        <a:t> n.</a:t>
                      </a:r>
                      <a:r>
                        <a:rPr lang="pt-BR" sz="1800" i="1" dirty="0" smtClean="0">
                          <a:latin typeface="Calibri"/>
                          <a:ea typeface="Calibri"/>
                          <a:cs typeface="Times New Roman"/>
                        </a:rPr>
                        <a:t>º 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60.545 publicado a 19/06/2014: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 Regulamenta o processamento da progressão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i="1" dirty="0" smtClean="0">
                          <a:latin typeface="Calibri"/>
                          <a:ea typeface="Calibri"/>
                          <a:cs typeface="Times New Roman"/>
                        </a:rPr>
                        <a:t>Decreto n.º 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57.884/2012 publicado a 20/03/2012: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 Regulamenta o processamento da progressão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01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b="1" i="1" u="sng" dirty="0">
                          <a:latin typeface="Calibri"/>
                          <a:ea typeface="Calibri"/>
                          <a:cs typeface="Times New Roman"/>
                        </a:rPr>
                        <a:t>Promoção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i="1" dirty="0" smtClean="0">
                          <a:latin typeface="Calibri"/>
                          <a:ea typeface="Calibri"/>
                          <a:cs typeface="Times New Roman"/>
                        </a:rPr>
                        <a:t>Decreto n.º 54.779/2009 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publicado a 16/09/2009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 Regulamenta o processamento da promoção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i="1" dirty="0" smtClean="0">
                          <a:latin typeface="Calibri"/>
                          <a:ea typeface="Calibri"/>
                          <a:cs typeface="Times New Roman"/>
                        </a:rPr>
                        <a:t>Decreto n.º 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57.883/2012 publicado a 20/03/2012: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 Regulamenta o processamento da promoção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27653" name="CaixaDeTexto 5"/>
          <p:cNvSpPr txBox="1">
            <a:spLocks noChangeArrowheads="1"/>
          </p:cNvSpPr>
          <p:nvPr/>
        </p:nvSpPr>
        <p:spPr bwMode="auto">
          <a:xfrm>
            <a:off x="539552" y="1628775"/>
            <a:ext cx="828059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pt-BR" b="1"/>
          </a:p>
          <a:p>
            <a:endParaRPr lang="pt-BR" b="1"/>
          </a:p>
          <a:p>
            <a:endParaRPr lang="pt-BR" b="1"/>
          </a:p>
          <a:p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611560" y="1412776"/>
            <a:ext cx="8064896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</a:pPr>
            <a:endParaRPr lang="pt-BR" b="1" dirty="0" smtClean="0"/>
          </a:p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pt-BR" b="1" i="1" u="sng" dirty="0" smtClean="0"/>
              <a:t>Progressão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  <a:buClr>
                <a:srgbClr val="FF0000"/>
              </a:buClr>
            </a:pPr>
            <a:r>
              <a:rPr lang="pt-BR" b="1" i="1" dirty="0" smtClean="0"/>
              <a:t>Definição:</a:t>
            </a:r>
            <a:r>
              <a:rPr lang="pt-BR" i="1" dirty="0" smtClean="0"/>
              <a:t> é a passagem do servidor de um  grau imediatamente superior, dentro de uma mesma referência, da respectiva classe.</a:t>
            </a:r>
          </a:p>
          <a:p>
            <a:pPr algn="just">
              <a:spcBef>
                <a:spcPct val="50000"/>
              </a:spcBef>
              <a:buClr>
                <a:srgbClr val="FF0000"/>
              </a:buClr>
            </a:pPr>
            <a:endParaRPr lang="pt-BR" i="1" dirty="0" smtClean="0"/>
          </a:p>
          <a:p>
            <a:pPr algn="just">
              <a:spcBef>
                <a:spcPct val="50000"/>
              </a:spcBef>
              <a:buClr>
                <a:srgbClr val="FF0000"/>
              </a:buClr>
            </a:pPr>
            <a:endParaRPr lang="pt-BR" i="1" dirty="0" smtClean="0"/>
          </a:p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pt-BR" b="1" i="1" u="sng" dirty="0" smtClean="0"/>
              <a:t>Promoção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  <a:buClr>
                <a:srgbClr val="FF0000"/>
              </a:buClr>
            </a:pPr>
            <a:r>
              <a:rPr lang="pt-BR" b="1" i="1" dirty="0" smtClean="0"/>
              <a:t>Definição:</a:t>
            </a:r>
            <a:r>
              <a:rPr lang="pt-BR" i="1" dirty="0" smtClean="0"/>
              <a:t> é a passagem do servidor de uma referência para outra superior da sua respectiva classe, mantido o grau de enquadramento, devido à aquisição de competências adicionais as exigidas para ingresso.</a:t>
            </a:r>
          </a:p>
          <a:p>
            <a:pPr>
              <a:spcBef>
                <a:spcPct val="50000"/>
              </a:spcBef>
              <a:buClr>
                <a:srgbClr val="FF0000"/>
              </a:buClr>
            </a:pPr>
            <a:endParaRPr lang="pt-BR" i="1" dirty="0" smtClean="0"/>
          </a:p>
          <a:p>
            <a:pPr>
              <a:spcBef>
                <a:spcPct val="50000"/>
              </a:spcBef>
              <a:buClr>
                <a:srgbClr val="FF0000"/>
              </a:buClr>
            </a:pPr>
            <a:endParaRPr lang="pt-BR" i="1" dirty="0" smtClean="0"/>
          </a:p>
        </p:txBody>
      </p:sp>
      <p:sp>
        <p:nvSpPr>
          <p:cNvPr id="7" name="CaixaDeTexto 6"/>
          <p:cNvSpPr txBox="1"/>
          <p:nvPr/>
        </p:nvSpPr>
        <p:spPr>
          <a:xfrm>
            <a:off x="971600" y="260648"/>
            <a:ext cx="7056784" cy="1584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/>
              <a:t>Progressão e Promoção na LC 1080/2008 e na LC 1157/2011</a:t>
            </a:r>
          </a:p>
          <a:p>
            <a:endParaRPr lang="pt-BR" sz="3200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18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pt-BR" b="1" dirty="0" smtClean="0"/>
              <a:t>-REFERÊNCIA</a:t>
            </a:r>
            <a:r>
              <a:rPr lang="pt-BR" dirty="0" smtClean="0"/>
              <a:t>: símbolo numerário indicativo do nível de vencimentos fixado para o cargo ou Função-Atividade.</a:t>
            </a:r>
          </a:p>
          <a:p>
            <a:r>
              <a:rPr lang="pt-BR" b="1" dirty="0" smtClean="0"/>
              <a:t>- GRAU</a:t>
            </a:r>
            <a:r>
              <a:rPr lang="pt-BR" dirty="0" smtClean="0"/>
              <a:t>: valores fixados para uma referência, indicados por letras maiúsculas em ordem alfabética. </a:t>
            </a:r>
          </a:p>
          <a:p>
            <a:r>
              <a:rPr lang="pt-BR" b="1" dirty="0" smtClean="0"/>
              <a:t>- PADRÃO</a:t>
            </a:r>
            <a:r>
              <a:rPr lang="pt-BR" dirty="0" smtClean="0"/>
              <a:t>: Referência + Grau</a:t>
            </a:r>
          </a:p>
          <a:p>
            <a:r>
              <a:rPr lang="pt-BR" b="1" dirty="0" smtClean="0"/>
              <a:t>- CLASSE</a:t>
            </a:r>
            <a:r>
              <a:rPr lang="pt-BR" dirty="0" smtClean="0"/>
              <a:t>: denominação do cargo ou função-atividade</a:t>
            </a:r>
          </a:p>
          <a:p>
            <a:r>
              <a:rPr lang="pt-BR" b="1" dirty="0" smtClean="0"/>
              <a:t>- CARGO DE ORIGEM</a:t>
            </a:r>
            <a:r>
              <a:rPr lang="pt-BR" dirty="0" smtClean="0"/>
              <a:t>: cargo em que se deu o ingresso</a:t>
            </a:r>
          </a:p>
          <a:p>
            <a:r>
              <a:rPr lang="pt-BR" b="1" dirty="0" smtClean="0"/>
              <a:t>- PROMOÇÃO</a:t>
            </a:r>
            <a:r>
              <a:rPr lang="pt-BR" dirty="0" smtClean="0"/>
              <a:t>: Ato de evolução funcional relacionado à elevação da referência (número)</a:t>
            </a:r>
          </a:p>
          <a:p>
            <a:r>
              <a:rPr lang="pt-BR" b="1" dirty="0" smtClean="0"/>
              <a:t>- PROGRESSÃO</a:t>
            </a:r>
            <a:r>
              <a:rPr lang="pt-BR" dirty="0" smtClean="0"/>
              <a:t>: Ato de evolução funcional relacionado à elevação do padrão (letra)</a:t>
            </a:r>
          </a:p>
          <a:p>
            <a:r>
              <a:rPr lang="pt-BR" b="1" dirty="0" smtClean="0"/>
              <a:t>- INTERRUPÇÃO DE CONTAGEM – </a:t>
            </a:r>
            <a:r>
              <a:rPr lang="pt-BR" dirty="0" smtClean="0"/>
              <a:t>São</a:t>
            </a:r>
            <a:r>
              <a:rPr lang="pt-BR" b="1" dirty="0" smtClean="0"/>
              <a:t> </a:t>
            </a:r>
            <a:r>
              <a:rPr lang="pt-BR" dirty="0" smtClean="0"/>
              <a:t>ocorrências em que a contagem de tempo será interrompida, reiniciado na data seguinte da ocorrência.</a:t>
            </a:r>
          </a:p>
          <a:p>
            <a:r>
              <a:rPr lang="pt-BR" b="1" dirty="0" smtClean="0"/>
              <a:t>- REGIME RETRIBUITÓRIO</a:t>
            </a:r>
            <a:r>
              <a:rPr lang="pt-BR" dirty="0" smtClean="0"/>
              <a:t>: Legislação que rege um determinado conjunto classes</a:t>
            </a:r>
          </a:p>
          <a:p>
            <a:r>
              <a:rPr lang="pt-BR" b="1" dirty="0" smtClean="0"/>
              <a:t>- EFETIVO EXERCÍCIO – </a:t>
            </a:r>
            <a:r>
              <a:rPr lang="pt-BR" dirty="0" smtClean="0"/>
              <a:t>Dias efetivamente trabalhados, incluindo o descanso remunerado e afastamentos previstos no artigo 78 da LC 10.261/68.</a:t>
            </a:r>
          </a:p>
          <a:p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19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Conceitos</a:t>
            </a:r>
            <a:endParaRPr lang="pt-BR"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CENTRO DE PROMOÇÃO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Avaliação de Desempenho</a:t>
            </a:r>
          </a:p>
          <a:p>
            <a:r>
              <a:rPr lang="pt-BR" dirty="0" smtClean="0"/>
              <a:t>Evolução Funcional</a:t>
            </a:r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SES - CRH - GGP - CENTRO DE PROMOÇÃO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2</a:t>
            </a:fld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2195736" y="476672"/>
            <a:ext cx="4608512" cy="158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hangingPunct="0">
              <a:spcBef>
                <a:spcPct val="20000"/>
              </a:spcBef>
              <a:buClr>
                <a:schemeClr val="accent1"/>
              </a:buClr>
              <a:buSzPct val="100000"/>
              <a:defRPr/>
            </a:pPr>
            <a:r>
              <a:rPr lang="pt-BR" sz="3600" b="1" dirty="0" smtClean="0"/>
              <a:t>Módulo VI – </a:t>
            </a:r>
          </a:p>
          <a:p>
            <a:pPr lvl="0" algn="ctr" hangingPunct="0">
              <a:spcBef>
                <a:spcPct val="20000"/>
              </a:spcBef>
              <a:buClr>
                <a:schemeClr val="accent1"/>
              </a:buClr>
              <a:buSzPct val="100000"/>
              <a:defRPr/>
            </a:pPr>
            <a:r>
              <a:rPr lang="pt-BR" sz="3600" b="1" dirty="0" smtClean="0"/>
              <a:t>Evolução Funcional</a:t>
            </a:r>
            <a:endParaRPr lang="pt-BR" sz="3600" dirty="0" smtClean="0">
              <a:cs typeface="Arial" pitchFamily="34" charset="0"/>
            </a:endParaRPr>
          </a:p>
          <a:p>
            <a:pPr algn="ctr"/>
            <a:endParaRPr lang="pt-BR"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99592" y="1556792"/>
            <a:ext cx="7408333" cy="3450696"/>
          </a:xfrm>
        </p:spPr>
        <p:txBody>
          <a:bodyPr/>
          <a:lstStyle/>
          <a:p>
            <a:r>
              <a:rPr lang="pt-BR" dirty="0" smtClean="0"/>
              <a:t>Tabela de Vencimentos</a:t>
            </a:r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20</a:t>
            </a:fld>
            <a:endParaRPr lang="pt-BR"/>
          </a:p>
        </p:txBody>
      </p:sp>
      <p:pic>
        <p:nvPicPr>
          <p:cNvPr id="4" name="Imagem 3" descr="tabela de venciment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572" y="2938462"/>
            <a:ext cx="8958428" cy="157065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27653" name="CaixaDeTexto 5"/>
          <p:cNvSpPr txBox="1">
            <a:spLocks noChangeArrowheads="1"/>
          </p:cNvSpPr>
          <p:nvPr/>
        </p:nvSpPr>
        <p:spPr bwMode="auto">
          <a:xfrm>
            <a:off x="755650" y="1628775"/>
            <a:ext cx="8064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b="1"/>
          </a:p>
          <a:p>
            <a:endParaRPr lang="pt-BR" b="1"/>
          </a:p>
          <a:p>
            <a:endParaRPr lang="pt-BR" b="1"/>
          </a:p>
          <a:p>
            <a:endParaRPr lang="pt-BR"/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03823349"/>
              </p:ext>
            </p:extLst>
          </p:nvPr>
        </p:nvGraphicFramePr>
        <p:xfrm>
          <a:off x="395536" y="2203241"/>
          <a:ext cx="8428672" cy="3795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0240"/>
                <a:gridCol w="5418432"/>
              </a:tblGrid>
              <a:tr h="4117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Classes LC 1080/2008</a:t>
                      </a:r>
                      <a:endParaRPr lang="pt-BR" sz="18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Classes </a:t>
                      </a:r>
                      <a:r>
                        <a:rPr lang="pt-BR" sz="1800" i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LC 1157/2011</a:t>
                      </a:r>
                      <a:endParaRPr lang="pt-BR" sz="18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29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sz="1800" i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 Auxiliar de Serviços Gerais*</a:t>
                      </a:r>
                      <a:endParaRPr lang="pt-BR" sz="1800" i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</a:endParaRP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Oficial Administrativo;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Oficial Operacional;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Oficial Sociocultural;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endParaRPr lang="pt-BR" sz="1800" i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</a:endParaRP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Analista Administrativo;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Analista de Tecnologia;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Analista Sociocultural;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Executivo Público;</a:t>
                      </a:r>
                      <a:endParaRPr lang="pt-BR" sz="18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- Auxiliar de Saúde;   Auxiliar de Laboratório;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Auxiliar de Radiologia;  Agente de Saneamento;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Agente de Saúde; Agente Técnico de Saúde;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Auxiliar de Enfermagem;   Desinsetizador;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Motorista de Ambulância; Oficial de Saúde;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sz="18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Técnico de Enfermagem;  Auxiliar de Analises Clínicas; Técnico de Laboratório; Técnico de Radiologia; Cirurgião Dentista; Agente Técnico de Assistência</a:t>
                      </a:r>
                      <a:r>
                        <a:rPr lang="pt-BR" sz="1800" i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 à Saúde Enfermeiro; Enfermeiro  do Trabalho; Médico Veterinário; Tecnólogo de Radiologia.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None/>
                      </a:pPr>
                      <a:endParaRPr lang="pt-BR" sz="1800" i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</a:endParaRPr>
                    </a:p>
                    <a:p>
                      <a:pPr>
                        <a:lnSpc>
                          <a:spcPct val="100000"/>
                        </a:lnSpc>
                        <a:buFontTx/>
                        <a:buNone/>
                      </a:pPr>
                      <a:endParaRPr lang="pt-BR" sz="18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7665" name="CaixaDeTexto 7"/>
          <p:cNvSpPr txBox="1">
            <a:spLocks noChangeArrowheads="1"/>
          </p:cNvSpPr>
          <p:nvPr/>
        </p:nvSpPr>
        <p:spPr bwMode="auto">
          <a:xfrm>
            <a:off x="395536" y="764704"/>
            <a:ext cx="839628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sz="2000" b="1" dirty="0" smtClean="0"/>
          </a:p>
          <a:p>
            <a:pPr algn="ctr"/>
            <a:r>
              <a:rPr lang="pt-BR" sz="3200" dirty="0" smtClean="0"/>
              <a:t>Progressão e Promoção na LC 1080/2008 e na LC 1157/2011</a:t>
            </a:r>
            <a:endParaRPr lang="pt-BR" sz="32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428596" y="6143644"/>
            <a:ext cx="3411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* Concorre somente a Progressão</a:t>
            </a:r>
            <a:endParaRPr lang="pt-BR" dirty="0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1"/>
          </p:nvPr>
        </p:nvSpPr>
        <p:spPr>
          <a:xfrm>
            <a:off x="179512" y="6093296"/>
            <a:ext cx="3786691" cy="365125"/>
          </a:xfrm>
        </p:spPr>
        <p:txBody>
          <a:bodyPr/>
          <a:lstStyle/>
          <a:p>
            <a:r>
              <a:rPr lang="pt-BR" dirty="0" smtClean="0"/>
              <a:t>SES - CRH - GGP - CENTRO DE PROMOÇÃO</a:t>
            </a: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21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BR" sz="6000" dirty="0" smtClean="0"/>
              <a:t>Progressão</a:t>
            </a:r>
            <a:endParaRPr lang="pt-BR" sz="6000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22</a:t>
            </a:fld>
            <a:endParaRPr lang="pt-BR"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PROGRESSÃ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3797" y="332656"/>
            <a:ext cx="8859922" cy="6336704"/>
          </a:xfrm>
        </p:spPr>
      </p:pic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23</a:t>
            </a:fld>
            <a:endParaRPr lang="pt-BR"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6"/>
          <p:cNvSpPr txBox="1">
            <a:spLocks noChangeArrowheads="1"/>
          </p:cNvSpPr>
          <p:nvPr/>
        </p:nvSpPr>
        <p:spPr bwMode="auto">
          <a:xfrm>
            <a:off x="2032000" y="14319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/>
          </a:p>
        </p:txBody>
      </p:sp>
      <p:sp>
        <p:nvSpPr>
          <p:cNvPr id="29701" name="Text Box 7"/>
          <p:cNvSpPr txBox="1">
            <a:spLocks noChangeArrowheads="1"/>
          </p:cNvSpPr>
          <p:nvPr/>
        </p:nvSpPr>
        <p:spPr bwMode="auto">
          <a:xfrm>
            <a:off x="395537" y="548681"/>
            <a:ext cx="8568951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pt-BR" sz="2000" b="1" dirty="0" smtClean="0"/>
          </a:p>
          <a:p>
            <a:endParaRPr lang="pt-BR" b="1" i="1" dirty="0" smtClean="0"/>
          </a:p>
          <a:p>
            <a:pPr algn="ctr"/>
            <a:r>
              <a:rPr lang="pt-BR" sz="3200" dirty="0" smtClean="0"/>
              <a:t>Requisitos para Participar dos Processos de Progressão  – LC 1080/2008</a:t>
            </a:r>
          </a:p>
          <a:p>
            <a:endParaRPr lang="pt-BR" i="1" dirty="0"/>
          </a:p>
          <a:p>
            <a:pPr algn="just"/>
            <a:r>
              <a:rPr lang="pt-BR" b="1" i="1" dirty="0"/>
              <a:t> I- </a:t>
            </a:r>
            <a:r>
              <a:rPr lang="pt-BR" i="1" dirty="0"/>
              <a:t>Contar, em </a:t>
            </a:r>
            <a:r>
              <a:rPr lang="pt-BR" i="1" dirty="0" smtClean="0"/>
              <a:t>31/10 </a:t>
            </a:r>
            <a:r>
              <a:rPr lang="pt-BR" i="1" dirty="0"/>
              <a:t>do ano </a:t>
            </a:r>
            <a:r>
              <a:rPr lang="pt-BR" i="1" dirty="0" smtClean="0"/>
              <a:t>de referência do </a:t>
            </a:r>
            <a:r>
              <a:rPr lang="pt-BR" i="1" dirty="0"/>
              <a:t>processo de progressão, com interstício mínimo de 2(dois)anos de efetivo </a:t>
            </a:r>
            <a:r>
              <a:rPr lang="pt-BR" i="1" dirty="0" smtClean="0"/>
              <a:t>exercício </a:t>
            </a:r>
            <a:r>
              <a:rPr lang="pt-BR" i="1" dirty="0"/>
              <a:t>no padrão da classe em que </a:t>
            </a:r>
            <a:r>
              <a:rPr lang="pt-BR" i="1" dirty="0" smtClean="0"/>
              <a:t>seu cargo </a:t>
            </a:r>
            <a:r>
              <a:rPr lang="pt-BR" i="1" dirty="0"/>
              <a:t>ou função atividade estiver enquadrado.</a:t>
            </a:r>
          </a:p>
          <a:p>
            <a:pPr algn="just"/>
            <a:r>
              <a:rPr lang="pt-BR" i="1" dirty="0"/>
              <a:t> </a:t>
            </a:r>
          </a:p>
          <a:p>
            <a:pPr algn="just"/>
            <a:r>
              <a:rPr lang="pt-BR" b="1" i="1" dirty="0"/>
              <a:t>II- </a:t>
            </a:r>
            <a:r>
              <a:rPr lang="pt-BR" i="1" dirty="0"/>
              <a:t>Obter pontuação igual ou superior a 70% em cada uma das duas últimas avaliações de desempenho individual que antecedem o </a:t>
            </a:r>
            <a:r>
              <a:rPr lang="pt-BR" i="1" dirty="0" smtClean="0"/>
              <a:t>processo de progressão.</a:t>
            </a:r>
            <a:endParaRPr lang="pt-BR" i="1" dirty="0"/>
          </a:p>
          <a:p>
            <a:pPr algn="just"/>
            <a:endParaRPr lang="pt-BR" i="1" u="sng" dirty="0"/>
          </a:p>
          <a:p>
            <a:pPr algn="just"/>
            <a:r>
              <a:rPr lang="pt-BR" b="1" i="1" dirty="0"/>
              <a:t>Obs</a:t>
            </a:r>
            <a:r>
              <a:rPr lang="pt-BR" i="1" dirty="0"/>
              <a:t>. </a:t>
            </a:r>
          </a:p>
          <a:p>
            <a:pPr algn="just"/>
            <a:r>
              <a:rPr lang="pt-BR" i="1" u="sng" dirty="0"/>
              <a:t>Padrão</a:t>
            </a:r>
            <a:r>
              <a:rPr lang="pt-BR" i="1" dirty="0"/>
              <a:t>: conjunto de referência e grau</a:t>
            </a:r>
          </a:p>
          <a:p>
            <a:pPr algn="just"/>
            <a:r>
              <a:rPr lang="pt-BR" i="1" u="sng" dirty="0"/>
              <a:t>Classe</a:t>
            </a:r>
            <a:r>
              <a:rPr lang="pt-BR" i="1" dirty="0"/>
              <a:t>: conjunto de cargos  e funções atividade de mesma natureza  e igual denominação.</a:t>
            </a:r>
            <a:endParaRPr lang="pt-BR" i="1" u="sng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24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2032000" y="14319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/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251520" y="332656"/>
            <a:ext cx="8712967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pt-BR" sz="2000" b="1" dirty="0" smtClean="0"/>
          </a:p>
          <a:p>
            <a:pPr algn="ctr"/>
            <a:endParaRPr lang="pt-BR" sz="2800" dirty="0" smtClean="0"/>
          </a:p>
          <a:p>
            <a:pPr algn="ctr"/>
            <a:r>
              <a:rPr lang="pt-BR" sz="2800" i="1" dirty="0" smtClean="0"/>
              <a:t>Requisitos para Participar dos Processos de Progressão – </a:t>
            </a:r>
            <a:r>
              <a:rPr lang="pt-BR" sz="2800" i="1" dirty="0"/>
              <a:t>LC 1157/2011</a:t>
            </a:r>
          </a:p>
          <a:p>
            <a:endParaRPr lang="pt-BR" i="1" dirty="0"/>
          </a:p>
          <a:p>
            <a:pPr algn="just"/>
            <a:r>
              <a:rPr lang="pt-BR" b="1" i="1" dirty="0"/>
              <a:t> I- </a:t>
            </a:r>
            <a:r>
              <a:rPr lang="pt-BR" i="1" dirty="0"/>
              <a:t>Contar, em 30/06 do ano a que se refere o processo de progressão, com interstício mínimo de 2(dois)anos de efetivo </a:t>
            </a:r>
            <a:r>
              <a:rPr lang="pt-BR" i="1" dirty="0" smtClean="0"/>
              <a:t>exercício </a:t>
            </a:r>
            <a:r>
              <a:rPr lang="pt-BR" i="1" dirty="0"/>
              <a:t>no padrão da classe em que </a:t>
            </a:r>
            <a:r>
              <a:rPr lang="pt-BR" i="1" dirty="0" smtClean="0"/>
              <a:t>seu </a:t>
            </a:r>
            <a:r>
              <a:rPr lang="pt-BR" i="1" dirty="0"/>
              <a:t>cargo ou função atividade estiver enquadrado.</a:t>
            </a:r>
          </a:p>
          <a:p>
            <a:pPr algn="just"/>
            <a:r>
              <a:rPr lang="pt-BR" i="1" dirty="0"/>
              <a:t> </a:t>
            </a:r>
          </a:p>
          <a:p>
            <a:pPr algn="just"/>
            <a:r>
              <a:rPr lang="pt-BR" b="1" i="1" dirty="0"/>
              <a:t>II- </a:t>
            </a:r>
            <a:r>
              <a:rPr lang="pt-BR" i="1" dirty="0"/>
              <a:t>Obter pontuação igual ou superior a 70% em cada uma das duas últimas avaliações de desempenho individual que antecedem o </a:t>
            </a:r>
            <a:r>
              <a:rPr lang="pt-BR" i="1" dirty="0" smtClean="0"/>
              <a:t>processo de progressão.</a:t>
            </a:r>
            <a:endParaRPr lang="pt-BR" i="1" dirty="0"/>
          </a:p>
          <a:p>
            <a:pPr algn="just"/>
            <a:endParaRPr lang="pt-BR" i="1" u="sng" dirty="0"/>
          </a:p>
          <a:p>
            <a:pPr algn="just"/>
            <a:endParaRPr lang="pt-BR" b="1" i="1" dirty="0" smtClean="0"/>
          </a:p>
          <a:p>
            <a:pPr algn="just"/>
            <a:r>
              <a:rPr lang="pt-BR" b="1" i="1" dirty="0" smtClean="0"/>
              <a:t>Obs</a:t>
            </a:r>
            <a:r>
              <a:rPr lang="pt-BR" i="1" dirty="0"/>
              <a:t>. </a:t>
            </a:r>
          </a:p>
          <a:p>
            <a:pPr algn="just"/>
            <a:r>
              <a:rPr lang="pt-BR" i="1" u="sng" dirty="0"/>
              <a:t>Padrão</a:t>
            </a:r>
            <a:r>
              <a:rPr lang="pt-BR" i="1" dirty="0"/>
              <a:t>: conjunto de referência e grau</a:t>
            </a:r>
          </a:p>
          <a:p>
            <a:pPr algn="just"/>
            <a:r>
              <a:rPr lang="pt-BR" i="1" u="sng" dirty="0"/>
              <a:t>Classe</a:t>
            </a:r>
            <a:r>
              <a:rPr lang="pt-BR" i="1" dirty="0"/>
              <a:t>: conjunto de cargos  e funções atividade de mesma natureza  e igual denominação.</a:t>
            </a:r>
            <a:endParaRPr lang="pt-BR" i="1" u="sng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25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548681"/>
            <a:ext cx="8229600" cy="1224136"/>
          </a:xfrm>
        </p:spPr>
        <p:txBody>
          <a:bodyPr/>
          <a:lstStyle/>
          <a:p>
            <a:pPr algn="ctr">
              <a:buNone/>
            </a:pPr>
            <a:r>
              <a:rPr lang="pt-BR" sz="2800" b="1" i="1" dirty="0" smtClean="0"/>
              <a:t>Requisitos para Participar dos Processos de Progressão </a:t>
            </a:r>
          </a:p>
          <a:p>
            <a:pPr>
              <a:buNone/>
            </a:pPr>
            <a:endParaRPr lang="pt-BR" sz="1800" b="1" i="1" dirty="0" smtClean="0"/>
          </a:p>
          <a:p>
            <a:pPr>
              <a:buNone/>
            </a:pPr>
            <a:endParaRPr lang="pt-BR" sz="1800" b="1" i="1" dirty="0" smtClean="0"/>
          </a:p>
          <a:p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26</a:t>
            </a:fld>
            <a:endParaRPr lang="pt-BR"/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323528" y="1484784"/>
          <a:ext cx="8604448" cy="5022018"/>
        </p:xfrm>
        <a:graphic>
          <a:graphicData uri="http://schemas.openxmlformats.org/drawingml/2006/table">
            <a:tbl>
              <a:tblPr/>
              <a:tblGrid>
                <a:gridCol w="4377701"/>
                <a:gridCol w="4226747"/>
              </a:tblGrid>
              <a:tr h="2953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LC 1080/2008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LC 1157/2011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09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I- 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Contar, em </a:t>
                      </a: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31/10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 do ano de referência do processo de progressão, com interstício mínimo de </a:t>
                      </a: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2(dois)anos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 de efetivo exercício, no </a:t>
                      </a: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padrão da classe 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em que seu cargo ou função atividade estiver enquadrado</a:t>
                      </a:r>
                      <a:r>
                        <a:rPr lang="pt-BR" sz="1800" i="1" dirty="0" smtClean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II- 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Obter pontuação </a:t>
                      </a: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igual ou superior a 70% em cada uma das duas últimas 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avaliações de desempenho individual que </a:t>
                      </a: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antecedem o </a:t>
                      </a:r>
                      <a:r>
                        <a:rPr lang="pt-BR" sz="1800" b="1" i="1" dirty="0" smtClean="0">
                          <a:latin typeface="Calibri"/>
                          <a:ea typeface="Calibri"/>
                          <a:cs typeface="Times New Roman"/>
                        </a:rPr>
                        <a:t>processo </a:t>
                      </a: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de progressão</a:t>
                      </a:r>
                      <a:r>
                        <a:rPr lang="pt-BR" sz="1800" i="1" dirty="0" smtClean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pt-BR" sz="1800" i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b="1" i="1" dirty="0" smtClean="0">
                          <a:latin typeface="Calibri"/>
                          <a:ea typeface="Calibri"/>
                          <a:cs typeface="Times New Roman"/>
                        </a:rPr>
                        <a:t>III</a:t>
                      </a:r>
                      <a:r>
                        <a:rPr lang="pt-BR" sz="1800" i="1" dirty="0" smtClean="0">
                          <a:latin typeface="Calibri"/>
                          <a:ea typeface="Calibri"/>
                          <a:cs typeface="Times New Roman"/>
                        </a:rPr>
                        <a:t>- Estar em</a:t>
                      </a:r>
                      <a:r>
                        <a:rPr lang="pt-BR" sz="1800" i="1" baseline="0" dirty="0" smtClean="0">
                          <a:latin typeface="Calibri"/>
                          <a:ea typeface="Calibri"/>
                          <a:cs typeface="Times New Roman"/>
                        </a:rPr>
                        <a:t> exercício na data da vigência dos efeitos pecuniários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I- 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Contar, em </a:t>
                      </a: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30/06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 do ano </a:t>
                      </a:r>
                      <a:r>
                        <a:rPr lang="pt-BR" sz="1800" i="1" dirty="0" smtClean="0">
                          <a:latin typeface="+mn-lt"/>
                          <a:ea typeface="Calibri"/>
                          <a:cs typeface="Times New Roman"/>
                        </a:rPr>
                        <a:t>de referência do processo de progressão, 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com interstício mínimo de </a:t>
                      </a: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2(dois)ano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s de efetivo exercício, no </a:t>
                      </a: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padrão da classe 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em que seu cargo ou função atividade estiver enquadrado</a:t>
                      </a:r>
                      <a:r>
                        <a:rPr lang="pt-BR" sz="1800" i="1" dirty="0" smtClean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II- 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Obter pontuação </a:t>
                      </a: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igual ou superior a 70% em cada uma das duas últimas 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avaliações de desempenho individual </a:t>
                      </a: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que antecedem o </a:t>
                      </a:r>
                      <a:r>
                        <a:rPr lang="pt-BR" sz="1800" b="1" i="1" dirty="0" smtClean="0">
                          <a:latin typeface="Calibri"/>
                          <a:ea typeface="Calibri"/>
                          <a:cs typeface="Times New Roman"/>
                        </a:rPr>
                        <a:t>processo </a:t>
                      </a:r>
                      <a:r>
                        <a:rPr lang="pt-BR" sz="1800" b="1" i="1" dirty="0">
                          <a:latin typeface="Calibri"/>
                          <a:ea typeface="Calibri"/>
                          <a:cs typeface="Times New Roman"/>
                        </a:rPr>
                        <a:t>de progressão</a:t>
                      </a:r>
                      <a:r>
                        <a:rPr lang="pt-BR" sz="1800" i="1" dirty="0" smtClean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pt-BR" sz="1800" i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i="1" dirty="0" smtClean="0">
                          <a:latin typeface="+mn-lt"/>
                          <a:ea typeface="Calibri"/>
                          <a:cs typeface="Times New Roman"/>
                        </a:rPr>
                        <a:t>III</a:t>
                      </a:r>
                      <a:r>
                        <a:rPr lang="pt-BR" sz="1800" i="1" dirty="0" smtClean="0">
                          <a:latin typeface="+mn-lt"/>
                          <a:ea typeface="Calibri"/>
                          <a:cs typeface="Times New Roman"/>
                        </a:rPr>
                        <a:t>- Estar em</a:t>
                      </a:r>
                      <a:r>
                        <a:rPr lang="pt-BR" sz="1800" i="1" baseline="0" dirty="0" smtClean="0">
                          <a:latin typeface="+mn-lt"/>
                          <a:ea typeface="Calibri"/>
                          <a:cs typeface="Times New Roman"/>
                        </a:rPr>
                        <a:t> exercício na data da vigência dos efeitos pecuniários</a:t>
                      </a:r>
                      <a:endParaRPr lang="pt-BR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615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i="1" u="sng" dirty="0" smtClean="0">
                          <a:latin typeface="Calibri"/>
                          <a:ea typeface="Calibri"/>
                          <a:cs typeface="Times New Roman"/>
                        </a:rPr>
                        <a:t>Padrão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: conjunto de referência e grau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800" i="1" u="sng" dirty="0">
                          <a:latin typeface="Calibri"/>
                          <a:ea typeface="Calibri"/>
                          <a:cs typeface="Times New Roman"/>
                        </a:rPr>
                        <a:t>Classe</a:t>
                      </a:r>
                      <a:r>
                        <a:rPr lang="pt-BR" sz="1800" i="1" dirty="0">
                          <a:latin typeface="Calibri"/>
                          <a:ea typeface="Calibri"/>
                          <a:cs typeface="Times New Roman"/>
                        </a:rPr>
                        <a:t>: conjunto de cargos  e funções atividade de mesma natureza  e igual denominação.</a:t>
                      </a:r>
                      <a:endParaRPr lang="pt-B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827584" y="1916832"/>
          <a:ext cx="7776864" cy="41431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3888432"/>
              </a:tblGrid>
              <a:tr h="346346">
                <a:tc>
                  <a:txBody>
                    <a:bodyPr/>
                    <a:lstStyle/>
                    <a:p>
                      <a:pPr algn="ctr"/>
                      <a:r>
                        <a:rPr lang="pt-BR" b="1" i="1" dirty="0" smtClean="0">
                          <a:solidFill>
                            <a:schemeClr val="tx1"/>
                          </a:solidFill>
                        </a:rPr>
                        <a:t>LC  n.º 1.080/2008 </a:t>
                      </a:r>
                      <a:endParaRPr lang="pt-B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i="1" dirty="0" smtClean="0">
                          <a:solidFill>
                            <a:schemeClr val="tx1"/>
                          </a:solidFill>
                        </a:rPr>
                        <a:t>LC n.º 1.157/2011</a:t>
                      </a:r>
                      <a:endParaRPr lang="pt-B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125627">
                <a:tc gridSpan="2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i="1" dirty="0" smtClean="0"/>
                        <a:t>O Início dos processos é precedido de Edital de Abertura</a:t>
                      </a:r>
                      <a:r>
                        <a:rPr lang="pt-BR" i="1" baseline="0" dirty="0" smtClean="0"/>
                        <a:t> </a:t>
                      </a:r>
                      <a:r>
                        <a:rPr lang="pt-BR" i="1" dirty="0" smtClean="0"/>
                        <a:t>contendo quadro demonstrativo do contingente e limites a progredir para cada classe, além de critérios  e prazos referentes à realização do processo</a:t>
                      </a:r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  <a:tr h="161948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i="1" dirty="0" smtClean="0"/>
                        <a:t>Serão beneficiados com a progressão até 20% do contingente total de servidores de cada classe existente na SES em </a:t>
                      </a:r>
                      <a:r>
                        <a:rPr lang="pt-BR" b="1" i="1" dirty="0" smtClean="0"/>
                        <a:t>31/10</a:t>
                      </a:r>
                      <a:r>
                        <a:rPr lang="pt-BR" i="1" dirty="0" smtClean="0"/>
                        <a:t> do ano de referência do processo, no caso LC 1080/2008 </a:t>
                      </a:r>
                    </a:p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i="1" dirty="0" smtClean="0"/>
                        <a:t>Serão beneficiados com a progressão até 20% do contingente total de servidores de cada classe existente na SES em 31/12 do ano que antecede o processo, no caso LC 1157/2011</a:t>
                      </a:r>
                      <a:endParaRPr lang="pt-BR" dirty="0"/>
                    </a:p>
                  </a:txBody>
                  <a:tcPr/>
                </a:tc>
              </a:tr>
              <a:tr h="86586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i="1" dirty="0" smtClean="0"/>
                        <a:t>O computo do interstício será contado a partir do cumprimento do estágio probatório de 3(três) anos de efetivo exercício;</a:t>
                      </a:r>
                    </a:p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ítulo 5"/>
          <p:cNvSpPr>
            <a:spLocks noGrp="1"/>
          </p:cNvSpPr>
          <p:nvPr>
            <p:ph type="ctrTitle"/>
          </p:nvPr>
        </p:nvSpPr>
        <p:spPr>
          <a:xfrm>
            <a:off x="899592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pt-BR" sz="3600" dirty="0" smtClean="0"/>
              <a:t>Normas para o Processamento da Progressão </a:t>
            </a:r>
            <a:br>
              <a:rPr lang="pt-BR" sz="3600" dirty="0" smtClean="0"/>
            </a:br>
            <a:r>
              <a:rPr lang="pt-BR" sz="3600" dirty="0" smtClean="0"/>
              <a:t>LC 1080/2008 e 1157/2011</a:t>
            </a:r>
            <a:r>
              <a:rPr lang="pt-BR" b="1" i="1" dirty="0" smtClean="0"/>
              <a:t/>
            </a:r>
            <a:br>
              <a:rPr lang="pt-BR" b="1" i="1" dirty="0" smtClean="0"/>
            </a:br>
            <a:endParaRPr lang="pt-BR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27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6"/>
          <p:cNvSpPr>
            <a:spLocks noChangeArrowheads="1"/>
          </p:cNvSpPr>
          <p:nvPr/>
        </p:nvSpPr>
        <p:spPr bwMode="auto">
          <a:xfrm>
            <a:off x="1836738" y="1671638"/>
            <a:ext cx="70564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b="1"/>
          </a:p>
        </p:txBody>
      </p:sp>
      <p:sp>
        <p:nvSpPr>
          <p:cNvPr id="32773" name="Text Box 7"/>
          <p:cNvSpPr txBox="1">
            <a:spLocks noChangeArrowheads="1"/>
          </p:cNvSpPr>
          <p:nvPr/>
        </p:nvSpPr>
        <p:spPr bwMode="auto">
          <a:xfrm>
            <a:off x="251520" y="548680"/>
            <a:ext cx="8784975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2800" dirty="0" smtClean="0"/>
              <a:t>Normas para o processamento da progressão</a:t>
            </a:r>
          </a:p>
          <a:p>
            <a:pPr algn="ctr"/>
            <a:r>
              <a:rPr lang="pt-BR" sz="2800" dirty="0" smtClean="0"/>
              <a:t>LC 1080/2008 e 1157/2011</a:t>
            </a:r>
          </a:p>
          <a:p>
            <a:pPr algn="ctr"/>
            <a:endParaRPr lang="pt-BR" i="1" dirty="0" smtClean="0"/>
          </a:p>
          <a:p>
            <a:pPr algn="ctr"/>
            <a:endParaRPr lang="pt-BR" i="1" dirty="0" smtClean="0"/>
          </a:p>
          <a:p>
            <a:pPr algn="ctr"/>
            <a:endParaRPr lang="pt-BR" i="1" dirty="0" smtClean="0"/>
          </a:p>
          <a:p>
            <a:pPr algn="ctr"/>
            <a:endParaRPr lang="pt-BR" i="1" dirty="0" smtClean="0"/>
          </a:p>
          <a:p>
            <a:pPr algn="just"/>
            <a:endParaRPr lang="pt-BR" i="1" dirty="0"/>
          </a:p>
          <a:p>
            <a:endParaRPr lang="pt-BR" i="1" dirty="0"/>
          </a:p>
          <a:p>
            <a:pPr algn="ctr"/>
            <a:endParaRPr lang="pt-BR" sz="2000" i="1" dirty="0"/>
          </a:p>
          <a:p>
            <a:pPr algn="ctr"/>
            <a:endParaRPr lang="pt-BR" sz="2000" i="1" dirty="0"/>
          </a:p>
          <a:p>
            <a:pPr algn="ctr"/>
            <a:endParaRPr lang="pt-BR" sz="2000" dirty="0"/>
          </a:p>
          <a:p>
            <a:pPr algn="ctr"/>
            <a:endParaRPr lang="pt-BR" sz="2000" dirty="0"/>
          </a:p>
          <a:p>
            <a:pPr algn="ctr"/>
            <a:endParaRPr lang="pt-BR" sz="2200" b="1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539552" y="2097471"/>
          <a:ext cx="8208912" cy="360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104456"/>
              </a:tblGrid>
              <a:tr h="3457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1" i="1" dirty="0" smtClean="0">
                          <a:solidFill>
                            <a:schemeClr val="tx1"/>
                          </a:solidFill>
                        </a:rPr>
                        <a:t>LC  n.º 1.080/2008 </a:t>
                      </a:r>
                      <a:endParaRPr lang="pt-B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1" i="1" dirty="0" smtClean="0">
                          <a:solidFill>
                            <a:schemeClr val="tx1"/>
                          </a:solidFill>
                        </a:rPr>
                        <a:t>LC n.º 1.157/2011</a:t>
                      </a:r>
                      <a:endParaRPr lang="pt-BR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04588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i="1" dirty="0" smtClean="0"/>
                        <a:t>A classificação será feita mediante apuração da média aritmética das duas últimas avaliações positivas (&gt;70) consideradas, </a:t>
                      </a:r>
                      <a:r>
                        <a:rPr lang="pt-BR" b="1" i="1" dirty="0" smtClean="0"/>
                        <a:t>somada à pontuação do Inventário de Desenvolvimento, quando houver</a:t>
                      </a:r>
                      <a:r>
                        <a:rPr lang="pt-BR" i="1" dirty="0" smtClean="0"/>
                        <a:t>. </a:t>
                      </a:r>
                    </a:p>
                    <a:p>
                      <a:pPr algn="just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i="1" dirty="0" smtClean="0"/>
                        <a:t>A classificação será feita  mediante apuração da média aritmética das duas últimas avaliações positivas</a:t>
                      </a:r>
                      <a:r>
                        <a:rPr lang="pt-BR" i="1" baseline="0" dirty="0" smtClean="0"/>
                        <a:t> (&gt;70)</a:t>
                      </a:r>
                      <a:r>
                        <a:rPr lang="pt-BR" i="1" dirty="0" smtClean="0"/>
                        <a:t> consideradas</a:t>
                      </a:r>
                    </a:p>
                    <a:p>
                      <a:pPr algn="just"/>
                      <a:endParaRPr lang="pt-BR" dirty="0"/>
                    </a:p>
                  </a:txBody>
                  <a:tcPr/>
                </a:tc>
              </a:tr>
              <a:tr h="1123695">
                <a:tc gridSpan="2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1" i="1" dirty="0" smtClean="0"/>
                        <a:t>Obs</a:t>
                      </a:r>
                      <a:r>
                        <a:rPr lang="pt-BR" i="1" dirty="0" smtClean="0"/>
                        <a:t>.Inventário de desenvolvimento é um instrumento para listar os eventos efetuados pelo servidor, e tem por finalidade estimular a qualificação profissional através do investimento  em educação continuada.</a:t>
                      </a:r>
                    </a:p>
                    <a:p>
                      <a:pPr algn="just"/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28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1836738" y="1671638"/>
            <a:ext cx="70564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b="1"/>
          </a:p>
        </p:txBody>
      </p:sp>
      <p:sp>
        <p:nvSpPr>
          <p:cNvPr id="33797" name="Text Box 7"/>
          <p:cNvSpPr txBox="1">
            <a:spLocks noChangeArrowheads="1"/>
          </p:cNvSpPr>
          <p:nvPr/>
        </p:nvSpPr>
        <p:spPr bwMode="auto">
          <a:xfrm>
            <a:off x="468313" y="1484313"/>
            <a:ext cx="835183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2000"/>
          </a:p>
          <a:p>
            <a:endParaRPr lang="pt-BR" sz="2000"/>
          </a:p>
          <a:p>
            <a:endParaRPr lang="pt-BR" sz="2200" b="1"/>
          </a:p>
        </p:txBody>
      </p:sp>
      <p:sp>
        <p:nvSpPr>
          <p:cNvPr id="33830" name="CaixaDeTexto 6"/>
          <p:cNvSpPr txBox="1">
            <a:spLocks noChangeArrowheads="1"/>
          </p:cNvSpPr>
          <p:nvPr/>
        </p:nvSpPr>
        <p:spPr bwMode="auto">
          <a:xfrm>
            <a:off x="395536" y="548680"/>
            <a:ext cx="85689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b="1" i="1" dirty="0" smtClean="0"/>
              <a:t>Inventário de Desenvolvimento</a:t>
            </a:r>
          </a:p>
          <a:p>
            <a:pPr algn="ctr"/>
            <a:r>
              <a:rPr lang="pt-BR" b="1" i="1" dirty="0" smtClean="0"/>
              <a:t>Resolução SGP 27, de 16/07/2014 publicada em DO 17/07/2014</a:t>
            </a:r>
            <a:endParaRPr lang="pt-BR" b="1" dirty="0" smtClean="0"/>
          </a:p>
          <a:p>
            <a:pPr algn="ctr"/>
            <a:endParaRPr lang="pt-BR" b="1" dirty="0"/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251518" y="1988840"/>
          <a:ext cx="8640963" cy="4394482"/>
        </p:xfrm>
        <a:graphic>
          <a:graphicData uri="http://schemas.openxmlformats.org/drawingml/2006/table">
            <a:tbl>
              <a:tblPr/>
              <a:tblGrid>
                <a:gridCol w="392771"/>
                <a:gridCol w="1296273"/>
                <a:gridCol w="1218196"/>
                <a:gridCol w="2987996"/>
                <a:gridCol w="969080"/>
                <a:gridCol w="565297"/>
                <a:gridCol w="659136"/>
                <a:gridCol w="552214"/>
              </a:tblGrid>
              <a:tr h="406506">
                <a:tc>
                  <a:txBody>
                    <a:bodyPr/>
                    <a:lstStyle/>
                    <a:p>
                      <a:pPr marL="1270">
                        <a:spcAft>
                          <a:spcPts val="0"/>
                        </a:spcAft>
                      </a:pPr>
                      <a:r>
                        <a:rPr lang="pt-BR" sz="1000" b="1" dirty="0">
                          <a:latin typeface="Calibri"/>
                          <a:ea typeface="Calibri"/>
                          <a:cs typeface="Times New Roman"/>
                        </a:rPr>
                        <a:t>ITEM</a:t>
                      </a: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000" b="1" dirty="0">
                          <a:latin typeface="Calibri"/>
                          <a:ea typeface="Calibri"/>
                          <a:cs typeface="Times New Roman"/>
                        </a:rPr>
                        <a:t>EVENTO</a:t>
                      </a: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000" b="1" dirty="0">
                          <a:latin typeface="Calibri"/>
                          <a:ea typeface="Calibri"/>
                          <a:cs typeface="Times New Roman"/>
                        </a:rPr>
                        <a:t>REGRAS</a:t>
                      </a: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000" b="1" dirty="0">
                          <a:latin typeface="Calibri"/>
                          <a:ea typeface="Calibri"/>
                          <a:cs typeface="Times New Roman"/>
                        </a:rPr>
                        <a:t>COMPROVAÇÃO</a:t>
                      </a: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000" b="1" dirty="0">
                          <a:latin typeface="Calibri"/>
                          <a:ea typeface="Calibri"/>
                          <a:cs typeface="Times New Roman"/>
                        </a:rPr>
                        <a:t>UNIDADE DE MEDIDA</a:t>
                      </a: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000" b="1" dirty="0">
                          <a:latin typeface="Calibri"/>
                          <a:ea typeface="Calibri"/>
                          <a:cs typeface="Times New Roman"/>
                        </a:rPr>
                        <a:t>PONTOS</a:t>
                      </a: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000" b="1" dirty="0">
                          <a:latin typeface="Calibri"/>
                          <a:ea typeface="Calibri"/>
                          <a:cs typeface="Times New Roman"/>
                        </a:rPr>
                        <a:t>TOTAL DE EVENTOS</a:t>
                      </a: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000" b="1" dirty="0">
                          <a:latin typeface="Calibri"/>
                          <a:ea typeface="Calibri"/>
                          <a:cs typeface="Times New Roman"/>
                        </a:rPr>
                        <a:t>LIMITE DE PONTOS</a:t>
                      </a: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73814">
                <a:tc>
                  <a:txBody>
                    <a:bodyPr/>
                    <a:lstStyle/>
                    <a:p>
                      <a:pPr marL="1270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 1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325"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Pós-graduação  stricto ou lato sensu.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A Especialização “lato sensu” deverá ter carga horária mínima de 360 horas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4770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Para os cursos de “</a:t>
                      </a:r>
                      <a:r>
                        <a:rPr lang="pt-BR" sz="1600" dirty="0" err="1">
                          <a:latin typeface="Calibri"/>
                          <a:ea typeface="Calibri"/>
                          <a:cs typeface="Times New Roman"/>
                        </a:rPr>
                        <a:t>stricto</a:t>
                      </a: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BR" sz="1600" dirty="0" err="1">
                          <a:latin typeface="Calibri"/>
                          <a:ea typeface="Calibri"/>
                          <a:cs typeface="Times New Roman"/>
                        </a:rPr>
                        <a:t>sensu</a:t>
                      </a: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” apresentar diploma devidamente reconhecido pelo MEC; para os demais apresentar certificado de conclusão do curso oferecido por instituição de ensino superior ou por entidade especialmente credenciada para atuar nesse nível educacional pelo MEC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9845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evento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5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1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9530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5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14162">
                <a:tc>
                  <a:txBody>
                    <a:bodyPr/>
                    <a:lstStyle/>
                    <a:p>
                      <a:pPr marL="1270"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 2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325"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Graduação (Bacharelado, Licenciatura e Tecnólogo)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0165"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Cursos que não foram exigidos para o ingresso do servidor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4770"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Apresentar diploma do curso de graduação devidamente reconhecido pelo MEC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9845"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evento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4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1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9530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4 </a:t>
                      </a:r>
                    </a:p>
                  </a:txBody>
                  <a:tcPr marL="3660" marR="3660" marT="3660" marB="36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179512" y="6309320"/>
            <a:ext cx="3786691" cy="365125"/>
          </a:xfrm>
        </p:spPr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29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Planejar, Coordenar, Orientar, e Controlar atividades relacionadas com a Evolução Funcional nos diversos regimes </a:t>
            </a:r>
            <a:r>
              <a:rPr lang="pt-BR" dirty="0" err="1"/>
              <a:t>retribuitórios</a:t>
            </a:r>
            <a:r>
              <a:rPr lang="pt-BR" dirty="0"/>
              <a:t> vigentes na SES;</a:t>
            </a:r>
          </a:p>
          <a:p>
            <a:r>
              <a:rPr lang="pt-BR" dirty="0"/>
              <a:t>Coordenação das tarefas relacionadas ao Processo de Avaliação de Desempenho Individual na Secretaria de Estado da Saúde</a:t>
            </a:r>
          </a:p>
          <a:p>
            <a:pPr>
              <a:buNone/>
            </a:pPr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3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Atribuições da Área</a:t>
            </a:r>
            <a:endParaRPr lang="pt-BR" dirty="0"/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6"/>
          <p:cNvSpPr>
            <a:spLocks noChangeArrowheads="1"/>
          </p:cNvSpPr>
          <p:nvPr/>
        </p:nvSpPr>
        <p:spPr bwMode="auto">
          <a:xfrm>
            <a:off x="1836738" y="1671638"/>
            <a:ext cx="70564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b="1"/>
          </a:p>
        </p:txBody>
      </p:sp>
      <p:sp>
        <p:nvSpPr>
          <p:cNvPr id="34821" name="Text Box 7"/>
          <p:cNvSpPr txBox="1">
            <a:spLocks noChangeArrowheads="1"/>
          </p:cNvSpPr>
          <p:nvPr/>
        </p:nvSpPr>
        <p:spPr bwMode="auto">
          <a:xfrm>
            <a:off x="468313" y="1484313"/>
            <a:ext cx="835183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2000"/>
          </a:p>
          <a:p>
            <a:endParaRPr lang="pt-BR" sz="2000"/>
          </a:p>
          <a:p>
            <a:endParaRPr lang="pt-BR" sz="2200" b="1"/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467544" y="836712"/>
          <a:ext cx="8352928" cy="5435343"/>
        </p:xfrm>
        <a:graphic>
          <a:graphicData uri="http://schemas.openxmlformats.org/drawingml/2006/table">
            <a:tbl>
              <a:tblPr/>
              <a:tblGrid>
                <a:gridCol w="504056"/>
                <a:gridCol w="1065316"/>
                <a:gridCol w="1742996"/>
                <a:gridCol w="2664296"/>
                <a:gridCol w="792088"/>
                <a:gridCol w="576064"/>
                <a:gridCol w="504056"/>
                <a:gridCol w="504056"/>
              </a:tblGrid>
              <a:tr h="8445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latin typeface="+mn-lt"/>
                          <a:ea typeface="Calibri"/>
                          <a:cs typeface="Times New Roman"/>
                        </a:rPr>
                        <a:t>ITEM</a:t>
                      </a:r>
                      <a:r>
                        <a:rPr lang="pt-BR" sz="16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>
                        <a:spcAft>
                          <a:spcPts val="0"/>
                        </a:spcAft>
                      </a:pPr>
                      <a:r>
                        <a:rPr lang="pt-BR" sz="16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BR" sz="1600" b="1" dirty="0" smtClean="0">
                          <a:latin typeface="+mn-lt"/>
                          <a:ea typeface="Calibri"/>
                          <a:cs typeface="Times New Roman"/>
                        </a:rPr>
                        <a:t>EVENTO</a:t>
                      </a:r>
                      <a:r>
                        <a:rPr lang="pt-BR" sz="16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305">
                        <a:spcAft>
                          <a:spcPts val="0"/>
                        </a:spcAft>
                      </a:pPr>
                      <a:r>
                        <a:rPr lang="pt-BR" sz="16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BR" sz="1600" b="1" dirty="0" smtClean="0">
                          <a:latin typeface="+mn-lt"/>
                          <a:ea typeface="Calibri"/>
                          <a:cs typeface="Times New Roman"/>
                        </a:rPr>
                        <a:t>REGRAS</a:t>
                      </a:r>
                      <a:r>
                        <a:rPr lang="pt-BR" sz="16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spcAft>
                          <a:spcPts val="0"/>
                        </a:spcAft>
                      </a:pPr>
                      <a:r>
                        <a:rPr lang="pt-BR" sz="16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BR" sz="1600" b="1" dirty="0" smtClean="0">
                          <a:latin typeface="+mn-lt"/>
                          <a:ea typeface="Calibri"/>
                          <a:cs typeface="Times New Roman"/>
                        </a:rPr>
                        <a:t>COMPROVAÇÃO</a:t>
                      </a:r>
                      <a:r>
                        <a:rPr lang="pt-BR" sz="16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78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dirty="0" smtClean="0">
                          <a:latin typeface="+mn-lt"/>
                          <a:ea typeface="Calibri"/>
                          <a:cs typeface="Times New Roman"/>
                        </a:rPr>
                        <a:t>UNIDADE DE MEDIDA</a:t>
                      </a:r>
                      <a:r>
                        <a:rPr lang="pt-BR" sz="11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marL="57785">
                        <a:spcAft>
                          <a:spcPts val="0"/>
                        </a:spcAft>
                      </a:pP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BR" sz="1100" b="1" dirty="0" smtClean="0">
                          <a:latin typeface="+mn-lt"/>
                          <a:ea typeface="Calibri"/>
                          <a:cs typeface="Times New Roman"/>
                        </a:rPr>
                        <a:t>PONTOS</a:t>
                      </a:r>
                      <a:r>
                        <a:rPr lang="pt-BR" sz="16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BR" sz="1000" b="1" dirty="0" smtClean="0">
                          <a:latin typeface="+mn-lt"/>
                          <a:ea typeface="Calibri"/>
                          <a:cs typeface="Times New Roman"/>
                        </a:rPr>
                        <a:t>TOTAL    DE EVENTOS</a:t>
                      </a:r>
                      <a:r>
                        <a:rPr lang="pt-BR" sz="10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pt-BR" sz="1100" b="1" dirty="0" smtClean="0">
                          <a:latin typeface="Calibri"/>
                          <a:ea typeface="Calibri"/>
                          <a:cs typeface="Times New Roman"/>
                        </a:rPr>
                        <a:t>LIMITE   PONTOS</a:t>
                      </a:r>
                      <a:endParaRPr lang="pt-BR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8777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 3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Sequencial de Formação Específica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305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Oferecido por Instituição de Ensino Superior credenciada pelo MEC.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Apresentação do certificado de conclusão do curso ou atestado de conclusão de curso ou protocolo de solicitação do certificado, acompanhado do histórico escolar.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785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evento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4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1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4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6062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 4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Prêmios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305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O objeto da premiação deve ter relação com as funções exercidas pelo servidor e realizada por organização de ilibada reputação e público e notório reconhecimento.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Apresentação do título de premiação ou outro documento irrefutável que comprove a premiação.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785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evento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3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2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6 </a:t>
                      </a:r>
                    </a:p>
                  </a:txBody>
                  <a:tcPr marL="3189" marR="3189" marT="3189" marB="318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30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ctr">
              <a:buNone/>
            </a:pPr>
            <a:endParaRPr lang="pt-BR" dirty="0" smtClean="0"/>
          </a:p>
          <a:p>
            <a:pPr fontAlgn="ctr">
              <a:buNone/>
            </a:pPr>
            <a:endParaRPr lang="pt-BR" dirty="0" smtClean="0"/>
          </a:p>
          <a:p>
            <a:pPr fontAlgn="ctr">
              <a:buNone/>
            </a:pPr>
            <a:endParaRPr lang="pt-BR" dirty="0" smtClean="0"/>
          </a:p>
          <a:p>
            <a:pPr fontAlgn="ctr">
              <a:buNone/>
            </a:pPr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31</a:t>
            </a:fld>
            <a:endParaRPr lang="pt-BR"/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611560" y="836712"/>
          <a:ext cx="8136903" cy="5120640"/>
        </p:xfrm>
        <a:graphic>
          <a:graphicData uri="http://schemas.openxmlformats.org/drawingml/2006/table">
            <a:tbl>
              <a:tblPr/>
              <a:tblGrid>
                <a:gridCol w="432951"/>
                <a:gridCol w="1212139"/>
                <a:gridCol w="1731191"/>
                <a:gridCol w="2250243"/>
                <a:gridCol w="779188"/>
                <a:gridCol w="519052"/>
                <a:gridCol w="566682"/>
                <a:gridCol w="645457"/>
              </a:tblGrid>
              <a:tr h="4901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ITEM</a:t>
                      </a:r>
                      <a:r>
                        <a:rPr lang="pt-BR" sz="12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2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EVENTO</a:t>
                      </a:r>
                      <a:r>
                        <a:rPr lang="pt-BR" sz="12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2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REGRAS</a:t>
                      </a:r>
                      <a:r>
                        <a:rPr lang="pt-BR" sz="12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2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COMPROVAÇÃO</a:t>
                      </a:r>
                      <a:r>
                        <a:rPr lang="pt-BR" sz="12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2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UNIDADE DE MEDIDA</a:t>
                      </a:r>
                      <a:r>
                        <a:rPr lang="pt-BR" sz="12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2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PONTOS</a:t>
                      </a:r>
                      <a:r>
                        <a:rPr lang="pt-BR" sz="12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2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TOTAL DE EVENTOS</a:t>
                      </a:r>
                      <a:r>
                        <a:rPr lang="pt-BR" sz="12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2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LIMITE DE PONTOS</a:t>
                      </a:r>
                      <a:r>
                        <a:rPr lang="pt-BR" sz="12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2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063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 5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Publicações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305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Publicações de artigos e resenhas em livros, revistas acadêmicas, desde que contem com ISBN/ISSN.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Apresentação da publicação original.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785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evento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3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2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6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15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6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Ministrar cursos de capacitação e palestras no âmbito da Administração Direta e Autárquica, desde que sem contra prestação pecuniária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Cursos, palestras e outras atividades ministradas, deverão integrar programas de formação desenvolvidos pelo Estado e não poderá haver contraprestação pecuniária.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Documento comprobatório emitido pelo organizador do evento com declaração assinada indicando a carga horária da contribuição, data de realização e declaração de que não houve contraprestação pecuniária.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hora/evento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1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20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20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6"/>
          <p:cNvSpPr>
            <a:spLocks noChangeArrowheads="1"/>
          </p:cNvSpPr>
          <p:nvPr/>
        </p:nvSpPr>
        <p:spPr bwMode="auto">
          <a:xfrm>
            <a:off x="1836738" y="1671638"/>
            <a:ext cx="70564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b="1"/>
          </a:p>
        </p:txBody>
      </p:sp>
      <p:sp>
        <p:nvSpPr>
          <p:cNvPr id="35845" name="Text Box 7"/>
          <p:cNvSpPr txBox="1">
            <a:spLocks noChangeArrowheads="1"/>
          </p:cNvSpPr>
          <p:nvPr/>
        </p:nvSpPr>
        <p:spPr bwMode="auto">
          <a:xfrm>
            <a:off x="468313" y="1484313"/>
            <a:ext cx="835183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2000"/>
          </a:p>
          <a:p>
            <a:endParaRPr lang="pt-BR" sz="2000"/>
          </a:p>
          <a:p>
            <a:endParaRPr lang="pt-BR" sz="2200" b="1"/>
          </a:p>
        </p:txBody>
      </p:sp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323528" y="836712"/>
          <a:ext cx="8496943" cy="5112569"/>
        </p:xfrm>
        <a:graphic>
          <a:graphicData uri="http://schemas.openxmlformats.org/drawingml/2006/table">
            <a:tbl>
              <a:tblPr/>
              <a:tblGrid>
                <a:gridCol w="438500"/>
                <a:gridCol w="1227671"/>
                <a:gridCol w="2191254"/>
                <a:gridCol w="1841198"/>
                <a:gridCol w="789171"/>
                <a:gridCol w="696813"/>
                <a:gridCol w="658608"/>
                <a:gridCol w="653728"/>
              </a:tblGrid>
              <a:tr h="730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ITEM</a:t>
                      </a:r>
                      <a:r>
                        <a:rPr lang="pt-BR" sz="12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2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EVENTO</a:t>
                      </a:r>
                      <a:r>
                        <a:rPr lang="pt-BR" sz="14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4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REGRAS</a:t>
                      </a:r>
                      <a:r>
                        <a:rPr lang="pt-BR" sz="14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4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COMPROVAÇÃO</a:t>
                      </a:r>
                      <a:r>
                        <a:rPr lang="pt-BR" sz="14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4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UNIDADE DE MEDIDA</a:t>
                      </a:r>
                      <a:r>
                        <a:rPr lang="pt-BR" sz="14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4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P</a:t>
                      </a:r>
                      <a:r>
                        <a:rPr lang="pt-BR" sz="12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ONTOS</a:t>
                      </a:r>
                      <a:r>
                        <a:rPr lang="pt-BR" sz="14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4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1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TOTAL DE EVENTOS</a:t>
                      </a:r>
                      <a:r>
                        <a:rPr lang="pt-BR" sz="11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1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1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LIMITE DE PONTOS</a:t>
                      </a:r>
                      <a:r>
                        <a:rPr lang="pt-BR" sz="11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endParaRPr lang="pt-BR" sz="1100" dirty="0">
                        <a:latin typeface="Calibri"/>
                        <a:ea typeface="Times New Roman"/>
                      </a:endParaRP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574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7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Capacitação, aperfeiçoamento, treinamento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Participação em cursos, congressos, seminários e outros eventos correlatos, promovidos pela Administração Pública Paulista ou por organização de ilibada reputação e público e notório reconhecimento.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Apresentação do documento comprobatório de conclusão ou participação com indicação da carga horária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hora/evento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0,1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80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8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247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8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Cursos </a:t>
                      </a:r>
                      <a:r>
                        <a:rPr lang="pt-BR" sz="1600" i="1">
                          <a:latin typeface="Calibri"/>
                          <a:ea typeface="Calibri"/>
                          <a:cs typeface="Times New Roman"/>
                        </a:rPr>
                        <a:t>e-learning</a:t>
                      </a: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Cursos promovidos pela Administração Pública Paulista ou por organização de ilibada reputação e público e notório reconhecimento.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Apresentação do certificado de conclusão do curso com indicação da carga horária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latin typeface="Calibri"/>
                          <a:ea typeface="Calibri"/>
                          <a:cs typeface="Times New Roman"/>
                        </a:rPr>
                        <a:t>hora/evento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0,05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80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Calibri"/>
                          <a:ea typeface="Calibri"/>
                          <a:cs typeface="Times New Roman"/>
                        </a:rPr>
                        <a:t>4 </a:t>
                      </a:r>
                    </a:p>
                  </a:txBody>
                  <a:tcPr marL="49408" marR="49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32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pt-BR" sz="2100" i="1" dirty="0" smtClean="0"/>
              <a:t>Os eventos poderão ser considerados desde que:</a:t>
            </a:r>
          </a:p>
          <a:p>
            <a:pPr marL="457200" indent="-457200">
              <a:buFont typeface="+mj-lt"/>
              <a:buAutoNum type="arabicPeriod"/>
            </a:pPr>
            <a:r>
              <a:rPr lang="pt-BR" sz="2100" i="1" dirty="0" smtClean="0"/>
              <a:t>concluídos no período máximo de 2 (dois) anos retroativos da data de publicação do edital de abertura do processo de progressão;</a:t>
            </a:r>
          </a:p>
          <a:p>
            <a:pPr marL="457200" indent="-457200">
              <a:buFont typeface="+mj-lt"/>
              <a:buAutoNum type="arabicPeriod"/>
            </a:pPr>
            <a:r>
              <a:rPr lang="pt-BR" sz="2100" i="1" dirty="0" smtClean="0"/>
              <a:t>relacionados com as atividades efetivas do servidor;</a:t>
            </a:r>
          </a:p>
          <a:p>
            <a:pPr marL="457200" indent="-457200">
              <a:buFont typeface="+mj-lt"/>
              <a:buAutoNum type="arabicPeriod"/>
            </a:pPr>
            <a:r>
              <a:rPr lang="pt-BR" sz="2100" i="1" dirty="0" smtClean="0"/>
              <a:t>comprovados mediante apresentação de documentação original, ou cópia autenticada, emitida pela instituição promotora do evento;</a:t>
            </a:r>
          </a:p>
          <a:p>
            <a:pPr marL="457200" indent="-457200">
              <a:buFont typeface="+mj-lt"/>
              <a:buAutoNum type="arabicPeriod"/>
            </a:pPr>
            <a:r>
              <a:rPr lang="pt-BR" sz="2100" i="1" dirty="0" smtClean="0"/>
              <a:t>a chefia imediata se responsabilize pela validação, verificando a lisura e adequação do conteúdo às atividades efetivas do servidor.</a:t>
            </a:r>
          </a:p>
          <a:p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33</a:t>
            </a:fld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1691680" y="548680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/>
              <a:t>INVENTÁRIO DE DESENVOLVIMENTO</a:t>
            </a:r>
            <a:endParaRPr lang="pt-BR" sz="2800" dirty="0"/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6"/>
          <p:cNvSpPr>
            <a:spLocks noChangeArrowheads="1"/>
          </p:cNvSpPr>
          <p:nvPr/>
        </p:nvSpPr>
        <p:spPr bwMode="auto">
          <a:xfrm>
            <a:off x="1836738" y="1671638"/>
            <a:ext cx="70564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b="1"/>
          </a:p>
        </p:txBody>
      </p:sp>
      <p:sp>
        <p:nvSpPr>
          <p:cNvPr id="38917" name="Text Box 7"/>
          <p:cNvSpPr txBox="1">
            <a:spLocks noChangeArrowheads="1"/>
          </p:cNvSpPr>
          <p:nvPr/>
        </p:nvSpPr>
        <p:spPr bwMode="auto">
          <a:xfrm>
            <a:off x="467544" y="692696"/>
            <a:ext cx="8351837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pt-BR" sz="2000" b="1" i="1" dirty="0" smtClean="0"/>
          </a:p>
          <a:p>
            <a:pPr algn="ctr"/>
            <a:r>
              <a:rPr lang="pt-BR" sz="3200" dirty="0" smtClean="0"/>
              <a:t>Normas para </a:t>
            </a:r>
            <a:r>
              <a:rPr lang="pt-BR" sz="3200" dirty="0"/>
              <a:t>o</a:t>
            </a:r>
            <a:r>
              <a:rPr lang="pt-BR" sz="3200" dirty="0" smtClean="0"/>
              <a:t> processamento da Progressão</a:t>
            </a:r>
          </a:p>
          <a:p>
            <a:endParaRPr lang="pt-BR" i="1" dirty="0" smtClean="0"/>
          </a:p>
          <a:p>
            <a:endParaRPr lang="pt-BR" sz="2000" i="1" dirty="0"/>
          </a:p>
          <a:p>
            <a:pPr>
              <a:lnSpc>
                <a:spcPct val="200000"/>
              </a:lnSpc>
            </a:pPr>
            <a:r>
              <a:rPr lang="pt-BR" i="1" dirty="0" smtClean="0"/>
              <a:t>Critérios </a:t>
            </a:r>
            <a:r>
              <a:rPr lang="pt-BR" i="1" dirty="0"/>
              <a:t>de desempate </a:t>
            </a:r>
            <a:r>
              <a:rPr lang="pt-BR" b="1" i="1" dirty="0"/>
              <a:t>na LC 1080/2008</a:t>
            </a:r>
            <a:r>
              <a:rPr lang="pt-BR" i="1" dirty="0" smtClean="0"/>
              <a:t>:</a:t>
            </a:r>
          </a:p>
          <a:p>
            <a:r>
              <a:rPr lang="pt-BR" dirty="0" smtClean="0"/>
              <a:t>– </a:t>
            </a:r>
            <a:r>
              <a:rPr lang="pt-BR" i="1" dirty="0" smtClean="0"/>
              <a:t>Maior pontuação na média aritmética dos resultados das duas últimas Avaliações de</a:t>
            </a:r>
          </a:p>
          <a:p>
            <a:r>
              <a:rPr lang="pt-BR" i="1" dirty="0" smtClean="0"/>
              <a:t>Desempenho Individual;</a:t>
            </a:r>
            <a:endParaRPr lang="pt-BR" i="1" dirty="0"/>
          </a:p>
          <a:p>
            <a:pPr>
              <a:lnSpc>
                <a:spcPct val="200000"/>
              </a:lnSpc>
              <a:buFontTx/>
              <a:buChar char="-"/>
            </a:pPr>
            <a:r>
              <a:rPr lang="pt-BR" dirty="0" smtClean="0"/>
              <a:t> Maior tempo de efetivo exercício no padrão da classe atual de enquadramento;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pt-BR" i="1" dirty="0" smtClean="0"/>
              <a:t> Maior idade.</a:t>
            </a:r>
            <a:endParaRPr lang="pt-BR" sz="2000" i="1" dirty="0"/>
          </a:p>
          <a:p>
            <a:pPr>
              <a:buFontTx/>
              <a:buChar char="-"/>
            </a:pPr>
            <a:endParaRPr lang="pt-BR" sz="2000" i="1" dirty="0"/>
          </a:p>
          <a:p>
            <a:endParaRPr lang="pt-BR" sz="2200" dirty="0"/>
          </a:p>
          <a:p>
            <a:endParaRPr lang="pt-BR" sz="2200" dirty="0"/>
          </a:p>
          <a:p>
            <a:endParaRPr lang="pt-BR" sz="2200" b="1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34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6"/>
          <p:cNvSpPr>
            <a:spLocks noChangeArrowheads="1"/>
          </p:cNvSpPr>
          <p:nvPr/>
        </p:nvSpPr>
        <p:spPr bwMode="auto">
          <a:xfrm>
            <a:off x="1836738" y="1671638"/>
            <a:ext cx="70564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b="1"/>
          </a:p>
        </p:txBody>
      </p:sp>
      <p:sp>
        <p:nvSpPr>
          <p:cNvPr id="39941" name="Text Box 7"/>
          <p:cNvSpPr txBox="1">
            <a:spLocks noChangeArrowheads="1"/>
          </p:cNvSpPr>
          <p:nvPr/>
        </p:nvSpPr>
        <p:spPr bwMode="auto">
          <a:xfrm>
            <a:off x="539552" y="908720"/>
            <a:ext cx="8351837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sz="2800" dirty="0" smtClean="0"/>
          </a:p>
          <a:p>
            <a:pPr algn="ctr"/>
            <a:r>
              <a:rPr lang="pt-BR" sz="2800" dirty="0" smtClean="0"/>
              <a:t>Normas para o processamento Da Progressão</a:t>
            </a:r>
          </a:p>
          <a:p>
            <a:endParaRPr lang="pt-BR" i="1" dirty="0"/>
          </a:p>
          <a:p>
            <a:endParaRPr lang="pt-BR" i="1" dirty="0" smtClean="0"/>
          </a:p>
          <a:p>
            <a:pPr>
              <a:lnSpc>
                <a:spcPct val="200000"/>
              </a:lnSpc>
            </a:pPr>
            <a:r>
              <a:rPr lang="pt-BR" i="1" dirty="0" smtClean="0"/>
              <a:t>Critérios </a:t>
            </a:r>
            <a:r>
              <a:rPr lang="pt-BR" i="1" dirty="0"/>
              <a:t>de desempate </a:t>
            </a:r>
            <a:r>
              <a:rPr lang="pt-BR" b="1" i="1" dirty="0"/>
              <a:t>na LC 1157/2011</a:t>
            </a:r>
            <a:r>
              <a:rPr lang="pt-BR" i="1" dirty="0"/>
              <a:t>: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pt-BR" i="1" dirty="0"/>
              <a:t>Maior tempo de efetivo exercício na classe;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pt-BR" i="1" dirty="0"/>
              <a:t>Maior tempo de serviço público estadual;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pt-BR" i="1" dirty="0"/>
              <a:t>Maior idade, contados até 31/12 do ano que antecede o processo.</a:t>
            </a:r>
          </a:p>
          <a:p>
            <a:pPr>
              <a:buFontTx/>
              <a:buChar char="-"/>
            </a:pPr>
            <a:endParaRPr lang="pt-BR" i="1" dirty="0"/>
          </a:p>
          <a:p>
            <a:endParaRPr lang="pt-BR" sz="2200" i="1" dirty="0"/>
          </a:p>
          <a:p>
            <a:endParaRPr lang="pt-BR" sz="2200" b="1" i="1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35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pt-BR" sz="2000" b="1" i="1" dirty="0" smtClean="0"/>
              <a:t>Normas para o processamento da Progressão</a:t>
            </a:r>
          </a:p>
          <a:p>
            <a:pPr algn="ctr">
              <a:buNone/>
            </a:pPr>
            <a:r>
              <a:rPr lang="pt-BR" sz="2000" i="1" dirty="0" smtClean="0"/>
              <a:t>Critérios de desempate</a:t>
            </a:r>
          </a:p>
          <a:p>
            <a:pPr algn="ctr">
              <a:buNone/>
            </a:pPr>
            <a:endParaRPr lang="pt-BR" sz="2000" b="1" i="1" dirty="0" smtClean="0"/>
          </a:p>
          <a:p>
            <a:pPr>
              <a:buNone/>
            </a:pPr>
            <a:endParaRPr lang="pt-BR" sz="2000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36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922114"/>
          </a:xfrm>
        </p:spPr>
        <p:txBody>
          <a:bodyPr>
            <a:noAutofit/>
          </a:bodyPr>
          <a:lstStyle/>
          <a:p>
            <a:r>
              <a:rPr lang="pt-BR" sz="2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/>
            </a:r>
            <a:br>
              <a:rPr lang="pt-BR" sz="2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</a:br>
            <a:r>
              <a:rPr lang="pt-BR" sz="3600" dirty="0" smtClean="0">
                <a:ea typeface="Arial Unicode MS" pitchFamily="34" charset="-128"/>
                <a:cs typeface="Arial Unicode MS" pitchFamily="34" charset="-128"/>
              </a:rPr>
              <a:t>Critérios de Desempate</a:t>
            </a:r>
            <a:endParaRPr lang="pt-BR" sz="3600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539552" y="1700808"/>
          <a:ext cx="7992888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435636">
                <a:tc>
                  <a:txBody>
                    <a:bodyPr/>
                    <a:lstStyle/>
                    <a:p>
                      <a:r>
                        <a:rPr lang="pt-BR" b="0" i="1" dirty="0" smtClean="0">
                          <a:solidFill>
                            <a:schemeClr val="tx1"/>
                          </a:solidFill>
                        </a:rPr>
                        <a:t>LC 1080/2008</a:t>
                      </a:r>
                      <a:endParaRPr lang="pt-BR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pt-BR" sz="18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LC 1157/2011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668820">
                <a:tc>
                  <a:txBody>
                    <a:bodyPr/>
                    <a:lstStyle/>
                    <a:p>
                      <a:r>
                        <a:rPr lang="pt-BR" dirty="0" smtClean="0"/>
                        <a:t>– </a:t>
                      </a:r>
                      <a:r>
                        <a:rPr lang="pt-BR" i="1" dirty="0" smtClean="0"/>
                        <a:t>Maior pontuação na média aritmética dos resultados das duas últimas Avaliações de</a:t>
                      </a:r>
                    </a:p>
                    <a:p>
                      <a:r>
                        <a:rPr lang="pt-BR" i="1" dirty="0" smtClean="0"/>
                        <a:t>Desempenho Individual;</a:t>
                      </a:r>
                    </a:p>
                    <a:p>
                      <a:endParaRPr lang="pt-BR" i="1" dirty="0" smtClean="0"/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dirty="0" smtClean="0"/>
                        <a:t> Maior tempo de efetivo exercício no padrão da classe atual de enquadramento;</a:t>
                      </a:r>
                    </a:p>
                    <a:p>
                      <a:pPr>
                        <a:lnSpc>
                          <a:spcPct val="200000"/>
                        </a:lnSpc>
                        <a:buFontTx/>
                        <a:buChar char="-"/>
                      </a:pPr>
                      <a:r>
                        <a:rPr lang="pt-BR" i="1" dirty="0" smtClean="0"/>
                        <a:t> Maior idade (data de nascimento).</a:t>
                      </a:r>
                      <a:endParaRPr lang="pt-BR" sz="2000" i="1" dirty="0" smtClean="0"/>
                    </a:p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i="1" dirty="0" smtClean="0"/>
                        <a:t>Maior tempo de efetivo exercício na classe;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endParaRPr lang="pt-BR" i="1" dirty="0" smtClean="0"/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i="1" dirty="0" smtClean="0"/>
                        <a:t>Maior tempo de serviço público estadual;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endParaRPr lang="pt-BR" i="1" dirty="0" smtClean="0"/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pt-BR" i="1" dirty="0" smtClean="0"/>
                        <a:t>Maior idade, contados até 31/12 do ano que antecede o processo.</a:t>
                      </a:r>
                    </a:p>
                    <a:p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611560" y="332656"/>
            <a:ext cx="8280400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dirty="0"/>
              <a:t> </a:t>
            </a:r>
          </a:p>
          <a:p>
            <a:pPr algn="ctr"/>
            <a:r>
              <a:rPr lang="pt-BR" sz="2800" dirty="0" smtClean="0"/>
              <a:t>Critério para apuração do interstício </a:t>
            </a:r>
          </a:p>
          <a:p>
            <a:pPr algn="ctr"/>
            <a:r>
              <a:rPr lang="pt-BR" sz="2800" u="sng" dirty="0" smtClean="0"/>
              <a:t>LC 1080/2008</a:t>
            </a:r>
            <a:endParaRPr lang="pt-BR" sz="2800" u="sng" dirty="0">
              <a:solidFill>
                <a:srgbClr val="FF0000"/>
              </a:solidFill>
            </a:endParaRPr>
          </a:p>
          <a:p>
            <a:pPr algn="just"/>
            <a:endParaRPr lang="pt-BR" b="1" i="1" dirty="0" smtClean="0"/>
          </a:p>
          <a:p>
            <a:pPr algn="just"/>
            <a:r>
              <a:rPr lang="pt-BR" sz="2000" b="1" u="sng" dirty="0" smtClean="0"/>
              <a:t>Serão considerados efetivo exercício </a:t>
            </a:r>
            <a:r>
              <a:rPr lang="pt-BR" dirty="0" smtClean="0"/>
              <a:t>os seguintes afastamentos:</a:t>
            </a:r>
            <a:endParaRPr lang="pt-BR" b="1" i="1" dirty="0" smtClean="0"/>
          </a:p>
          <a:p>
            <a:pPr algn="just"/>
            <a:endParaRPr lang="pt-BR" i="1" dirty="0"/>
          </a:p>
          <a:p>
            <a:pPr algn="just"/>
            <a:r>
              <a:rPr lang="pt-BR" b="1" i="1" dirty="0"/>
              <a:t>I</a:t>
            </a:r>
            <a:r>
              <a:rPr lang="pt-BR" i="1" dirty="0"/>
              <a:t>- Nomeado para cargo em comissão ou designado, nos termos da legislação trabalhista, para exercício de função-atividade em confiança;</a:t>
            </a:r>
          </a:p>
          <a:p>
            <a:pPr algn="just"/>
            <a:endParaRPr lang="pt-BR" i="1" dirty="0"/>
          </a:p>
          <a:p>
            <a:pPr algn="just"/>
            <a:r>
              <a:rPr lang="pt-BR" b="1" i="1" dirty="0"/>
              <a:t>II</a:t>
            </a:r>
            <a:r>
              <a:rPr lang="pt-BR" i="1" dirty="0"/>
              <a:t>- Designado para função retribuída mediante gratificação </a:t>
            </a:r>
            <a:r>
              <a:rPr lang="pt-BR" i="1" dirty="0" err="1"/>
              <a:t>pro-labore</a:t>
            </a:r>
            <a:r>
              <a:rPr lang="pt-BR" i="1" dirty="0"/>
              <a:t>, a que se referem os artigo  16 a 18 da LC 1080/2008;</a:t>
            </a:r>
          </a:p>
          <a:p>
            <a:pPr algn="just"/>
            <a:endParaRPr lang="pt-BR" i="1" dirty="0"/>
          </a:p>
          <a:p>
            <a:pPr algn="just"/>
            <a:r>
              <a:rPr lang="pt-BR" b="1" i="1" dirty="0"/>
              <a:t>III</a:t>
            </a:r>
            <a:r>
              <a:rPr lang="pt-BR" i="1" dirty="0"/>
              <a:t>- designado para função de serviço público retribuída mediante </a:t>
            </a:r>
            <a:r>
              <a:rPr lang="pt-BR" i="1" dirty="0" err="1"/>
              <a:t>pro-labore</a:t>
            </a:r>
            <a:r>
              <a:rPr lang="pt-BR" i="1" dirty="0"/>
              <a:t>, nos termos do artigo 28 da Lei 10168/1968;</a:t>
            </a: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37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7544" y="548680"/>
            <a:ext cx="8676456" cy="1512168"/>
          </a:xfrm>
        </p:spPr>
        <p:txBody>
          <a:bodyPr>
            <a:noAutofit/>
          </a:bodyPr>
          <a:lstStyle/>
          <a:p>
            <a:r>
              <a:rPr lang="pt-BR" sz="2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/>
            </a:r>
            <a:br>
              <a:rPr lang="pt-BR" sz="2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</a:br>
            <a:r>
              <a:rPr lang="pt-BR" sz="3200" dirty="0" smtClean="0"/>
              <a:t>Critério para apuração do interstício </a:t>
            </a:r>
            <a:br>
              <a:rPr lang="pt-BR" sz="3200" dirty="0" smtClean="0"/>
            </a:br>
            <a:r>
              <a:rPr lang="pt-BR" sz="3200" u="sng" dirty="0" smtClean="0"/>
              <a:t>LC 1080/2008</a:t>
            </a:r>
            <a:r>
              <a:rPr lang="pt-BR" sz="3200" u="sng" dirty="0" smtClean="0">
                <a:solidFill>
                  <a:srgbClr val="FF0000"/>
                </a:solidFill>
              </a:rPr>
              <a:t/>
            </a:r>
            <a:br>
              <a:rPr lang="pt-BR" sz="3200" u="sng" dirty="0" smtClean="0">
                <a:solidFill>
                  <a:srgbClr val="FF0000"/>
                </a:solidFill>
              </a:rPr>
            </a:br>
            <a:r>
              <a:rPr lang="pt-BR" sz="2400" b="1" dirty="0" smtClean="0"/>
              <a:t/>
            </a:r>
            <a:br>
              <a:rPr lang="pt-BR" sz="2400" b="1" dirty="0" smtClean="0"/>
            </a:br>
            <a:endParaRPr lang="pt-BR" sz="2200" dirty="0" smtClean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38</a:t>
            </a:fld>
            <a:endParaRPr lang="pt-BR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539552" y="1556792"/>
            <a:ext cx="8280400" cy="506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dirty="0"/>
              <a:t> </a:t>
            </a:r>
          </a:p>
          <a:p>
            <a:pPr algn="ctr"/>
            <a:r>
              <a:rPr lang="pt-BR" sz="2000" b="1" dirty="0" smtClean="0"/>
              <a:t>LC 1080/2008</a:t>
            </a:r>
            <a:endParaRPr lang="pt-BR" sz="2000" b="1" strike="sngStrike" dirty="0"/>
          </a:p>
          <a:p>
            <a:endParaRPr lang="pt-BR" sz="2000" dirty="0"/>
          </a:p>
          <a:p>
            <a:pPr algn="just">
              <a:lnSpc>
                <a:spcPct val="150000"/>
              </a:lnSpc>
            </a:pPr>
            <a:r>
              <a:rPr lang="pt-BR" b="1" i="1" dirty="0"/>
              <a:t>IV-</a:t>
            </a:r>
            <a:r>
              <a:rPr lang="pt-BR" i="1" dirty="0"/>
              <a:t> designado como substituto ou para responder por cargo vago de comando; </a:t>
            </a:r>
            <a:endParaRPr lang="pt-BR" b="1" i="1" dirty="0"/>
          </a:p>
          <a:p>
            <a:pPr algn="just">
              <a:lnSpc>
                <a:spcPct val="150000"/>
              </a:lnSpc>
            </a:pPr>
            <a:r>
              <a:rPr lang="pt-BR" b="1" i="1" dirty="0" smtClean="0"/>
              <a:t>V-</a:t>
            </a:r>
            <a:r>
              <a:rPr lang="pt-BR" i="1" dirty="0" smtClean="0"/>
              <a:t> </a:t>
            </a:r>
            <a:r>
              <a:rPr lang="pt-BR" i="1" dirty="0"/>
              <a:t>afastado nos termos dos artigos 65  e 66 da Lei 10261/68, sem prejuízo de vencimentos, junto a órgãos da Administração Direta ou Autárquica do Estado;</a:t>
            </a:r>
          </a:p>
          <a:p>
            <a:pPr algn="just">
              <a:lnSpc>
                <a:spcPct val="150000"/>
              </a:lnSpc>
            </a:pPr>
            <a:r>
              <a:rPr lang="pt-BR" b="1" i="1" dirty="0" smtClean="0"/>
              <a:t>VI</a:t>
            </a:r>
            <a:r>
              <a:rPr lang="pt-BR" i="1" dirty="0" smtClean="0"/>
              <a:t>- </a:t>
            </a:r>
            <a:r>
              <a:rPr lang="pt-BR" i="1" dirty="0"/>
              <a:t>afastado nos termos dos artigos 67</a:t>
            </a:r>
            <a:r>
              <a:rPr lang="pt-BR" i="1" dirty="0" smtClean="0"/>
              <a:t>, 78, 79 </a:t>
            </a:r>
            <a:r>
              <a:rPr lang="pt-BR" i="1" dirty="0"/>
              <a:t>e 80 da Lei 10261/68, ou nos termos do inciso I do artigo 15 e dos artigos 16 e 17 da Lei 500/74</a:t>
            </a:r>
          </a:p>
          <a:p>
            <a:pPr algn="just">
              <a:lnSpc>
                <a:spcPct val="150000"/>
              </a:lnSpc>
            </a:pPr>
            <a:r>
              <a:rPr lang="pt-BR" b="1" i="1" dirty="0" smtClean="0"/>
              <a:t>VII</a:t>
            </a:r>
            <a:r>
              <a:rPr lang="pt-BR" i="1" dirty="0" smtClean="0"/>
              <a:t>- afastado, sem prejuízo dos vencimentos ou salários, para </a:t>
            </a:r>
          </a:p>
          <a:p>
            <a:pPr algn="just">
              <a:lnSpc>
                <a:spcPct val="150000"/>
              </a:lnSpc>
            </a:pPr>
            <a:r>
              <a:rPr lang="pt-BR" i="1" dirty="0" smtClean="0"/>
              <a:t>participação em cursos, congressos ou demais certames afetos à respectiva área de atuação, pelo prazo máximo de 90 dias;</a:t>
            </a:r>
          </a:p>
          <a:p>
            <a:pPr algn="just">
              <a:lnSpc>
                <a:spcPct val="150000"/>
              </a:lnSpc>
            </a:pPr>
            <a:endParaRPr lang="pt-BR" i="1" dirty="0"/>
          </a:p>
          <a:p>
            <a:pPr>
              <a:buFontTx/>
              <a:buChar char="•"/>
            </a:pPr>
            <a:endParaRPr lang="pt-BR" sz="22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536" y="260648"/>
            <a:ext cx="8748464" cy="122413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2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  <a:t/>
            </a:r>
            <a:br>
              <a:rPr lang="pt-BR" sz="2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itchFamily="34" charset="-128"/>
                <a:cs typeface="Arial Unicode MS" pitchFamily="34" charset="-128"/>
              </a:rPr>
            </a:br>
            <a:r>
              <a:rPr lang="pt-BR" sz="2400" dirty="0" smtClean="0"/>
              <a:t> </a:t>
            </a:r>
            <a:r>
              <a:rPr lang="pt-BR" sz="3200" dirty="0" smtClean="0"/>
              <a:t>Critério para apuração do interstício </a:t>
            </a:r>
            <a:br>
              <a:rPr lang="pt-BR" sz="3200" dirty="0" smtClean="0"/>
            </a:br>
            <a:r>
              <a:rPr lang="pt-BR" sz="3200" u="sng" dirty="0" smtClean="0"/>
              <a:t>LC 1080/2008</a:t>
            </a:r>
            <a:endParaRPr lang="pt-BR" sz="3200" dirty="0" smtClean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39</a:t>
            </a:fld>
            <a:endParaRPr lang="pt-BR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395536" y="1142984"/>
            <a:ext cx="874846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dirty="0"/>
              <a:t> </a:t>
            </a:r>
            <a:endParaRPr lang="pt-BR" dirty="0" smtClean="0"/>
          </a:p>
          <a:p>
            <a:endParaRPr lang="pt-BR" sz="2000" b="1" dirty="0" smtClean="0"/>
          </a:p>
          <a:p>
            <a:endParaRPr lang="pt-BR" sz="2000" b="1" dirty="0" smtClean="0"/>
          </a:p>
          <a:p>
            <a:endParaRPr lang="pt-BR" sz="2000" b="1" dirty="0" smtClean="0"/>
          </a:p>
          <a:p>
            <a:pPr algn="ctr"/>
            <a:r>
              <a:rPr lang="pt-BR" sz="2000" b="1" dirty="0" smtClean="0"/>
              <a:t>LC 1080/2008</a:t>
            </a:r>
            <a:endParaRPr lang="pt-BR" sz="2000" b="1" strike="sngStrike" dirty="0" smtClean="0"/>
          </a:p>
          <a:p>
            <a:pPr algn="ctr"/>
            <a:endParaRPr lang="pt-BR" sz="2000" b="1" dirty="0"/>
          </a:p>
          <a:p>
            <a:pPr algn="ctr"/>
            <a:endParaRPr lang="pt-BR" sz="2000" b="1" dirty="0" smtClean="0"/>
          </a:p>
          <a:p>
            <a:pPr algn="ctr"/>
            <a:endParaRPr lang="pt-BR" sz="2000" b="1" dirty="0"/>
          </a:p>
          <a:p>
            <a:pPr algn="ctr"/>
            <a:endParaRPr lang="pt-BR" sz="2000" b="1" dirty="0" smtClean="0"/>
          </a:p>
          <a:p>
            <a:pPr algn="ctr"/>
            <a:endParaRPr lang="pt-BR" sz="2000" b="1" dirty="0"/>
          </a:p>
          <a:p>
            <a:pPr algn="ctr"/>
            <a:endParaRPr lang="pt-BR" sz="2000" b="1" dirty="0" smtClean="0"/>
          </a:p>
          <a:p>
            <a:pPr algn="ctr"/>
            <a:endParaRPr lang="pt-BR" sz="2000" b="1" dirty="0" smtClean="0"/>
          </a:p>
          <a:p>
            <a:pPr algn="ctr"/>
            <a:endParaRPr lang="pt-BR" sz="2000" b="1" dirty="0" smtClean="0"/>
          </a:p>
          <a:p>
            <a:pPr algn="ctr"/>
            <a:endParaRPr lang="pt-BR" sz="2000" b="1" dirty="0" smtClean="0"/>
          </a:p>
          <a:p>
            <a:endParaRPr lang="pt-BR" sz="2000" dirty="0"/>
          </a:p>
          <a:p>
            <a:endParaRPr lang="pt-BR" sz="2000" dirty="0"/>
          </a:p>
          <a:p>
            <a:endParaRPr lang="pt-BR" sz="2000" dirty="0"/>
          </a:p>
          <a:p>
            <a:endParaRPr lang="pt-BR" sz="2000" dirty="0"/>
          </a:p>
          <a:p>
            <a:endParaRPr lang="pt-BR" sz="2200" b="1" dirty="0"/>
          </a:p>
        </p:txBody>
      </p:sp>
      <p:sp>
        <p:nvSpPr>
          <p:cNvPr id="43013" name="Retângulo 4"/>
          <p:cNvSpPr>
            <a:spLocks noChangeArrowheads="1"/>
          </p:cNvSpPr>
          <p:nvPr/>
        </p:nvSpPr>
        <p:spPr bwMode="auto">
          <a:xfrm>
            <a:off x="539552" y="2708920"/>
            <a:ext cx="8353425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000" b="1" i="1" dirty="0" smtClean="0"/>
              <a:t>VIII- </a:t>
            </a:r>
            <a:r>
              <a:rPr lang="pt-BR" sz="2000" i="1" dirty="0"/>
              <a:t>afastado nos termos do parágrafo 1º do artigo </a:t>
            </a:r>
            <a:r>
              <a:rPr lang="pt-BR" sz="2000" i="1" dirty="0" smtClean="0"/>
              <a:t>125 </a:t>
            </a:r>
            <a:r>
              <a:rPr lang="pt-BR" sz="2000" i="1" dirty="0"/>
              <a:t>da Constituição do Estado de São Paulo;</a:t>
            </a:r>
          </a:p>
          <a:p>
            <a:pPr algn="just"/>
            <a:r>
              <a:rPr lang="pt-BR" sz="2000" b="1" i="1" dirty="0" smtClean="0"/>
              <a:t>IX- </a:t>
            </a:r>
            <a:r>
              <a:rPr lang="pt-BR" sz="2000" i="1" dirty="0"/>
              <a:t>afastado nos termos da LC 367/84, alterada pela LC 1054/2008</a:t>
            </a:r>
            <a:r>
              <a:rPr lang="pt-BR" sz="2000" i="1" dirty="0" smtClean="0"/>
              <a:t>.</a:t>
            </a:r>
            <a:endParaRPr lang="pt-BR" sz="2000" i="1" dirty="0"/>
          </a:p>
          <a:p>
            <a:pPr algn="just"/>
            <a:r>
              <a:rPr lang="pt-BR" sz="2000" b="1" i="1" dirty="0" smtClean="0"/>
              <a:t>X-</a:t>
            </a:r>
            <a:r>
              <a:rPr lang="pt-BR" sz="2000" i="1" dirty="0" smtClean="0"/>
              <a:t> em licença para tratamento de saúde, no limite de 45 (quarenta e cinco) dias por ano; e</a:t>
            </a:r>
          </a:p>
          <a:p>
            <a:pPr algn="just"/>
            <a:r>
              <a:rPr lang="pt-BR" sz="2000" b="1" i="1" dirty="0" smtClean="0"/>
              <a:t>XI </a:t>
            </a:r>
            <a:r>
              <a:rPr lang="pt-BR" sz="2000" i="1" dirty="0" smtClean="0"/>
              <a:t>- ausência em virtude de consulta ou sessão de tratamento de saúde, nos termos da Lei Complementar nº 1.041, de 14 de abril de 2008;</a:t>
            </a:r>
          </a:p>
          <a:p>
            <a:pPr algn="just">
              <a:buFontTx/>
              <a:buChar char="-"/>
            </a:pPr>
            <a:endParaRPr lang="pt-BR" i="1" dirty="0" smtClean="0"/>
          </a:p>
          <a:p>
            <a:pPr algn="just"/>
            <a:endParaRPr lang="pt-BR" b="1" i="1" dirty="0" smtClean="0"/>
          </a:p>
          <a:p>
            <a:endParaRPr lang="pt-B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069160"/>
          </a:xfrm>
        </p:spPr>
        <p:txBody>
          <a:bodyPr>
            <a:normAutofit fontScale="25000" lnSpcReduction="20000"/>
          </a:bodyPr>
          <a:lstStyle/>
          <a:p>
            <a:r>
              <a:rPr lang="pt-BR" sz="7200" dirty="0"/>
              <a:t>Transmitir e consolidar o conhecimento referente às áreas de atuação do Centro de Promoção, tanto na teoria quanto na prática, para a obtenção de melhores resultados e otimizar da produtividade dos subsetoriais de recursos humanos da SES.</a:t>
            </a:r>
          </a:p>
          <a:p>
            <a:pPr>
              <a:buNone/>
            </a:pPr>
            <a:endParaRPr lang="pt-BR" sz="7200" b="1" u="sng" dirty="0"/>
          </a:p>
          <a:p>
            <a:pPr>
              <a:buNone/>
            </a:pPr>
            <a:r>
              <a:rPr lang="pt-BR" sz="7200" b="1" u="sng" dirty="0" smtClean="0"/>
              <a:t>I </a:t>
            </a:r>
            <a:r>
              <a:rPr lang="pt-BR" sz="7200" b="1" u="sng" dirty="0"/>
              <a:t>- Avaliação de Desempenho</a:t>
            </a:r>
            <a:r>
              <a:rPr lang="pt-BR" sz="7200" dirty="0"/>
              <a:t>:</a:t>
            </a:r>
          </a:p>
          <a:p>
            <a:pPr>
              <a:buNone/>
            </a:pPr>
            <a:r>
              <a:rPr lang="pt-BR" sz="7200" dirty="0"/>
              <a:t>. Lei 1080/2008, regulamentada pelo Decreto 57782/2012</a:t>
            </a:r>
          </a:p>
          <a:p>
            <a:pPr>
              <a:buNone/>
            </a:pPr>
            <a:r>
              <a:rPr lang="pt-BR" sz="7200" dirty="0"/>
              <a:t>. Lei 1157/2011, regulamentada pelo Decreto 57884/2012. </a:t>
            </a:r>
          </a:p>
          <a:p>
            <a:pPr>
              <a:buNone/>
            </a:pPr>
            <a:r>
              <a:rPr lang="pt-BR" sz="7200" dirty="0"/>
              <a:t>. Lei 1193/2013, aguardando regulamentação</a:t>
            </a:r>
          </a:p>
          <a:p>
            <a:pPr>
              <a:buNone/>
            </a:pPr>
            <a:r>
              <a:rPr lang="pt-BR" sz="7200" b="1" u="sng" dirty="0"/>
              <a:t>II - Progressão</a:t>
            </a:r>
            <a:r>
              <a:rPr lang="pt-BR" sz="7200" dirty="0"/>
              <a:t>:</a:t>
            </a:r>
          </a:p>
          <a:p>
            <a:pPr>
              <a:buNone/>
            </a:pPr>
            <a:r>
              <a:rPr lang="pt-BR" sz="7200" dirty="0"/>
              <a:t>. Lei 1080/2008, regulamentada pelo Decreto 60545/2014</a:t>
            </a:r>
          </a:p>
          <a:p>
            <a:pPr>
              <a:buNone/>
            </a:pPr>
            <a:r>
              <a:rPr lang="pt-BR" sz="7200" dirty="0"/>
              <a:t>. Lei 1157/2011, regulamentada pelo Decreto 57884/2012</a:t>
            </a:r>
          </a:p>
          <a:p>
            <a:pPr>
              <a:buNone/>
            </a:pPr>
            <a:r>
              <a:rPr lang="pt-BR" sz="7200" b="1" u="sng" dirty="0"/>
              <a:t>III - Promoção</a:t>
            </a:r>
            <a:r>
              <a:rPr lang="pt-BR" sz="7200" dirty="0"/>
              <a:t>:</a:t>
            </a:r>
          </a:p>
          <a:p>
            <a:pPr>
              <a:buNone/>
            </a:pPr>
            <a:r>
              <a:rPr lang="pt-BR" sz="7200" dirty="0"/>
              <a:t>. Lei 540/88, regulamentada pelo Decreto 42250/97, retificado pelo Decreto 42419/97.</a:t>
            </a:r>
          </a:p>
          <a:p>
            <a:pPr>
              <a:buNone/>
            </a:pPr>
            <a:r>
              <a:rPr lang="pt-BR" sz="7200" dirty="0"/>
              <a:t>.Lei 661/91, regulamentada pelo Decreto 42827/98.</a:t>
            </a:r>
          </a:p>
          <a:p>
            <a:pPr>
              <a:buNone/>
            </a:pPr>
            <a:r>
              <a:rPr lang="pt-BR" sz="7200" dirty="0"/>
              <a:t>. Lei 662/91, regulamentada pelo Decreto 42828/98.</a:t>
            </a:r>
          </a:p>
          <a:p>
            <a:pPr>
              <a:buNone/>
            </a:pPr>
            <a:r>
              <a:rPr lang="pt-BR" sz="7200" dirty="0"/>
              <a:t>. Lei 1080/2008, regulamentada pelo decreto 54779/2009</a:t>
            </a:r>
          </a:p>
          <a:p>
            <a:pPr>
              <a:buNone/>
            </a:pPr>
            <a:r>
              <a:rPr lang="pt-BR" sz="7200" dirty="0"/>
              <a:t>. Lei 1157/2011, regulamentada pelo decreto 54883/2012</a:t>
            </a:r>
          </a:p>
          <a:p>
            <a:pPr>
              <a:buNone/>
            </a:pPr>
            <a:r>
              <a:rPr lang="pt-BR" sz="7200" dirty="0"/>
              <a:t>. LC 1193/2013, aguardando regulamentação</a:t>
            </a:r>
          </a:p>
          <a:p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4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52728"/>
          </a:xfrm>
        </p:spPr>
        <p:txBody>
          <a:bodyPr/>
          <a:lstStyle/>
          <a:p>
            <a:r>
              <a:rPr lang="pt-BR" dirty="0" smtClean="0"/>
              <a:t>OBJETIVO</a:t>
            </a:r>
            <a:endParaRPr lang="pt-BR" dirty="0"/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pt-BR" b="1" dirty="0" smtClean="0"/>
              <a:t>Interromper-se-á o interstício</a:t>
            </a:r>
            <a:r>
              <a:rPr lang="pt-BR" dirty="0" smtClean="0"/>
              <a:t> quando o servidor estiver afastado de seu cargo ou função-atividade, </a:t>
            </a:r>
            <a:r>
              <a:rPr lang="pt-BR" b="1" dirty="0" smtClean="0"/>
              <a:t>exceto se</a:t>
            </a:r>
            <a:r>
              <a:rPr lang="pt-BR" dirty="0" smtClean="0"/>
              <a:t>:</a:t>
            </a:r>
            <a:br>
              <a:rPr lang="pt-BR" dirty="0" smtClean="0"/>
            </a:br>
            <a:r>
              <a:rPr lang="pt-BR" b="1" dirty="0" smtClean="0"/>
              <a:t>I -</a:t>
            </a:r>
            <a:r>
              <a:rPr lang="pt-BR" dirty="0" smtClean="0"/>
              <a:t> nomeado para cargo em comissão ou designado, nos termos da legislação trabalhista, para exercício de função-atividade em confiança;</a:t>
            </a:r>
            <a:br>
              <a:rPr lang="pt-BR" dirty="0" smtClean="0"/>
            </a:br>
            <a:r>
              <a:rPr lang="pt-BR" b="1" dirty="0" smtClean="0"/>
              <a:t>II -</a:t>
            </a:r>
            <a:r>
              <a:rPr lang="pt-BR" dirty="0" smtClean="0"/>
              <a:t> designado para função de serviço público retribuída mediante “pro labore”, nos termos do artigo 28 da Lei nº 10.168, de 10 de julho de 1968;</a:t>
            </a:r>
            <a:br>
              <a:rPr lang="pt-BR" dirty="0" smtClean="0"/>
            </a:br>
            <a:r>
              <a:rPr lang="pt-BR" b="1" dirty="0" smtClean="0"/>
              <a:t>III -</a:t>
            </a:r>
            <a:r>
              <a:rPr lang="pt-BR" dirty="0" smtClean="0"/>
              <a:t> designado como substituto ou para responder por cargo vago de comando;</a:t>
            </a:r>
            <a:br>
              <a:rPr lang="pt-BR" dirty="0" smtClean="0"/>
            </a:br>
            <a:r>
              <a:rPr lang="pt-BR" b="1" dirty="0" smtClean="0"/>
              <a:t>IV -</a:t>
            </a:r>
            <a:r>
              <a:rPr lang="pt-BR" dirty="0" smtClean="0"/>
              <a:t> afastado nos termos dos artigos 65 e 66 da Lei nº 10.261, de 28 de outubro de 1968, sem prejuízo de vencimentos, junto a órgãos da Administração Direta ou Autárquica do Estado;</a:t>
            </a:r>
          </a:p>
          <a:p>
            <a:r>
              <a:rPr lang="pt-BR" b="1" dirty="0" smtClean="0"/>
              <a:t>V -</a:t>
            </a:r>
            <a:r>
              <a:rPr lang="pt-BR" dirty="0" smtClean="0"/>
              <a:t> afastados ou cedidos sem prejuízo dos vencimentos e das demais vantagens do seu cargo ou função-atividade, para prestação de serviços em instituições integradas ou conveniadas com o SUS;</a:t>
            </a:r>
          </a:p>
          <a:p>
            <a:r>
              <a:rPr lang="pt-BR" b="1" dirty="0" smtClean="0"/>
              <a:t>VI -</a:t>
            </a:r>
            <a:r>
              <a:rPr lang="pt-BR" dirty="0" smtClean="0"/>
              <a:t> afastado nos termos dos artigos 67, 78, 79 e 80 da Lei nº 10.261, de 28 de outubro de 1968, ou nos termos do inciso I do artigo 15 e dos artigos 16 e 17 da Lei nº 500, de 13 de novembro de 1974;</a:t>
            </a:r>
          </a:p>
          <a:p>
            <a:endParaRPr lang="pt-BR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40</a:t>
            </a:fld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827584" y="1556792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i="1" dirty="0" smtClean="0"/>
              <a:t>LC 1157/2011:</a:t>
            </a:r>
          </a:p>
          <a:p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1907704" y="404664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/>
              <a:t> Critério para apuração do interstício </a:t>
            </a:r>
            <a:br>
              <a:rPr lang="pt-BR" sz="2400" dirty="0" smtClean="0"/>
            </a:br>
            <a:r>
              <a:rPr lang="pt-BR" sz="2400" u="sng" dirty="0" smtClean="0"/>
              <a:t>LC 1157/2011</a:t>
            </a:r>
            <a:endParaRPr lang="pt-BR" sz="2400" dirty="0"/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44038" name="Text Box 92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44039" name="Text Box 94"/>
          <p:cNvSpPr txBox="1">
            <a:spLocks noChangeArrowheads="1"/>
          </p:cNvSpPr>
          <p:nvPr/>
        </p:nvSpPr>
        <p:spPr bwMode="auto">
          <a:xfrm>
            <a:off x="395288" y="1431925"/>
            <a:ext cx="84978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endParaRPr lang="pt-BR" sz="2000" b="1" i="1" dirty="0"/>
          </a:p>
          <a:p>
            <a:pPr algn="just">
              <a:lnSpc>
                <a:spcPct val="150000"/>
              </a:lnSpc>
              <a:buClr>
                <a:srgbClr val="FF0000"/>
              </a:buClr>
            </a:pPr>
            <a:endParaRPr lang="pt-BR" sz="2000" i="1" dirty="0"/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395536" y="1556792"/>
          <a:ext cx="8280920" cy="4230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/>
                <a:gridCol w="4140460"/>
              </a:tblGrid>
              <a:tr h="351353">
                <a:tc>
                  <a:txBody>
                    <a:bodyPr/>
                    <a:lstStyle/>
                    <a:p>
                      <a:r>
                        <a:rPr lang="pt-BR" dirty="0" smtClean="0"/>
                        <a:t>LC N.º 1.080/20018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LC N.º</a:t>
                      </a:r>
                      <a:r>
                        <a:rPr lang="pt-BR" baseline="0" dirty="0" smtClean="0"/>
                        <a:t> 1.157/2011</a:t>
                      </a:r>
                      <a:endParaRPr lang="pt-BR" dirty="0"/>
                    </a:p>
                  </a:txBody>
                  <a:tcPr/>
                </a:tc>
              </a:tr>
              <a:tr h="2722987">
                <a:tc>
                  <a:txBody>
                    <a:bodyPr/>
                    <a:lstStyle/>
                    <a:p>
                      <a:r>
                        <a:rPr lang="pt-BR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Caberá recurso, com relação às publicações da relação de servidores aptos e da lista de classificação , dirigido a Autoridade Competente, no prazo máximo de 7 (sete) dias úteis contados a partir das datas das referidas publicações.</a:t>
                      </a:r>
                      <a:endParaRPr lang="pt-BR" sz="18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i="1" dirty="0" smtClean="0"/>
                        <a:t>Das listas de aptos e de classificação publicadas no Diário Oficial, caberá recurso, dirigido a Autoridade Competente de acordo do estabelecido no Edital, mediante requerimento fundamentado e protocolado junto ao subsetorial de RH, no prazo máximo de 3 (três) dias úteis contados a partir das referidas datas de publicação;</a:t>
                      </a:r>
                    </a:p>
                    <a:p>
                      <a:endParaRPr lang="pt-BR" dirty="0"/>
                    </a:p>
                  </a:txBody>
                  <a:tcPr/>
                </a:tc>
              </a:tr>
              <a:tr h="1030115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i="1" dirty="0" smtClean="0"/>
                        <a:t>As decisões referentes aos recursos interpostos serão publicadas em DOE</a:t>
                      </a:r>
                      <a:endParaRPr lang="pt-BR" sz="18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CaixaDeTexto 8"/>
          <p:cNvSpPr txBox="1"/>
          <p:nvPr/>
        </p:nvSpPr>
        <p:spPr>
          <a:xfrm>
            <a:off x="2483768" y="260648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/>
              <a:t>RECURSOS</a:t>
            </a:r>
            <a:endParaRPr lang="pt-BR" sz="4000" dirty="0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41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pt-BR" dirty="0" smtClean="0"/>
              <a:t>	SERVIDOR</a:t>
            </a:r>
          </a:p>
          <a:p>
            <a:pPr>
              <a:buNone/>
            </a:pPr>
            <a:r>
              <a:rPr lang="pt-BR" sz="3100" dirty="0" smtClean="0"/>
              <a:t>	A solicitação de recurso deve iniciar-se a pedido do interessado. O requerimento inicial deve ser formulado  contendo os dados abaixo</a:t>
            </a:r>
            <a:r>
              <a:rPr lang="pt-BR" dirty="0" smtClean="0"/>
              <a:t> </a:t>
            </a:r>
            <a:r>
              <a:rPr lang="pt-BR" b="1" dirty="0" smtClean="0"/>
              <a:t>e entregue </a:t>
            </a:r>
            <a:r>
              <a:rPr lang="pt-BR" dirty="0" smtClean="0"/>
              <a:t>ao Subsetorial de Recursos Humanos </a:t>
            </a:r>
            <a:r>
              <a:rPr lang="pt-BR" b="1" dirty="0" smtClean="0"/>
              <a:t>dentro do prazo estipulado. </a:t>
            </a:r>
          </a:p>
          <a:p>
            <a:r>
              <a:rPr lang="pt-BR" dirty="0" smtClean="0"/>
              <a:t>- endereçamento à autoridade responsável/competente pela decisão do recurso citando nome,  cargo  e denominação da UD da autoridade;</a:t>
            </a:r>
          </a:p>
          <a:p>
            <a:r>
              <a:rPr lang="pt-BR" dirty="0" smtClean="0"/>
              <a:t>- identificação do interessado e da unidade onde é lotado/classificado;</a:t>
            </a:r>
          </a:p>
          <a:p>
            <a:r>
              <a:rPr lang="pt-BR" dirty="0" smtClean="0"/>
              <a:t>- formulação do pedido, com exposição dos fatos e de seus fundamentos explicitados com clareza, podendo juntar documentos que julgar convenientes.</a:t>
            </a:r>
          </a:p>
          <a:p>
            <a:r>
              <a:rPr lang="pt-BR" dirty="0" smtClean="0"/>
              <a:t>- data e assinatura do requerente (ressaltando-se que a data deve respeitar o prazo estipulado para interposição de recurso);</a:t>
            </a:r>
          </a:p>
          <a:p>
            <a:pPr algn="just">
              <a:lnSpc>
                <a:spcPct val="150000"/>
              </a:lnSpc>
              <a:buClr>
                <a:srgbClr val="FF0000"/>
              </a:buClr>
              <a:buNone/>
            </a:pPr>
            <a:endParaRPr lang="pt-BR" i="1" dirty="0" smtClean="0"/>
          </a:p>
          <a:p>
            <a:endParaRPr lang="pt-BR" sz="3600" dirty="0" smtClean="0"/>
          </a:p>
          <a:p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42</a:t>
            </a:fld>
            <a:endParaRPr lang="pt-BR"/>
          </a:p>
        </p:txBody>
      </p:sp>
      <p:sp>
        <p:nvSpPr>
          <p:cNvPr id="5" name="Título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/>
              <a:t>RECURSOS</a:t>
            </a:r>
            <a:endParaRPr lang="pt-BR" sz="4000" dirty="0"/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t-BR" sz="2200" dirty="0" smtClean="0"/>
              <a:t>Subsetorial de Recursos Humanos</a:t>
            </a:r>
          </a:p>
          <a:p>
            <a:pPr lvl="1" algn="just">
              <a:spcAft>
                <a:spcPts val="600"/>
              </a:spcAft>
              <a:buNone/>
            </a:pPr>
            <a:r>
              <a:rPr lang="pt-BR" sz="2000" dirty="0" smtClean="0"/>
              <a:t>	Na instrução do processo de recurso deve-se ter em vista o motivo do recurso, a exposição dos fatos e os fundamentos elencados pelo interessado, e informar as situações funcionais pertinentes para subsidiar a análise e decisão do pedido. Além destas considerações, ao informar e/ou anexar documentos, sejam elas para comprovar o atendimento ou não dos requisitos para o servidor participar de determinado processo, ou para comprovar a devida pontuação ou não do Inventário de Desenvolvimento, ou dos tempos apurados para fins de desempate, os órgãos de Recursos Humanos devem SEMPRE se ater às regras estabelecidas no Edital e nos dispositivos legais pertinentes.</a:t>
            </a:r>
          </a:p>
          <a:p>
            <a:pPr lvl="1" algn="just">
              <a:buNone/>
            </a:pPr>
            <a:r>
              <a:rPr lang="pt-BR" sz="2000" dirty="0" smtClean="0"/>
              <a:t>     Dentro do prazo de recurso e informação  destes, deve proceder a revisão  administrativa, excepcionalmente se observar erro deve oficiar a CRH com o seu pedido, com a exposição dos fatos, justificativa do ocorrido e informação/documentos que comprobatórios para devida correção. É imprescindível que isto ocorra dentro do prazo hábil para correção de dados de cada fase.</a:t>
            </a:r>
            <a:endParaRPr lang="pt-BR" sz="1800" dirty="0" smtClean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43</a:t>
            </a:fld>
            <a:endParaRPr lang="pt-BR"/>
          </a:p>
        </p:txBody>
      </p:sp>
      <p:sp>
        <p:nvSpPr>
          <p:cNvPr id="5" name="Título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/>
              <a:t>RECURSOS</a:t>
            </a:r>
            <a:endParaRPr lang="pt-BR" sz="4000" dirty="0"/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45062" name="Text Box 92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45063" name="Text Box 94"/>
          <p:cNvSpPr txBox="1">
            <a:spLocks noChangeArrowheads="1"/>
          </p:cNvSpPr>
          <p:nvPr/>
        </p:nvSpPr>
        <p:spPr bwMode="auto">
          <a:xfrm>
            <a:off x="179512" y="548680"/>
            <a:ext cx="849788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800" b="1" dirty="0" smtClean="0"/>
              <a:t>Efeito Pecuniário (Vigência)</a:t>
            </a:r>
            <a:endParaRPr lang="pt-BR" sz="2800" dirty="0" smtClean="0"/>
          </a:p>
          <a:p>
            <a:pPr algn="just"/>
            <a:r>
              <a:rPr lang="pt-BR" sz="2000" i="1" dirty="0" smtClean="0"/>
              <a:t>A partir de 01/11 do ano a que se refere o processo tanto para os abrangidos pela LC n.º 1.080/2008 quanto para os abrangidos pela LC n.º 1.157/2011</a:t>
            </a:r>
          </a:p>
          <a:p>
            <a:endParaRPr lang="pt-BR" sz="2000" b="1" i="1" dirty="0" smtClean="0"/>
          </a:p>
          <a:p>
            <a:pPr algn="just"/>
            <a:endParaRPr lang="pt-BR" i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251520" y="2348880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Artigo 133 (Incorporação de Décimos): Recomposição Salarial</a:t>
            </a:r>
            <a:endParaRPr lang="pt-BR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44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PROMOÇÃO</a:t>
            </a:r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45</a:t>
            </a:fld>
            <a:endParaRPr lang="pt-BR"/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56328" name="CaixaDeTexto 8"/>
          <p:cNvSpPr txBox="1">
            <a:spLocks noChangeArrowheads="1"/>
          </p:cNvSpPr>
          <p:nvPr/>
        </p:nvSpPr>
        <p:spPr bwMode="auto">
          <a:xfrm>
            <a:off x="539552" y="692696"/>
            <a:ext cx="8353425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2200" b="1" dirty="0"/>
          </a:p>
          <a:p>
            <a:pPr algn="ctr"/>
            <a:r>
              <a:rPr lang="pt-BR" sz="3200" dirty="0"/>
              <a:t>Promoção para servidores regidos pela LC 1157/2011</a:t>
            </a:r>
            <a:r>
              <a:rPr lang="pt-BR" sz="2000" b="1" i="1" dirty="0"/>
              <a:t>:</a:t>
            </a:r>
          </a:p>
          <a:p>
            <a:endParaRPr lang="pt-BR" sz="2000" i="1" dirty="0"/>
          </a:p>
          <a:p>
            <a:pPr algn="just">
              <a:lnSpc>
                <a:spcPct val="150000"/>
              </a:lnSpc>
            </a:pPr>
            <a:r>
              <a:rPr lang="pt-BR" i="1" dirty="0"/>
              <a:t>É a passagem do servidor de uma referência para outra superior da respectiva classe, mantido o grau de enquadramento,devido a aquisição de competências adicionais às exigidas para o ingresso:</a:t>
            </a:r>
          </a:p>
          <a:p>
            <a:pPr algn="just">
              <a:lnSpc>
                <a:spcPct val="150000"/>
              </a:lnSpc>
            </a:pPr>
            <a:endParaRPr lang="pt-BR" i="1" dirty="0"/>
          </a:p>
          <a:p>
            <a:pPr algn="just">
              <a:lnSpc>
                <a:spcPct val="150000"/>
              </a:lnSpc>
            </a:pPr>
            <a:r>
              <a:rPr lang="pt-BR" i="1" dirty="0"/>
              <a:t>- para os integrantes das classes de  Auxiliar de Saúde, Auxiliar de Laboratório e Auxiliar de Radiologia a promoção permitirá a elevação de referência 1 para a 2.</a:t>
            </a:r>
            <a:r>
              <a:rPr lang="pt-BR" b="1" i="1" dirty="0"/>
              <a:t> </a:t>
            </a:r>
            <a:endParaRPr lang="pt-BR" i="1" dirty="0"/>
          </a:p>
        </p:txBody>
      </p:sp>
      <p:sp>
        <p:nvSpPr>
          <p:cNvPr id="56329" name="CaixaDeTexto 9"/>
          <p:cNvSpPr txBox="1">
            <a:spLocks noChangeArrowheads="1"/>
          </p:cNvSpPr>
          <p:nvPr/>
        </p:nvSpPr>
        <p:spPr bwMode="auto">
          <a:xfrm>
            <a:off x="2484438" y="1484313"/>
            <a:ext cx="44114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200" b="1" dirty="0"/>
              <a:t>    </a:t>
            </a:r>
            <a:endParaRPr lang="pt-BR" sz="2000" b="1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46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57352" name="CaixaDeTexto 7"/>
          <p:cNvSpPr txBox="1">
            <a:spLocks noChangeArrowheads="1"/>
          </p:cNvSpPr>
          <p:nvPr/>
        </p:nvSpPr>
        <p:spPr bwMode="auto">
          <a:xfrm>
            <a:off x="539552" y="692696"/>
            <a:ext cx="8353425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3600" dirty="0"/>
              <a:t>Promoção para servidores regidos pela LC </a:t>
            </a:r>
            <a:r>
              <a:rPr lang="pt-BR" sz="3600" dirty="0" smtClean="0"/>
              <a:t>1157/2011</a:t>
            </a:r>
            <a:endParaRPr lang="pt-BR" sz="3600" dirty="0"/>
          </a:p>
          <a:p>
            <a:endParaRPr lang="pt-BR" sz="2000" dirty="0"/>
          </a:p>
        </p:txBody>
      </p:sp>
      <p:sp>
        <p:nvSpPr>
          <p:cNvPr id="57353" name="CaixaDeTexto 8"/>
          <p:cNvSpPr txBox="1">
            <a:spLocks noChangeArrowheads="1"/>
          </p:cNvSpPr>
          <p:nvPr/>
        </p:nvSpPr>
        <p:spPr bwMode="auto">
          <a:xfrm>
            <a:off x="179512" y="1772816"/>
            <a:ext cx="864235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Tx/>
              <a:buChar char="-"/>
            </a:pPr>
            <a:r>
              <a:rPr lang="pt-BR" i="1" dirty="0"/>
              <a:t>para os integrantes das classes de  Agente de Saúde, Motorista de Ambulância, Oficial de Saúde, a promoção permitirá a elevação de referência 1 para a 3 e da referência 3 para 5;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endParaRPr lang="pt-BR" i="1" dirty="0" smtClean="0"/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pt-BR" i="1" dirty="0" smtClean="0"/>
              <a:t>para </a:t>
            </a:r>
            <a:r>
              <a:rPr lang="pt-BR" i="1" dirty="0"/>
              <a:t>os integrantes das classes de Auxiliar de Enfermagem e Desinsetizador,</a:t>
            </a:r>
            <a:r>
              <a:rPr lang="pt-BR" i="1" dirty="0">
                <a:solidFill>
                  <a:srgbClr val="FF0000"/>
                </a:solidFill>
              </a:rPr>
              <a:t> </a:t>
            </a:r>
            <a:r>
              <a:rPr lang="pt-BR" i="1" dirty="0"/>
              <a:t>Agente de Saneamento, a promoção permitirá a elevação de referência 2 para a 4 e de 4 para 6.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endParaRPr lang="pt-BR" dirty="0"/>
          </a:p>
          <a:p>
            <a:pPr algn="just">
              <a:lnSpc>
                <a:spcPct val="150000"/>
              </a:lnSpc>
            </a:pPr>
            <a:r>
              <a:rPr lang="pt-BR" i="1" dirty="0"/>
              <a:t> </a:t>
            </a:r>
            <a:r>
              <a:rPr lang="pt-BR" i="1" dirty="0" smtClean="0"/>
              <a:t>-para </a:t>
            </a:r>
            <a:r>
              <a:rPr lang="pt-BR" i="1" dirty="0"/>
              <a:t>os integrantes das classes de Agente Técnico de Saúde e Técnico de Enfermagem, a promoção permitirá a elevação de referência 3 para a 5 e de 5 para </a:t>
            </a:r>
            <a:r>
              <a:rPr lang="pt-BR" i="1" dirty="0" smtClean="0"/>
              <a:t>7.</a:t>
            </a:r>
          </a:p>
          <a:p>
            <a:endParaRPr lang="pt-BR" sz="2200" i="1" dirty="0" smtClean="0"/>
          </a:p>
          <a:p>
            <a:pPr lvl="0">
              <a:buFontTx/>
              <a:buChar char="-"/>
            </a:pPr>
            <a:r>
              <a:rPr lang="pt-BR" i="1" dirty="0" smtClean="0">
                <a:solidFill>
                  <a:prstClr val="black"/>
                </a:solidFill>
              </a:rPr>
              <a:t>para os integrantes das classes de Auxiliar de Análises Clínicas, Técnico de Laboratório e Técnico de Radiologia, a promoção permitirá a elevação de referência 1 para a 2 e de 2 para 3.</a:t>
            </a:r>
            <a:r>
              <a:rPr lang="pt-BR" b="1" i="1" dirty="0" smtClean="0">
                <a:solidFill>
                  <a:prstClr val="black"/>
                </a:solidFill>
              </a:rPr>
              <a:t> </a:t>
            </a:r>
          </a:p>
          <a:p>
            <a:endParaRPr lang="pt-BR" sz="2200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47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58376" name="CaixaDeTexto 7"/>
          <p:cNvSpPr txBox="1">
            <a:spLocks noChangeArrowheads="1"/>
          </p:cNvSpPr>
          <p:nvPr/>
        </p:nvSpPr>
        <p:spPr bwMode="auto">
          <a:xfrm>
            <a:off x="539552" y="620688"/>
            <a:ext cx="8353425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3200" dirty="0"/>
              <a:t>Promoção para servidores regidos pela LC </a:t>
            </a:r>
            <a:r>
              <a:rPr lang="pt-BR" sz="3200" dirty="0" smtClean="0"/>
              <a:t>1157/2011</a:t>
            </a:r>
            <a:endParaRPr lang="pt-BR" sz="3200" dirty="0"/>
          </a:p>
          <a:p>
            <a:endParaRPr lang="pt-BR" i="1" dirty="0"/>
          </a:p>
        </p:txBody>
      </p:sp>
      <p:sp>
        <p:nvSpPr>
          <p:cNvPr id="58377" name="CaixaDeTexto 8"/>
          <p:cNvSpPr txBox="1">
            <a:spLocks noChangeArrowheads="1"/>
          </p:cNvSpPr>
          <p:nvPr/>
        </p:nvSpPr>
        <p:spPr bwMode="auto">
          <a:xfrm>
            <a:off x="539750" y="1989138"/>
            <a:ext cx="8353425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endParaRPr lang="pt-BR" sz="2000" i="1" dirty="0" smtClean="0"/>
          </a:p>
          <a:p>
            <a:r>
              <a:rPr lang="pt-BR" i="1" dirty="0" smtClean="0"/>
              <a:t>EVNU-I</a:t>
            </a:r>
          </a:p>
          <a:p>
            <a:pPr>
              <a:buFontTx/>
              <a:buChar char="-"/>
            </a:pPr>
            <a:r>
              <a:rPr lang="pt-BR" i="1" dirty="0" smtClean="0"/>
              <a:t>para </a:t>
            </a:r>
            <a:r>
              <a:rPr lang="pt-BR" i="1" dirty="0"/>
              <a:t>os integrantes da classe de  Cirurgião Dentista, a promoção permitirá a elevação de referência 1 para a 2 e da referência 2 para 3. </a:t>
            </a:r>
            <a:endParaRPr lang="pt-BR" i="1" dirty="0" smtClean="0"/>
          </a:p>
          <a:p>
            <a:pPr>
              <a:buFontTx/>
              <a:buChar char="-"/>
            </a:pPr>
            <a:endParaRPr lang="pt-BR" i="1" dirty="0" smtClean="0"/>
          </a:p>
          <a:p>
            <a:pPr>
              <a:buFontTx/>
              <a:buChar char="-"/>
            </a:pPr>
            <a:r>
              <a:rPr lang="pt-BR" i="1" dirty="0" smtClean="0"/>
              <a:t>para os integrantes da classe de Tecnólogo em Radiologia, a promoção permitirá a elevação de referência 1 para a 2 e de 2 para 3.</a:t>
            </a:r>
          </a:p>
          <a:p>
            <a:pPr>
              <a:buFontTx/>
              <a:buChar char="-"/>
            </a:pPr>
            <a:endParaRPr lang="pt-BR" i="1" dirty="0"/>
          </a:p>
          <a:p>
            <a:r>
              <a:rPr lang="pt-BR" i="1" dirty="0" smtClean="0"/>
              <a:t>EVNU-II</a:t>
            </a:r>
          </a:p>
          <a:p>
            <a:pPr>
              <a:buFontTx/>
              <a:buChar char="-"/>
            </a:pPr>
            <a:r>
              <a:rPr lang="pt-BR" i="1" dirty="0" smtClean="0"/>
              <a:t>para </a:t>
            </a:r>
            <a:r>
              <a:rPr lang="pt-BR" i="1" dirty="0"/>
              <a:t>os integrantes da classe de Agente Técnico de Assistência à Saúde, </a:t>
            </a:r>
            <a:r>
              <a:rPr lang="pt-BR" i="1" dirty="0" smtClean="0"/>
              <a:t>Enfermeiro e Médico Veterinário ,a </a:t>
            </a:r>
            <a:r>
              <a:rPr lang="pt-BR" i="1" dirty="0"/>
              <a:t>promoção permitirá a elevação de referência 1 para a 3 e de 3 para </a:t>
            </a:r>
            <a:r>
              <a:rPr lang="pt-BR" i="1" dirty="0" smtClean="0"/>
              <a:t>5, para os enquadrados na referência 2, de 2 para 4 e de 4 para 6 e para enquadrados na referência 3, de 3 para 5 e de 5 para 7</a:t>
            </a:r>
            <a:endParaRPr lang="pt-BR" i="1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48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60424" name="CaixaDeTexto 8"/>
          <p:cNvSpPr txBox="1">
            <a:spLocks noChangeArrowheads="1"/>
          </p:cNvSpPr>
          <p:nvPr/>
        </p:nvSpPr>
        <p:spPr bwMode="auto">
          <a:xfrm>
            <a:off x="539750" y="1484313"/>
            <a:ext cx="8353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i="1"/>
              <a:t> </a:t>
            </a:r>
            <a:endParaRPr lang="pt-BR" sz="2200"/>
          </a:p>
        </p:txBody>
      </p:sp>
      <p:sp>
        <p:nvSpPr>
          <p:cNvPr id="60425" name="CaixaDeTexto 10"/>
          <p:cNvSpPr txBox="1">
            <a:spLocks noChangeArrowheads="1"/>
          </p:cNvSpPr>
          <p:nvPr/>
        </p:nvSpPr>
        <p:spPr bwMode="auto">
          <a:xfrm>
            <a:off x="683568" y="908720"/>
            <a:ext cx="8208962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2800" dirty="0" smtClean="0"/>
              <a:t>Requisitos para participar dos processos de  Promoção – 1157/2011</a:t>
            </a:r>
          </a:p>
          <a:p>
            <a:endParaRPr lang="pt-BR" sz="2000" b="1" i="1" dirty="0"/>
          </a:p>
          <a:p>
            <a:endParaRPr lang="pt-BR" sz="2000" b="1" i="1" dirty="0" smtClean="0"/>
          </a:p>
          <a:p>
            <a:r>
              <a:rPr lang="pt-BR" b="1" i="1" dirty="0" smtClean="0"/>
              <a:t>I- </a:t>
            </a:r>
            <a:r>
              <a:rPr lang="pt-BR" i="1" dirty="0" smtClean="0"/>
              <a:t>contar com, </a:t>
            </a:r>
            <a:r>
              <a:rPr lang="pt-BR" i="1" dirty="0"/>
              <a:t>no mínimo,5 anos de efetivo exercício em um mesmo cargo ou função atividade para primeira promoção;</a:t>
            </a:r>
          </a:p>
          <a:p>
            <a:endParaRPr lang="pt-BR" i="1" dirty="0"/>
          </a:p>
          <a:p>
            <a:endParaRPr lang="pt-BR" b="1" i="1" dirty="0" smtClean="0"/>
          </a:p>
          <a:p>
            <a:r>
              <a:rPr lang="pt-BR" b="1" i="1" dirty="0" smtClean="0"/>
              <a:t>II- </a:t>
            </a:r>
            <a:r>
              <a:rPr lang="pt-BR" i="1" dirty="0" smtClean="0"/>
              <a:t>contar com, </a:t>
            </a:r>
            <a:r>
              <a:rPr lang="pt-BR" i="1" dirty="0"/>
              <a:t>no mínimo, 15 anos de efetivo exercício em um mesmo cargo ou função atividade para os servidores que terão a segunda promoção; </a:t>
            </a:r>
            <a:endParaRPr lang="pt-BR" b="1" i="1" dirty="0"/>
          </a:p>
          <a:p>
            <a:endParaRPr lang="pt-BR" b="1" i="1" dirty="0"/>
          </a:p>
          <a:p>
            <a:endParaRPr lang="pt-BR" b="1" i="1" dirty="0" smtClean="0"/>
          </a:p>
          <a:p>
            <a:r>
              <a:rPr lang="pt-BR" b="1" i="1" dirty="0" smtClean="0"/>
              <a:t>III- </a:t>
            </a:r>
            <a:r>
              <a:rPr lang="pt-BR" i="1" dirty="0"/>
              <a:t>ser aprovado em avaliação teórica ou prática para aferir a aquisição de competências necessárias ao exercício de suas funções na referência superior;</a:t>
            </a:r>
          </a:p>
          <a:p>
            <a:endParaRPr lang="pt-BR" sz="2100" b="1" i="1" dirty="0"/>
          </a:p>
          <a:p>
            <a:endParaRPr lang="pt-BR" sz="2100" b="1" i="1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49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AVALIAÇÃO DE DESEMPENHO INDIVIDUAL</a:t>
            </a:r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5</a:t>
            </a:fld>
            <a:endParaRPr lang="pt-BR"/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61448" name="CaixaDeTexto 8"/>
          <p:cNvSpPr txBox="1">
            <a:spLocks noChangeArrowheads="1"/>
          </p:cNvSpPr>
          <p:nvPr/>
        </p:nvSpPr>
        <p:spPr bwMode="auto">
          <a:xfrm>
            <a:off x="539750" y="1484313"/>
            <a:ext cx="8353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i="1"/>
              <a:t> </a:t>
            </a:r>
            <a:endParaRPr lang="pt-BR" sz="2200"/>
          </a:p>
        </p:txBody>
      </p:sp>
      <p:sp>
        <p:nvSpPr>
          <p:cNvPr id="11" name="CaixaDeTexto 10"/>
          <p:cNvSpPr txBox="1"/>
          <p:nvPr/>
        </p:nvSpPr>
        <p:spPr>
          <a:xfrm>
            <a:off x="683568" y="620688"/>
            <a:ext cx="8208962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800" dirty="0" smtClean="0"/>
              <a:t>Requisitos para participar dos processos de  Promoção – 1157/2011</a:t>
            </a:r>
          </a:p>
          <a:p>
            <a:pPr>
              <a:defRPr/>
            </a:pPr>
            <a:endParaRPr lang="pt-BR" sz="2000" b="1" i="1" dirty="0"/>
          </a:p>
          <a:p>
            <a:pPr algn="just">
              <a:lnSpc>
                <a:spcPct val="150000"/>
              </a:lnSpc>
              <a:defRPr/>
            </a:pPr>
            <a:r>
              <a:rPr lang="pt-BR" b="1" i="1" dirty="0"/>
              <a:t>IV- </a:t>
            </a:r>
            <a:r>
              <a:rPr lang="pt-BR" i="1" dirty="0"/>
              <a:t>possuir diploma de:</a:t>
            </a:r>
          </a:p>
          <a:p>
            <a:pPr marL="457200" indent="-457200" algn="just">
              <a:lnSpc>
                <a:spcPct val="150000"/>
              </a:lnSpc>
              <a:spcAft>
                <a:spcPts val="600"/>
              </a:spcAft>
              <a:buFontTx/>
              <a:buAutoNum type="alphaLcParenR"/>
              <a:defRPr/>
            </a:pPr>
            <a:r>
              <a:rPr lang="pt-BR" i="1" dirty="0"/>
              <a:t>Certificado de conclusão do ensino </a:t>
            </a:r>
            <a:r>
              <a:rPr lang="pt-BR" i="1" dirty="0" smtClean="0"/>
              <a:t>médio </a:t>
            </a:r>
            <a:r>
              <a:rPr lang="pt-BR" i="1" dirty="0"/>
              <a:t>ou equivalente, para os integrantes das classes de Auxiliar de Saúde, Auxiliar de Laboratório e Auxiliar de Radiologia;</a:t>
            </a:r>
          </a:p>
          <a:p>
            <a:pPr marL="457200" indent="-457200" algn="just">
              <a:lnSpc>
                <a:spcPct val="150000"/>
              </a:lnSpc>
              <a:buAutoNum type="alphaLcParenR" startAt="2"/>
              <a:defRPr/>
            </a:pPr>
            <a:r>
              <a:rPr lang="pt-BR" i="1" dirty="0" smtClean="0"/>
              <a:t>Certificado </a:t>
            </a:r>
            <a:r>
              <a:rPr lang="pt-BR" i="1" dirty="0"/>
              <a:t>e/ou diploma em curso de nível superior, para os integrantes das classes de Agente de Saneamento, Agente de Saúde, Agente Técnico de Saúde, Auxiliar de </a:t>
            </a:r>
            <a:r>
              <a:rPr lang="pt-BR" i="1" dirty="0" smtClean="0"/>
              <a:t>Enfermagem </a:t>
            </a:r>
            <a:r>
              <a:rPr lang="pt-BR" b="1" i="1" dirty="0" smtClean="0"/>
              <a:t>(</a:t>
            </a:r>
            <a:r>
              <a:rPr lang="pt-BR" b="1" i="1" dirty="0" err="1" smtClean="0"/>
              <a:t>ref</a:t>
            </a:r>
            <a:r>
              <a:rPr lang="pt-BR" b="1" i="1" dirty="0" smtClean="0"/>
              <a:t> 4 para 6)*, </a:t>
            </a:r>
            <a:r>
              <a:rPr lang="pt-BR" i="1" dirty="0"/>
              <a:t>Desinsetizador, Motorista de Ambulância, Oficial de Saúde, Técnico de Enfermagem</a:t>
            </a:r>
            <a:r>
              <a:rPr lang="pt-BR" i="1" dirty="0" smtClean="0"/>
              <a:t>;</a:t>
            </a:r>
          </a:p>
          <a:p>
            <a:pPr marL="457200" indent="-457200" algn="just">
              <a:lnSpc>
                <a:spcPct val="150000"/>
              </a:lnSpc>
              <a:defRPr/>
            </a:pPr>
            <a:r>
              <a:rPr lang="pt-BR" b="1" i="1" dirty="0" smtClean="0"/>
              <a:t>	(*)Auxiliar de Enfermagem </a:t>
            </a:r>
            <a:r>
              <a:rPr lang="pt-BR" i="1" dirty="0" smtClean="0"/>
              <a:t>da referência 2 para 4, </a:t>
            </a:r>
            <a:r>
              <a:rPr lang="pt-BR" dirty="0" smtClean="0"/>
              <a:t>diploma ou certificado de Técnico de Enfermagem, expedido de acordo com a legislação e registrado pelo órgão competente.</a:t>
            </a:r>
            <a:endParaRPr lang="pt-BR" i="1" dirty="0"/>
          </a:p>
          <a:p>
            <a:pPr algn="just">
              <a:lnSpc>
                <a:spcPct val="150000"/>
              </a:lnSpc>
              <a:defRPr/>
            </a:pPr>
            <a:endParaRPr lang="pt-BR" b="1" i="1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50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62473" name="CaixaDeTexto 10"/>
          <p:cNvSpPr txBox="1">
            <a:spLocks noChangeArrowheads="1"/>
          </p:cNvSpPr>
          <p:nvPr/>
        </p:nvSpPr>
        <p:spPr bwMode="auto">
          <a:xfrm>
            <a:off x="683568" y="1412776"/>
            <a:ext cx="8208962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 dirty="0" smtClean="0"/>
              <a:t>Requisitos para participar dos processos de  Promoção – 1157/2011</a:t>
            </a:r>
          </a:p>
          <a:p>
            <a:endParaRPr lang="pt-BR" sz="2000" b="1" i="1" dirty="0"/>
          </a:p>
          <a:p>
            <a:pPr marL="457200" indent="-457200" algn="just">
              <a:lnSpc>
                <a:spcPct val="150000"/>
              </a:lnSpc>
              <a:buAutoNum type="alphaLcParenR" startAt="3"/>
            </a:pPr>
            <a:r>
              <a:rPr lang="pt-BR" i="1" dirty="0" smtClean="0"/>
              <a:t>Certificado </a:t>
            </a:r>
            <a:r>
              <a:rPr lang="pt-BR" i="1" dirty="0"/>
              <a:t>de curso de extensão ou aprimoramento profissional, com carga horária mínima de 1760 </a:t>
            </a:r>
            <a:r>
              <a:rPr lang="pt-BR" i="1" dirty="0" err="1"/>
              <a:t>hs</a:t>
            </a:r>
            <a:r>
              <a:rPr lang="pt-BR" i="1" dirty="0"/>
              <a:t>., </a:t>
            </a:r>
            <a:r>
              <a:rPr lang="pt-BR" i="1" dirty="0" smtClean="0"/>
              <a:t>ou </a:t>
            </a:r>
            <a:r>
              <a:rPr lang="pt-BR" i="1" dirty="0"/>
              <a:t>diploma de pós graduação “stricto sensu”  ou certificado “lato sensu”, para os integrantes das classes de </a:t>
            </a:r>
            <a:r>
              <a:rPr lang="pt-BR" i="1" dirty="0" smtClean="0"/>
              <a:t>Cirurgião </a:t>
            </a:r>
            <a:r>
              <a:rPr lang="pt-BR" i="1" dirty="0"/>
              <a:t>Dentista, Agente Técnico de Assistência à Saúde, Enfermeiro, Enfermeiro do Trabalho ; Médico Veterinário</a:t>
            </a:r>
            <a:r>
              <a:rPr lang="pt-BR" i="1" dirty="0" smtClean="0"/>
              <a:t>;</a:t>
            </a:r>
          </a:p>
          <a:p>
            <a:pPr algn="just">
              <a:lnSpc>
                <a:spcPct val="150000"/>
              </a:lnSpc>
            </a:pPr>
            <a:endParaRPr lang="pt-BR" b="1" i="1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51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63496" name="CaixaDeTexto 8"/>
          <p:cNvSpPr txBox="1">
            <a:spLocks noChangeArrowheads="1"/>
          </p:cNvSpPr>
          <p:nvPr/>
        </p:nvSpPr>
        <p:spPr bwMode="auto">
          <a:xfrm>
            <a:off x="539750" y="1484313"/>
            <a:ext cx="8353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i="1"/>
              <a:t> </a:t>
            </a:r>
            <a:endParaRPr lang="pt-BR" sz="2200"/>
          </a:p>
        </p:txBody>
      </p:sp>
      <p:sp>
        <p:nvSpPr>
          <p:cNvPr id="63497" name="CaixaDeTexto 10"/>
          <p:cNvSpPr txBox="1">
            <a:spLocks noChangeArrowheads="1"/>
          </p:cNvSpPr>
          <p:nvPr/>
        </p:nvSpPr>
        <p:spPr bwMode="auto">
          <a:xfrm>
            <a:off x="683568" y="836712"/>
            <a:ext cx="820896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b="1" dirty="0" smtClean="0"/>
              <a:t>Normas para o processamento da promoção – </a:t>
            </a:r>
            <a:r>
              <a:rPr lang="pt-BR" sz="2800" b="1" dirty="0"/>
              <a:t>1157/2011</a:t>
            </a:r>
          </a:p>
          <a:p>
            <a:pPr algn="just">
              <a:lnSpc>
                <a:spcPct val="150000"/>
              </a:lnSpc>
            </a:pPr>
            <a:endParaRPr lang="pt-BR" sz="2000" b="1" i="1" dirty="0"/>
          </a:p>
          <a:p>
            <a:pPr algn="just">
              <a:lnSpc>
                <a:spcPct val="150000"/>
              </a:lnSpc>
            </a:pPr>
            <a:r>
              <a:rPr lang="pt-BR" i="1" dirty="0"/>
              <a:t>A avaliação teórica ou prática para aferir aquisição de competências adicionais, será coordenada pela Secretaria </a:t>
            </a:r>
            <a:r>
              <a:rPr lang="pt-BR" i="1" dirty="0" smtClean="0"/>
              <a:t>Planejamento e Gestão, </a:t>
            </a:r>
            <a:r>
              <a:rPr lang="pt-BR" i="1" dirty="0"/>
              <a:t>através da Unidade Central de Recursos Humanos e Comissão do Concurso de Promoção </a:t>
            </a:r>
            <a:r>
              <a:rPr lang="pt-BR" i="1" dirty="0" smtClean="0"/>
              <a:t>constituída </a:t>
            </a:r>
            <a:r>
              <a:rPr lang="pt-BR" i="1" dirty="0"/>
              <a:t>por ato do Secretário de Gestão </a:t>
            </a:r>
            <a:r>
              <a:rPr lang="pt-BR" i="1" dirty="0" smtClean="0"/>
              <a:t>Pública</a:t>
            </a:r>
            <a:r>
              <a:rPr lang="pt-BR" i="1" dirty="0" smtClean="0">
                <a:solidFill>
                  <a:srgbClr val="FF0000"/>
                </a:solidFill>
              </a:rPr>
              <a:t> </a:t>
            </a:r>
            <a:r>
              <a:rPr lang="pt-BR" i="1" dirty="0" smtClean="0"/>
              <a:t>Planejamento e Gestão, </a:t>
            </a:r>
            <a:r>
              <a:rPr lang="pt-BR" i="1" dirty="0"/>
              <a:t>com  indicação dos titulares das Secretarias de Estado, Procuradoria Geral do Estado e Autarquias.</a:t>
            </a:r>
          </a:p>
          <a:p>
            <a:endParaRPr lang="pt-BR" sz="2100" b="1" i="1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52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64520" name="CaixaDeTexto 8"/>
          <p:cNvSpPr txBox="1">
            <a:spLocks noChangeArrowheads="1"/>
          </p:cNvSpPr>
          <p:nvPr/>
        </p:nvSpPr>
        <p:spPr bwMode="auto">
          <a:xfrm>
            <a:off x="539750" y="1484313"/>
            <a:ext cx="8353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i="1"/>
              <a:t> </a:t>
            </a:r>
            <a:endParaRPr lang="pt-BR" sz="2200"/>
          </a:p>
        </p:txBody>
      </p:sp>
      <p:sp>
        <p:nvSpPr>
          <p:cNvPr id="64521" name="CaixaDeTexto 10"/>
          <p:cNvSpPr txBox="1">
            <a:spLocks noChangeArrowheads="1"/>
          </p:cNvSpPr>
          <p:nvPr/>
        </p:nvSpPr>
        <p:spPr bwMode="auto">
          <a:xfrm>
            <a:off x="683568" y="980728"/>
            <a:ext cx="8208962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dirty="0" smtClean="0"/>
              <a:t>Normas para o processamento da promoção – </a:t>
            </a:r>
            <a:r>
              <a:rPr lang="pt-BR" sz="2800" dirty="0"/>
              <a:t>1157/2011</a:t>
            </a:r>
          </a:p>
          <a:p>
            <a:pPr algn="just">
              <a:lnSpc>
                <a:spcPct val="150000"/>
              </a:lnSpc>
            </a:pPr>
            <a:endParaRPr lang="pt-BR" sz="2000" b="1" i="1" dirty="0"/>
          </a:p>
          <a:p>
            <a:pPr algn="just">
              <a:lnSpc>
                <a:spcPct val="150000"/>
              </a:lnSpc>
            </a:pPr>
            <a:r>
              <a:rPr lang="pt-BR" i="1" dirty="0"/>
              <a:t>O </a:t>
            </a:r>
            <a:r>
              <a:rPr lang="pt-BR" i="1" dirty="0" smtClean="0"/>
              <a:t>concurso </a:t>
            </a:r>
            <a:r>
              <a:rPr lang="pt-BR" i="1" dirty="0"/>
              <a:t>de promoção será precedido de publicação de Edital de Abertura de Inscrições, com critérios, prazos e demais aspectos disciplinares, a cada 2 anos, sempre no segundo semestre.</a:t>
            </a:r>
          </a:p>
          <a:p>
            <a:pPr algn="just">
              <a:lnSpc>
                <a:spcPct val="150000"/>
              </a:lnSpc>
            </a:pPr>
            <a:endParaRPr lang="pt-BR" b="1" i="1" dirty="0"/>
          </a:p>
          <a:p>
            <a:pPr algn="just">
              <a:lnSpc>
                <a:spcPct val="150000"/>
              </a:lnSpc>
            </a:pPr>
            <a:r>
              <a:rPr lang="pt-BR" i="1" dirty="0"/>
              <a:t>O </a:t>
            </a:r>
            <a:r>
              <a:rPr lang="pt-BR" i="1" dirty="0" smtClean="0"/>
              <a:t>conteúdo programático será </a:t>
            </a:r>
            <a:r>
              <a:rPr lang="pt-BR" i="1" dirty="0"/>
              <a:t>estabelecido em edital do concurso de promoção.</a:t>
            </a:r>
          </a:p>
          <a:p>
            <a:endParaRPr lang="pt-BR" sz="2000" dirty="0"/>
          </a:p>
          <a:p>
            <a:endParaRPr lang="pt-BR" sz="2100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53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65544" name="CaixaDeTexto 8"/>
          <p:cNvSpPr txBox="1">
            <a:spLocks noChangeArrowheads="1"/>
          </p:cNvSpPr>
          <p:nvPr/>
        </p:nvSpPr>
        <p:spPr bwMode="auto">
          <a:xfrm>
            <a:off x="539750" y="1484313"/>
            <a:ext cx="8353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i="1"/>
              <a:t> </a:t>
            </a:r>
            <a:endParaRPr lang="pt-BR" sz="2200"/>
          </a:p>
        </p:txBody>
      </p:sp>
      <p:sp>
        <p:nvSpPr>
          <p:cNvPr id="65545" name="CaixaDeTexto 10"/>
          <p:cNvSpPr txBox="1">
            <a:spLocks noChangeArrowheads="1"/>
          </p:cNvSpPr>
          <p:nvPr/>
        </p:nvSpPr>
        <p:spPr bwMode="auto">
          <a:xfrm>
            <a:off x="611560" y="620688"/>
            <a:ext cx="8208962" cy="574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dirty="0" smtClean="0"/>
              <a:t>Critério de apuração de tempo de efetivo </a:t>
            </a:r>
            <a:r>
              <a:rPr lang="pt-BR" sz="2800" dirty="0"/>
              <a:t>e</a:t>
            </a:r>
            <a:r>
              <a:rPr lang="pt-BR" sz="2800" dirty="0" smtClean="0"/>
              <a:t>xercício– Promoção 1157/2011</a:t>
            </a:r>
            <a:endParaRPr lang="pt-BR" sz="2800" dirty="0"/>
          </a:p>
          <a:p>
            <a:endParaRPr lang="pt-BR" sz="2000" b="1" i="1" dirty="0"/>
          </a:p>
          <a:p>
            <a:pPr algn="just">
              <a:lnSpc>
                <a:spcPct val="150000"/>
              </a:lnSpc>
            </a:pPr>
            <a:r>
              <a:rPr lang="pt-BR" i="1" dirty="0"/>
              <a:t>O tempo de efetivo exercício, para fins de interstício será apurado a partir de 30 de junho do ano de abertura do concurso interno de promoção retroagindo até completar 1825 dias.</a:t>
            </a:r>
          </a:p>
          <a:p>
            <a:pPr algn="just">
              <a:lnSpc>
                <a:spcPct val="150000"/>
              </a:lnSpc>
            </a:pPr>
            <a:endParaRPr lang="pt-BR" i="1" dirty="0"/>
          </a:p>
          <a:p>
            <a:pPr algn="just">
              <a:lnSpc>
                <a:spcPct val="150000"/>
              </a:lnSpc>
            </a:pPr>
            <a:r>
              <a:rPr lang="pt-BR" i="1" dirty="0"/>
              <a:t>Na apuração do interstício será interrompida a contagem de tempo  quando o servidor contar com as seguintes ocorrências: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pt-BR" i="1" dirty="0" smtClean="0"/>
              <a:t>falta </a:t>
            </a:r>
            <a:r>
              <a:rPr lang="pt-BR" i="1" dirty="0"/>
              <a:t>injustificada;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pt-BR" i="1" dirty="0"/>
              <a:t>penalidades administrativas;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pt-BR" i="1" dirty="0"/>
              <a:t>licença nos termos do artigo 202 da Lei 10261/68;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pt-BR" i="1" dirty="0"/>
              <a:t>licença nos termos do inciso VII do artigo 25 da Lei 500/74;</a:t>
            </a:r>
          </a:p>
          <a:p>
            <a:endParaRPr lang="pt-BR" sz="2100" i="1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54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66568" name="CaixaDeTexto 8"/>
          <p:cNvSpPr txBox="1">
            <a:spLocks noChangeArrowheads="1"/>
          </p:cNvSpPr>
          <p:nvPr/>
        </p:nvSpPr>
        <p:spPr bwMode="auto">
          <a:xfrm>
            <a:off x="539750" y="1484313"/>
            <a:ext cx="8353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i="1"/>
              <a:t> </a:t>
            </a:r>
            <a:endParaRPr lang="pt-BR" sz="2200"/>
          </a:p>
        </p:txBody>
      </p:sp>
      <p:sp>
        <p:nvSpPr>
          <p:cNvPr id="66569" name="CaixaDeTexto 10"/>
          <p:cNvSpPr txBox="1">
            <a:spLocks noChangeArrowheads="1"/>
          </p:cNvSpPr>
          <p:nvPr/>
        </p:nvSpPr>
        <p:spPr bwMode="auto">
          <a:xfrm>
            <a:off x="684213" y="1844675"/>
            <a:ext cx="8208962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2000"/>
          </a:p>
          <a:p>
            <a:endParaRPr lang="pt-BR" sz="2100"/>
          </a:p>
        </p:txBody>
      </p:sp>
      <p:sp>
        <p:nvSpPr>
          <p:cNvPr id="66570" name="CaixaDeTexto 9"/>
          <p:cNvSpPr txBox="1">
            <a:spLocks noChangeArrowheads="1"/>
          </p:cNvSpPr>
          <p:nvPr/>
        </p:nvSpPr>
        <p:spPr bwMode="auto">
          <a:xfrm>
            <a:off x="539552" y="692696"/>
            <a:ext cx="8353425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b="1" dirty="0" smtClean="0"/>
              <a:t>Recurso</a:t>
            </a:r>
          </a:p>
          <a:p>
            <a:endParaRPr lang="pt-BR" sz="2000" b="1" dirty="0"/>
          </a:p>
          <a:p>
            <a:pPr>
              <a:lnSpc>
                <a:spcPct val="150000"/>
              </a:lnSpc>
            </a:pPr>
            <a:r>
              <a:rPr lang="pt-BR" i="1" dirty="0"/>
              <a:t>As regras e condições para a interposição de recursos referentes as etapas do processo são divulgadas no Edital de abertura de inscrições.</a:t>
            </a:r>
          </a:p>
          <a:p>
            <a:pPr>
              <a:lnSpc>
                <a:spcPct val="150000"/>
              </a:lnSpc>
            </a:pPr>
            <a:endParaRPr lang="pt-BR" dirty="0"/>
          </a:p>
          <a:p>
            <a:endParaRPr lang="pt-BR" sz="2000" b="1" dirty="0"/>
          </a:p>
          <a:p>
            <a:endParaRPr lang="pt-BR" sz="2000" b="1" dirty="0"/>
          </a:p>
          <a:p>
            <a:endParaRPr lang="pt-BR" sz="2000" b="1" dirty="0"/>
          </a:p>
          <a:p>
            <a:r>
              <a:rPr lang="pt-BR" sz="2400" b="1" dirty="0" smtClean="0"/>
              <a:t>Efeito Pecuniário (Vigência)</a:t>
            </a:r>
          </a:p>
          <a:p>
            <a:endParaRPr lang="pt-BR" sz="2000" b="1" dirty="0"/>
          </a:p>
          <a:p>
            <a:pPr>
              <a:lnSpc>
                <a:spcPct val="150000"/>
              </a:lnSpc>
            </a:pPr>
            <a:r>
              <a:rPr lang="pt-BR" i="1" dirty="0"/>
              <a:t>A  partir do 1º dia de janeiro do ano subsequente ao </a:t>
            </a:r>
            <a:r>
              <a:rPr lang="pt-BR" i="1" dirty="0" smtClean="0"/>
              <a:t>ano de abertura do processo de promoção</a:t>
            </a:r>
            <a:r>
              <a:rPr lang="pt-BR" sz="2000" dirty="0" smtClean="0"/>
              <a:t>.</a:t>
            </a:r>
            <a:endParaRPr lang="pt-BR" sz="2000" dirty="0"/>
          </a:p>
          <a:p>
            <a:endParaRPr lang="pt-BR" dirty="0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55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49160" name="CaixaDeTexto 7"/>
          <p:cNvSpPr txBox="1">
            <a:spLocks noChangeArrowheads="1"/>
          </p:cNvSpPr>
          <p:nvPr/>
        </p:nvSpPr>
        <p:spPr bwMode="auto">
          <a:xfrm>
            <a:off x="539552" y="692696"/>
            <a:ext cx="8353425" cy="447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 dirty="0"/>
              <a:t>Promoção para servidores regidos pela LC </a:t>
            </a:r>
            <a:r>
              <a:rPr lang="pt-BR" sz="2800" b="1" dirty="0" smtClean="0"/>
              <a:t>1080/2008</a:t>
            </a:r>
            <a:endParaRPr lang="pt-BR" sz="2800" dirty="0"/>
          </a:p>
          <a:p>
            <a:pPr algn="just"/>
            <a:r>
              <a:rPr lang="pt-BR" sz="2000" b="1" i="1" dirty="0"/>
              <a:t> </a:t>
            </a:r>
            <a:endParaRPr lang="pt-BR" sz="2000" b="1" i="1" dirty="0" smtClean="0"/>
          </a:p>
          <a:p>
            <a:pPr algn="just">
              <a:lnSpc>
                <a:spcPct val="150000"/>
              </a:lnSpc>
            </a:pPr>
            <a:r>
              <a:rPr lang="pt-BR" sz="2000" b="1" i="1" dirty="0" smtClean="0"/>
              <a:t>- </a:t>
            </a:r>
            <a:r>
              <a:rPr lang="pt-BR" i="1" dirty="0"/>
              <a:t>é a passagem do servidor da referência 1 para a referência </a:t>
            </a:r>
            <a:r>
              <a:rPr lang="pt-BR" i="1" dirty="0" smtClean="0"/>
              <a:t>2, referência 1 para a referência 3 ou referência 2 para 3 de </a:t>
            </a:r>
            <a:r>
              <a:rPr lang="pt-BR" i="1" dirty="0"/>
              <a:t>sua respectiva classe</a:t>
            </a:r>
            <a:r>
              <a:rPr lang="pt-BR" i="1" dirty="0" smtClean="0"/>
              <a:t>, mantido o enquadramento, </a:t>
            </a:r>
            <a:r>
              <a:rPr lang="pt-BR" i="1" dirty="0"/>
              <a:t>devido à aquisição de competências adicionais às exigidas para ingresso.</a:t>
            </a:r>
          </a:p>
          <a:p>
            <a:pPr algn="just">
              <a:lnSpc>
                <a:spcPct val="150000"/>
              </a:lnSpc>
            </a:pPr>
            <a:endParaRPr lang="pt-BR" i="1" dirty="0"/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pt-BR" i="1" dirty="0"/>
              <a:t>aplica-se aos  integrantes das classes de: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endParaRPr lang="pt-BR" i="1" dirty="0"/>
          </a:p>
          <a:p>
            <a:pPr algn="just">
              <a:lnSpc>
                <a:spcPct val="150000"/>
              </a:lnSpc>
            </a:pPr>
            <a:r>
              <a:rPr lang="pt-BR" i="1" dirty="0"/>
              <a:t>Oficial Administrativo</a:t>
            </a:r>
            <a:r>
              <a:rPr lang="pt-BR" i="1" dirty="0" smtClean="0"/>
              <a:t>; Oficial </a:t>
            </a:r>
            <a:r>
              <a:rPr lang="pt-BR" i="1" dirty="0"/>
              <a:t>Operacional</a:t>
            </a:r>
            <a:r>
              <a:rPr lang="pt-BR" i="1" dirty="0" smtClean="0"/>
              <a:t>; Oficial </a:t>
            </a:r>
            <a:r>
              <a:rPr lang="pt-BR" i="1" dirty="0"/>
              <a:t>Sociocultural; Analista Administrativo; Analista de Tecnologia; Analista Sociocultural; Executivo Público.</a:t>
            </a:r>
          </a:p>
          <a:p>
            <a:endParaRPr lang="pt-BR" dirty="0"/>
          </a:p>
        </p:txBody>
      </p:sp>
      <p:sp>
        <p:nvSpPr>
          <p:cNvPr id="49161" name="CaixaDeTexto 9"/>
          <p:cNvSpPr txBox="1">
            <a:spLocks noChangeArrowheads="1"/>
          </p:cNvSpPr>
          <p:nvPr/>
        </p:nvSpPr>
        <p:spPr bwMode="auto">
          <a:xfrm>
            <a:off x="2484438" y="1484313"/>
            <a:ext cx="44114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200" b="1" dirty="0"/>
              <a:t>    </a:t>
            </a:r>
            <a:endParaRPr lang="pt-BR" sz="2000" b="1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56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PROMOÇÃO LC 1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0747" y="260648"/>
            <a:ext cx="8649403" cy="5993740"/>
          </a:xfrm>
        </p:spPr>
      </p:pic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57</a:t>
            </a:fld>
            <a:endParaRPr lang="pt-BR"/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 </a:t>
            </a:r>
          </a:p>
          <a:p>
            <a:endParaRPr lang="pt-BR" sz="24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50184" name="CaixaDeTexto 8"/>
          <p:cNvSpPr txBox="1">
            <a:spLocks noChangeArrowheads="1"/>
          </p:cNvSpPr>
          <p:nvPr/>
        </p:nvSpPr>
        <p:spPr bwMode="auto">
          <a:xfrm>
            <a:off x="539750" y="1484313"/>
            <a:ext cx="8353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i="1"/>
              <a:t> </a:t>
            </a:r>
            <a:endParaRPr lang="pt-BR" sz="2200"/>
          </a:p>
        </p:txBody>
      </p:sp>
      <p:sp>
        <p:nvSpPr>
          <p:cNvPr id="50185" name="CaixaDeTexto 10"/>
          <p:cNvSpPr txBox="1">
            <a:spLocks noChangeArrowheads="1"/>
          </p:cNvSpPr>
          <p:nvPr/>
        </p:nvSpPr>
        <p:spPr bwMode="auto">
          <a:xfrm>
            <a:off x="611560" y="980728"/>
            <a:ext cx="8208962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dirty="0" smtClean="0"/>
              <a:t>Requisitos para participar dos processos de  Promoção – 1080/2008</a:t>
            </a:r>
          </a:p>
          <a:p>
            <a:pPr algn="just">
              <a:lnSpc>
                <a:spcPct val="150000"/>
              </a:lnSpc>
            </a:pPr>
            <a:r>
              <a:rPr lang="pt-BR" sz="2000" b="1" i="1" dirty="0" smtClean="0"/>
              <a:t>I –</a:t>
            </a:r>
            <a:r>
              <a:rPr lang="pt-BR" b="1" i="1" dirty="0" smtClean="0"/>
              <a:t> </a:t>
            </a:r>
            <a:r>
              <a:rPr lang="pt-BR" i="1" dirty="0" smtClean="0"/>
              <a:t>ser declarado estável após 3 (três) anos de efetivo exercício </a:t>
            </a:r>
          </a:p>
          <a:p>
            <a:pPr algn="just">
              <a:lnSpc>
                <a:spcPct val="150000"/>
              </a:lnSpc>
            </a:pPr>
            <a:endParaRPr lang="pt-BR" sz="2000" i="1" dirty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pt-BR" b="1" i="1" dirty="0" smtClean="0"/>
              <a:t>II- </a:t>
            </a:r>
            <a:r>
              <a:rPr lang="pt-BR" i="1" dirty="0"/>
              <a:t>contar, no </a:t>
            </a:r>
            <a:r>
              <a:rPr lang="pt-BR" i="1" dirty="0" smtClean="0"/>
              <a:t>mínimo, 5 </a:t>
            </a:r>
            <a:r>
              <a:rPr lang="pt-BR" i="1" dirty="0"/>
              <a:t>anos de efetivo exercício em um mesmo cargo ou função atividade pertencente às </a:t>
            </a:r>
            <a:r>
              <a:rPr lang="pt-BR" i="1" dirty="0" smtClean="0"/>
              <a:t>classes </a:t>
            </a:r>
            <a:r>
              <a:rPr lang="pt-BR" i="1" dirty="0"/>
              <a:t>de nível </a:t>
            </a:r>
            <a:r>
              <a:rPr lang="pt-BR" i="1" dirty="0" smtClean="0"/>
              <a:t>intermediário e universitário abrangidas </a:t>
            </a:r>
            <a:r>
              <a:rPr lang="pt-BR" i="1" dirty="0"/>
              <a:t>pela LC 1080/2008;</a:t>
            </a:r>
          </a:p>
          <a:p>
            <a:pPr algn="just">
              <a:lnSpc>
                <a:spcPct val="150000"/>
              </a:lnSpc>
            </a:pPr>
            <a:endParaRPr lang="pt-BR" b="1" i="1" dirty="0"/>
          </a:p>
          <a:p>
            <a:pPr algn="just">
              <a:lnSpc>
                <a:spcPct val="150000"/>
              </a:lnSpc>
            </a:pPr>
            <a:r>
              <a:rPr lang="pt-BR" b="1" i="1" dirty="0" smtClean="0"/>
              <a:t>III- </a:t>
            </a:r>
            <a:r>
              <a:rPr lang="pt-BR" i="1" dirty="0"/>
              <a:t>ser aprovado em avaliação teórica ou prática para aferir a aquisição de competências necessárias ao exercício de suas funções na referência superior;</a:t>
            </a:r>
          </a:p>
          <a:p>
            <a:endParaRPr lang="pt-BR" sz="2000" b="1" i="1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58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/>
              <a:t> </a:t>
            </a:r>
          </a:p>
          <a:p>
            <a:endParaRPr lang="pt-BR" sz="20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51208" name="CaixaDeTexto 8"/>
          <p:cNvSpPr txBox="1">
            <a:spLocks noChangeArrowheads="1"/>
          </p:cNvSpPr>
          <p:nvPr/>
        </p:nvSpPr>
        <p:spPr bwMode="auto">
          <a:xfrm>
            <a:off x="539750" y="1484313"/>
            <a:ext cx="8353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i="1"/>
              <a:t> </a:t>
            </a:r>
            <a:endParaRPr lang="pt-BR" sz="2200"/>
          </a:p>
        </p:txBody>
      </p:sp>
      <p:sp>
        <p:nvSpPr>
          <p:cNvPr id="51209" name="CaixaDeTexto 10"/>
          <p:cNvSpPr txBox="1">
            <a:spLocks noChangeArrowheads="1"/>
          </p:cNvSpPr>
          <p:nvPr/>
        </p:nvSpPr>
        <p:spPr bwMode="auto">
          <a:xfrm>
            <a:off x="683568" y="764704"/>
            <a:ext cx="8208962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dirty="0" smtClean="0"/>
              <a:t>Requisitos para participar dos processos de Promoção – 1080/2008</a:t>
            </a:r>
          </a:p>
          <a:p>
            <a:pPr>
              <a:lnSpc>
                <a:spcPct val="150000"/>
              </a:lnSpc>
            </a:pPr>
            <a:endParaRPr lang="pt-BR" sz="2000" b="1" i="1" dirty="0"/>
          </a:p>
          <a:p>
            <a:pPr algn="just">
              <a:lnSpc>
                <a:spcPct val="150000"/>
              </a:lnSpc>
            </a:pPr>
            <a:r>
              <a:rPr lang="pt-BR" b="1" i="1" dirty="0"/>
              <a:t>III- </a:t>
            </a:r>
            <a:r>
              <a:rPr lang="pt-BR" i="1" dirty="0"/>
              <a:t>possuir diploma de:</a:t>
            </a:r>
          </a:p>
          <a:p>
            <a:pPr algn="just">
              <a:lnSpc>
                <a:spcPct val="150000"/>
              </a:lnSpc>
            </a:pPr>
            <a:endParaRPr lang="pt-BR" i="1" dirty="0"/>
          </a:p>
          <a:p>
            <a:pPr marL="342900" indent="-342900" algn="just">
              <a:lnSpc>
                <a:spcPct val="150000"/>
              </a:lnSpc>
              <a:buAutoNum type="alphaLcParenR"/>
            </a:pPr>
            <a:r>
              <a:rPr lang="pt-BR" i="1" dirty="0" smtClean="0"/>
              <a:t>graduação </a:t>
            </a:r>
            <a:r>
              <a:rPr lang="pt-BR" i="1" dirty="0"/>
              <a:t>em curso de nível superior, para os integrantes das classes de Oficial Administrativo, Oficial Operacional e Oficial </a:t>
            </a:r>
            <a:r>
              <a:rPr lang="pt-BR" i="1" dirty="0" smtClean="0"/>
              <a:t>Sociocultural, quando da  promoção para a referência 3;</a:t>
            </a:r>
            <a:endParaRPr lang="pt-BR" b="1" i="1" dirty="0"/>
          </a:p>
          <a:p>
            <a:pPr marL="342900" indent="-342900" algn="just">
              <a:lnSpc>
                <a:spcPct val="150000"/>
              </a:lnSpc>
              <a:buAutoNum type="alphaLcParenR"/>
            </a:pPr>
            <a:endParaRPr lang="pt-BR" b="1" i="1" dirty="0"/>
          </a:p>
          <a:p>
            <a:pPr algn="just">
              <a:lnSpc>
                <a:spcPct val="150000"/>
              </a:lnSpc>
            </a:pPr>
            <a:r>
              <a:rPr lang="pt-BR" b="1" i="1" dirty="0"/>
              <a:t>b) </a:t>
            </a:r>
            <a:r>
              <a:rPr lang="pt-BR" i="1" dirty="0"/>
              <a:t>Pós graduação “stricto ou “lato sensu”, para os integrantes  das </a:t>
            </a:r>
            <a:r>
              <a:rPr lang="pt-BR" i="1" dirty="0" smtClean="0"/>
              <a:t>classes </a:t>
            </a:r>
            <a:r>
              <a:rPr lang="pt-BR" i="1" dirty="0"/>
              <a:t>de nível universitário, abrangidas  pela LC </a:t>
            </a:r>
            <a:r>
              <a:rPr lang="pt-BR" i="1" dirty="0" smtClean="0"/>
              <a:t>1080/2008,</a:t>
            </a:r>
            <a:r>
              <a:rPr lang="pt-BR" i="1" dirty="0" smtClean="0">
                <a:solidFill>
                  <a:srgbClr val="FF0000"/>
                </a:solidFill>
              </a:rPr>
              <a:t> </a:t>
            </a:r>
            <a:r>
              <a:rPr lang="pt-BR" i="1" dirty="0" smtClean="0"/>
              <a:t>quando da  promoção para a referência 3.</a:t>
            </a:r>
            <a:endParaRPr lang="pt-BR" b="1" i="1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59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269289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pt-BR" sz="1800" dirty="0" smtClean="0"/>
              <a:t>DEFINIÇÃO</a:t>
            </a:r>
            <a:r>
              <a:rPr lang="pt-BR" sz="1800" b="1" dirty="0" smtClean="0"/>
              <a:t>:</a:t>
            </a:r>
            <a:r>
              <a:rPr lang="pt-BR" sz="1800" dirty="0" smtClean="0"/>
              <a:t> Ato de medição e atribuição de valor às ações desenvolvidas pelo servidor na execução de suas atividades, a partir de critérios pré-definidos.</a:t>
            </a:r>
          </a:p>
          <a:p>
            <a:pPr>
              <a:buNone/>
            </a:pPr>
            <a:endParaRPr lang="pt-BR" sz="1800" dirty="0" smtClean="0"/>
          </a:p>
          <a:p>
            <a:pPr>
              <a:buNone/>
            </a:pPr>
            <a:r>
              <a:rPr lang="pt-BR" sz="1800" dirty="0" smtClean="0"/>
              <a:t>OBJETIVOS:</a:t>
            </a:r>
          </a:p>
          <a:p>
            <a:r>
              <a:rPr lang="pt-BR" sz="1800" dirty="0" smtClean="0"/>
              <a:t>Aferir as ações do servidor público na execução de suas atribuições</a:t>
            </a:r>
          </a:p>
          <a:p>
            <a:r>
              <a:rPr lang="pt-BR" sz="1800" dirty="0" smtClean="0"/>
              <a:t>Identificar potencialidades e oportunidades</a:t>
            </a:r>
          </a:p>
          <a:p>
            <a:r>
              <a:rPr lang="pt-BR" sz="1800" dirty="0" smtClean="0"/>
              <a:t>Promover a melhora da performance e do aproveitamento do servidor na Administração Pública Estadual</a:t>
            </a:r>
          </a:p>
          <a:p>
            <a:endParaRPr lang="pt-BR" sz="1800" dirty="0" smtClean="0"/>
          </a:p>
          <a:p>
            <a:pPr>
              <a:buFont typeface="Wingdings" pitchFamily="2" charset="2"/>
              <a:buChar char="§"/>
            </a:pPr>
            <a:r>
              <a:rPr lang="pt-BR" sz="1800" dirty="0" smtClean="0"/>
              <a:t>Critério determinante no processo de Progressão</a:t>
            </a:r>
            <a:endParaRPr lang="pt-BR" sz="1800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6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Avaliação de Desempenho Individual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539552" y="3789040"/>
            <a:ext cx="51125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PERIODICIDADE: Anual</a:t>
            </a:r>
          </a:p>
          <a:p>
            <a:endParaRPr lang="pt-BR" dirty="0" smtClean="0"/>
          </a:p>
          <a:p>
            <a:r>
              <a:rPr lang="pt-BR" dirty="0" smtClean="0"/>
              <a:t>ABRANGÊNCIA: Servidores públicos estaduais abrangidos pelos regimes </a:t>
            </a:r>
            <a:r>
              <a:rPr lang="pt-BR" dirty="0" err="1" smtClean="0"/>
              <a:t>retribuitórios</a:t>
            </a:r>
            <a:r>
              <a:rPr lang="pt-BR" dirty="0" smtClean="0"/>
              <a:t> estabelecidos pelas </a:t>
            </a:r>
            <a:r>
              <a:rPr lang="pt-BR" dirty="0" err="1" smtClean="0"/>
              <a:t>LCs</a:t>
            </a:r>
            <a:r>
              <a:rPr lang="pt-BR" dirty="0" smtClean="0"/>
              <a:t> 1.080/08 e 1.157/11</a:t>
            </a:r>
          </a:p>
          <a:p>
            <a:endParaRPr lang="pt-BR" dirty="0" smtClean="0"/>
          </a:p>
          <a:p>
            <a:r>
              <a:rPr lang="pt-BR" dirty="0" smtClean="0"/>
              <a:t>Realização do processo na SES: Centro de Promoção/Centro de Gerenciamento de Dados/Subsetoriais de Recursos Humanos</a:t>
            </a:r>
            <a:endParaRPr lang="pt-BR" dirty="0"/>
          </a:p>
        </p:txBody>
      </p:sp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/>
              <a:t> </a:t>
            </a:r>
          </a:p>
          <a:p>
            <a:endParaRPr lang="pt-BR" sz="20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52232" name="CaixaDeTexto 8"/>
          <p:cNvSpPr txBox="1">
            <a:spLocks noChangeArrowheads="1"/>
          </p:cNvSpPr>
          <p:nvPr/>
        </p:nvSpPr>
        <p:spPr bwMode="auto">
          <a:xfrm>
            <a:off x="539750" y="1484313"/>
            <a:ext cx="8353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i="1"/>
              <a:t> </a:t>
            </a:r>
            <a:endParaRPr lang="pt-BR" sz="2200"/>
          </a:p>
        </p:txBody>
      </p:sp>
      <p:sp>
        <p:nvSpPr>
          <p:cNvPr id="52233" name="CaixaDeTexto 9"/>
          <p:cNvSpPr txBox="1">
            <a:spLocks noChangeArrowheads="1"/>
          </p:cNvSpPr>
          <p:nvPr/>
        </p:nvSpPr>
        <p:spPr bwMode="auto">
          <a:xfrm>
            <a:off x="323528" y="1484784"/>
            <a:ext cx="860425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400" dirty="0" smtClean="0"/>
              <a:t>Normas para o processamento da promoção – </a:t>
            </a:r>
            <a:r>
              <a:rPr lang="pt-BR" sz="2400" dirty="0"/>
              <a:t>LC 1080/2008</a:t>
            </a:r>
          </a:p>
          <a:p>
            <a:pPr algn="just"/>
            <a:endParaRPr lang="pt-BR" sz="2000" b="1" i="1" dirty="0"/>
          </a:p>
          <a:p>
            <a:pPr algn="just"/>
            <a:r>
              <a:rPr lang="pt-BR" i="1" dirty="0"/>
              <a:t>É vedada a participação no processo de promoção do servidor que estiver</a:t>
            </a:r>
          </a:p>
          <a:p>
            <a:pPr algn="just"/>
            <a:r>
              <a:rPr lang="pt-BR" i="1" dirty="0"/>
              <a:t>em período de readaptação;</a:t>
            </a:r>
          </a:p>
          <a:p>
            <a:pPr algn="just"/>
            <a:endParaRPr lang="pt-BR" i="1" dirty="0"/>
          </a:p>
          <a:p>
            <a:pPr algn="just"/>
            <a:r>
              <a:rPr lang="pt-BR" i="1" dirty="0"/>
              <a:t>A avaliação teórica ou prática para aferir aquisição de competências adicionais, será coordenada pela </a:t>
            </a:r>
            <a:r>
              <a:rPr lang="pt-BR" i="1" dirty="0" smtClean="0"/>
              <a:t>Unidade </a:t>
            </a:r>
            <a:r>
              <a:rPr lang="pt-BR" i="1" dirty="0"/>
              <a:t>Central de Recursos Humanos, com publicação de Edital de Abertura de Inscrições, com critérios, prazos e demais aspectos disciplinares, a cada 2 anos, sempre no segundo semestre.</a:t>
            </a:r>
          </a:p>
          <a:p>
            <a:pPr algn="just"/>
            <a:endParaRPr lang="pt-BR" i="1" dirty="0"/>
          </a:p>
          <a:p>
            <a:pPr algn="just"/>
            <a:r>
              <a:rPr lang="pt-BR" i="1" dirty="0"/>
              <a:t>Para efeito de comprovação da formação exigida para inscrição, </a:t>
            </a:r>
            <a:r>
              <a:rPr lang="pt-BR" i="1" dirty="0" smtClean="0"/>
              <a:t>serão considerados </a:t>
            </a:r>
            <a:r>
              <a:rPr lang="pt-BR" i="1" dirty="0"/>
              <a:t>somente diplomas de graduação em curso de nível </a:t>
            </a:r>
            <a:r>
              <a:rPr lang="pt-BR" i="1" dirty="0" smtClean="0"/>
              <a:t>superior, e </a:t>
            </a:r>
            <a:r>
              <a:rPr lang="pt-BR" i="1" dirty="0"/>
              <a:t>de pós graduação  “stricto” ou “lato senso”, devidamente </a:t>
            </a:r>
            <a:r>
              <a:rPr lang="pt-BR" i="1" dirty="0" smtClean="0"/>
              <a:t>registrados pelos órgãos competentes</a:t>
            </a:r>
            <a:r>
              <a:rPr lang="pt-BR" i="1" dirty="0"/>
              <a:t>;</a:t>
            </a:r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60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/>
              <a:t> </a:t>
            </a:r>
          </a:p>
          <a:p>
            <a:endParaRPr lang="pt-BR" sz="20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53256" name="CaixaDeTexto 8"/>
          <p:cNvSpPr txBox="1">
            <a:spLocks noChangeArrowheads="1"/>
          </p:cNvSpPr>
          <p:nvPr/>
        </p:nvSpPr>
        <p:spPr bwMode="auto">
          <a:xfrm>
            <a:off x="539750" y="1484313"/>
            <a:ext cx="8353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i="1"/>
              <a:t> </a:t>
            </a:r>
            <a:endParaRPr lang="pt-BR" sz="2200"/>
          </a:p>
        </p:txBody>
      </p:sp>
      <p:sp>
        <p:nvSpPr>
          <p:cNvPr id="53257" name="CaixaDeTexto 8"/>
          <p:cNvSpPr txBox="1">
            <a:spLocks noChangeArrowheads="1"/>
          </p:cNvSpPr>
          <p:nvPr/>
        </p:nvSpPr>
        <p:spPr bwMode="auto">
          <a:xfrm>
            <a:off x="251520" y="764704"/>
            <a:ext cx="8685213" cy="5401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400" dirty="0" smtClean="0"/>
              <a:t>Critérios para apuração de tempo de efetivo exercício para fins de interstício  LC 1080/2008</a:t>
            </a:r>
            <a:endParaRPr lang="pt-BR" sz="2400" dirty="0"/>
          </a:p>
          <a:p>
            <a:pPr>
              <a:lnSpc>
                <a:spcPct val="150000"/>
              </a:lnSpc>
            </a:pPr>
            <a:r>
              <a:rPr lang="pt-BR" i="1" dirty="0"/>
              <a:t>O tempo de efetivo exercício será apurado até o último dia do semestre que antecede a abertura do </a:t>
            </a:r>
            <a:r>
              <a:rPr lang="pt-BR" i="1" dirty="0" smtClean="0"/>
              <a:t>processo (habitualmente 30/06)</a:t>
            </a:r>
            <a:endParaRPr lang="pt-BR" i="1" dirty="0"/>
          </a:p>
          <a:p>
            <a:pPr>
              <a:lnSpc>
                <a:spcPct val="150000"/>
              </a:lnSpc>
            </a:pPr>
            <a:endParaRPr lang="pt-BR" i="1" dirty="0"/>
          </a:p>
          <a:p>
            <a:pPr>
              <a:lnSpc>
                <a:spcPct val="150000"/>
              </a:lnSpc>
            </a:pPr>
            <a:r>
              <a:rPr lang="pt-BR" i="1" dirty="0"/>
              <a:t>A contagem de tempo de efetivo exercício será interrompida quando o servidor estiver afastado ou licenciado do cargo ou função atividade, </a:t>
            </a:r>
            <a:r>
              <a:rPr lang="pt-BR" b="1" i="1" u="sng" dirty="0"/>
              <a:t>exceto quando</a:t>
            </a:r>
            <a:r>
              <a:rPr lang="pt-BR" i="1" dirty="0"/>
              <a:t>:</a:t>
            </a:r>
          </a:p>
          <a:p>
            <a:pPr>
              <a:lnSpc>
                <a:spcPct val="150000"/>
              </a:lnSpc>
            </a:pPr>
            <a:endParaRPr lang="pt-BR" i="1" dirty="0"/>
          </a:p>
          <a:p>
            <a:pPr>
              <a:lnSpc>
                <a:spcPct val="150000"/>
              </a:lnSpc>
            </a:pPr>
            <a:r>
              <a:rPr lang="pt-BR" i="1" dirty="0"/>
              <a:t>- Incluído nas hipóteses previstas nos artigos 67,69,72,78,79 e 181, incisos I a IV, VII e IX, da lei 10261/68, ou nos termos do artigo 15 a 17 da Lei 500/74;</a:t>
            </a:r>
          </a:p>
          <a:p>
            <a:pPr>
              <a:lnSpc>
                <a:spcPct val="150000"/>
              </a:lnSpc>
            </a:pPr>
            <a:endParaRPr lang="pt-BR" sz="2000" i="1" dirty="0"/>
          </a:p>
          <a:p>
            <a:pPr>
              <a:lnSpc>
                <a:spcPct val="150000"/>
              </a:lnSpc>
            </a:pPr>
            <a:r>
              <a:rPr lang="pt-BR" i="1" dirty="0"/>
              <a:t>- Nomeado ou designado em cargo em comissão ou função de confiança;</a:t>
            </a:r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61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/>
              <a:t> </a:t>
            </a:r>
          </a:p>
          <a:p>
            <a:endParaRPr lang="pt-BR" sz="20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54280" name="CaixaDeTexto 8"/>
          <p:cNvSpPr txBox="1">
            <a:spLocks noChangeArrowheads="1"/>
          </p:cNvSpPr>
          <p:nvPr/>
        </p:nvSpPr>
        <p:spPr bwMode="auto">
          <a:xfrm>
            <a:off x="539750" y="1484313"/>
            <a:ext cx="8353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i="1"/>
              <a:t> </a:t>
            </a:r>
            <a:endParaRPr lang="pt-BR" sz="2200"/>
          </a:p>
        </p:txBody>
      </p:sp>
      <p:sp>
        <p:nvSpPr>
          <p:cNvPr id="54281" name="CaixaDeTexto 8"/>
          <p:cNvSpPr txBox="1">
            <a:spLocks noChangeArrowheads="1"/>
          </p:cNvSpPr>
          <p:nvPr/>
        </p:nvSpPr>
        <p:spPr bwMode="auto">
          <a:xfrm>
            <a:off x="251520" y="908720"/>
            <a:ext cx="864235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2000" b="1" i="1" dirty="0" smtClean="0"/>
              <a:t>Critérios para apuração de tempo de efetivo exercício para fins de interstício LC 1080/2008</a:t>
            </a:r>
          </a:p>
          <a:p>
            <a:pPr algn="just"/>
            <a:endParaRPr lang="pt-BR" sz="2000" b="1" i="1" dirty="0"/>
          </a:p>
          <a:p>
            <a:pPr algn="just"/>
            <a:r>
              <a:rPr lang="pt-BR" sz="2000" i="1" dirty="0"/>
              <a:t>- </a:t>
            </a:r>
            <a:r>
              <a:rPr lang="pt-BR" i="1" dirty="0"/>
              <a:t>designado  para função retribuída mediante gratificação </a:t>
            </a:r>
            <a:r>
              <a:rPr lang="pt-BR" i="1" dirty="0" smtClean="0"/>
              <a:t>“</a:t>
            </a:r>
            <a:r>
              <a:rPr lang="pt-BR" i="1" dirty="0" err="1"/>
              <a:t>pro-labore</a:t>
            </a:r>
            <a:r>
              <a:rPr lang="pt-BR" i="1" dirty="0"/>
              <a:t>”, a que se referem  os artigos 16 a 18  da LC 1080/2008;</a:t>
            </a:r>
          </a:p>
          <a:p>
            <a:pPr algn="just"/>
            <a:endParaRPr lang="pt-BR" i="1" dirty="0"/>
          </a:p>
          <a:p>
            <a:pPr algn="just">
              <a:buFontTx/>
              <a:buChar char="-"/>
            </a:pPr>
            <a:r>
              <a:rPr lang="pt-BR" i="1" dirty="0"/>
              <a:t>afastado nos termos dos artigos 65 e 66 da Lei 10261/68, junto a órgãos da Administração Direta ou Autárquica do Estado;</a:t>
            </a:r>
          </a:p>
          <a:p>
            <a:pPr algn="just">
              <a:buFontTx/>
              <a:buChar char="-"/>
            </a:pPr>
            <a:endParaRPr lang="pt-BR" i="1" dirty="0"/>
          </a:p>
          <a:p>
            <a:pPr algn="just">
              <a:buFontTx/>
              <a:buChar char="-"/>
            </a:pPr>
            <a:r>
              <a:rPr lang="pt-BR" i="1" dirty="0"/>
              <a:t>Afastado, sem prejuízo dos vencimentos ou salários, para participação em cursos, congressos ou demais certames afetos à área de atuação, pelo prazo máximo de 90 dias;</a:t>
            </a:r>
          </a:p>
          <a:p>
            <a:pPr algn="just">
              <a:buFontTx/>
              <a:buChar char="-"/>
            </a:pPr>
            <a:endParaRPr lang="pt-BR" i="1" dirty="0"/>
          </a:p>
          <a:p>
            <a:pPr algn="just">
              <a:buFontTx/>
              <a:buChar char="-"/>
            </a:pPr>
            <a:r>
              <a:rPr lang="pt-BR" i="1" dirty="0"/>
              <a:t>Afastado nos termos do parágrafo 1º do artigo 125 da Constituição do Estado de São Paulo;</a:t>
            </a:r>
          </a:p>
          <a:p>
            <a:pPr algn="just">
              <a:buFontTx/>
              <a:buChar char="-"/>
            </a:pPr>
            <a:endParaRPr lang="pt-BR" i="1" dirty="0"/>
          </a:p>
          <a:p>
            <a:pPr algn="just"/>
            <a:r>
              <a:rPr lang="pt-BR" i="1" dirty="0" smtClean="0"/>
              <a:t>-Afastado </a:t>
            </a:r>
            <a:r>
              <a:rPr lang="pt-BR" i="1" dirty="0"/>
              <a:t>nos termos da LC 367/84, alterada pela LC 1054/2008;</a:t>
            </a:r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62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250825" y="1360488"/>
            <a:ext cx="104695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/>
              <a:t> </a:t>
            </a:r>
          </a:p>
          <a:p>
            <a:endParaRPr lang="pt-BR" sz="2000"/>
          </a:p>
          <a:p>
            <a:endParaRPr lang="pt-BR" sz="2000"/>
          </a:p>
          <a:p>
            <a:endParaRPr lang="pt-BR" sz="2000"/>
          </a:p>
          <a:p>
            <a:pPr>
              <a:buFontTx/>
              <a:buChar char="•"/>
            </a:pPr>
            <a:endParaRPr lang="pt-BR" sz="2000" b="1"/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3117850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400" b="1"/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4125913" y="16224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pt-BR" sz="2000" b="1"/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735013" y="14319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/>
              <a:t> </a:t>
            </a:r>
          </a:p>
        </p:txBody>
      </p:sp>
      <p:sp>
        <p:nvSpPr>
          <p:cNvPr id="55304" name="CaixaDeTexto 8"/>
          <p:cNvSpPr txBox="1">
            <a:spLocks noChangeArrowheads="1"/>
          </p:cNvSpPr>
          <p:nvPr/>
        </p:nvSpPr>
        <p:spPr bwMode="auto">
          <a:xfrm>
            <a:off x="539750" y="1484313"/>
            <a:ext cx="8353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i="1"/>
              <a:t> </a:t>
            </a:r>
            <a:endParaRPr lang="pt-BR" sz="2200"/>
          </a:p>
        </p:txBody>
      </p:sp>
      <p:sp>
        <p:nvSpPr>
          <p:cNvPr id="55305" name="CaixaDeTexto 8"/>
          <p:cNvSpPr txBox="1">
            <a:spLocks noChangeArrowheads="1"/>
          </p:cNvSpPr>
          <p:nvPr/>
        </p:nvSpPr>
        <p:spPr bwMode="auto">
          <a:xfrm>
            <a:off x="683568" y="548680"/>
            <a:ext cx="7991475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2000" b="1" i="1" dirty="0" smtClean="0"/>
          </a:p>
          <a:p>
            <a:r>
              <a:rPr lang="pt-BR" sz="2000" b="1" i="1" dirty="0" smtClean="0"/>
              <a:t>Recurso</a:t>
            </a:r>
          </a:p>
          <a:p>
            <a:endParaRPr lang="pt-BR" sz="2000" b="1" i="1" dirty="0"/>
          </a:p>
          <a:p>
            <a:pPr>
              <a:lnSpc>
                <a:spcPct val="150000"/>
              </a:lnSpc>
            </a:pPr>
            <a:r>
              <a:rPr lang="pt-BR" i="1" dirty="0"/>
              <a:t>As regras e condições para a interposição de recursos referentes as etapas do processo são divulgadas no Edital de abertura de inscrições.</a:t>
            </a:r>
          </a:p>
          <a:p>
            <a:endParaRPr lang="pt-BR" sz="2000" i="1" dirty="0"/>
          </a:p>
          <a:p>
            <a:r>
              <a:rPr lang="pt-BR" sz="2000" b="1" i="1" dirty="0" smtClean="0"/>
              <a:t>Efeito Pecuniário (Vigência)</a:t>
            </a:r>
          </a:p>
          <a:p>
            <a:endParaRPr lang="pt-BR" sz="2000" b="1" i="1" dirty="0"/>
          </a:p>
          <a:p>
            <a:pPr>
              <a:lnSpc>
                <a:spcPct val="150000"/>
              </a:lnSpc>
            </a:pPr>
            <a:r>
              <a:rPr lang="pt-BR" i="1" dirty="0"/>
              <a:t>A  partir do 1º dia de janeiro do ano subsequente ao da realização da promoção</a:t>
            </a:r>
            <a:r>
              <a:rPr lang="pt-BR" sz="2000" i="1" dirty="0"/>
              <a:t>.</a:t>
            </a:r>
          </a:p>
          <a:p>
            <a:endParaRPr lang="pt-BR" sz="2000" i="1" dirty="0"/>
          </a:p>
          <a:p>
            <a:endParaRPr lang="pt-BR" sz="2000" dirty="0"/>
          </a:p>
          <a:p>
            <a:endParaRPr lang="pt-BR" sz="2000" b="1" dirty="0"/>
          </a:p>
          <a:p>
            <a:endParaRPr lang="pt-BR" sz="2000" dirty="0"/>
          </a:p>
          <a:p>
            <a:endParaRPr lang="pt-BR" b="1" dirty="0"/>
          </a:p>
          <a:p>
            <a:endParaRPr lang="pt-BR" b="1" dirty="0"/>
          </a:p>
          <a:p>
            <a:endParaRPr lang="pt-BR" b="1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63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t-BR" dirty="0" smtClean="0"/>
              <a:t>Requisitos para participação no processo:</a:t>
            </a:r>
          </a:p>
          <a:p>
            <a:r>
              <a:rPr lang="pt-BR" dirty="0" smtClean="0"/>
              <a:t>Possuir títulos	</a:t>
            </a:r>
          </a:p>
          <a:p>
            <a:r>
              <a:rPr lang="pt-BR" dirty="0" smtClean="0"/>
              <a:t>Possuir avaliação de desempenho</a:t>
            </a:r>
          </a:p>
          <a:p>
            <a:r>
              <a:rPr lang="pt-BR" dirty="0" smtClean="0"/>
              <a:t>Não ter sofrido nenhuma penalidade administrativas nos 12 meses que antecedem a data base para apuração do interstício</a:t>
            </a:r>
          </a:p>
          <a:p>
            <a:r>
              <a:rPr lang="pt-BR" dirty="0" smtClean="0"/>
              <a:t>Cumprimento de interstício de 5 anos na carreira para promoção para Médico II e 15 anos na carreira para Médico III</a:t>
            </a:r>
          </a:p>
          <a:p>
            <a:pPr>
              <a:buNone/>
            </a:pPr>
            <a:r>
              <a:rPr lang="pt-BR" u="sng" dirty="0" smtClean="0"/>
              <a:t>Processo a ser regulamentado</a:t>
            </a:r>
          </a:p>
          <a:p>
            <a:pPr>
              <a:buNone/>
            </a:pPr>
            <a:endParaRPr lang="pt-BR" dirty="0" smtClean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64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Promoção da LC 1.193/13</a:t>
            </a:r>
            <a:endParaRPr lang="pt-BR" dirty="0"/>
          </a:p>
        </p:txBody>
      </p: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pt-BR" sz="3100" dirty="0" smtClean="0"/>
              <a:t>Critérios para apuração de interstício:</a:t>
            </a:r>
          </a:p>
          <a:p>
            <a:pPr>
              <a:buNone/>
            </a:pPr>
            <a:endParaRPr lang="pt-BR" sz="3100" dirty="0" smtClean="0"/>
          </a:p>
          <a:p>
            <a:pPr algn="just">
              <a:buNone/>
            </a:pPr>
            <a:r>
              <a:rPr lang="pt-BR" sz="3100" dirty="0" smtClean="0"/>
              <a:t>A contagem do interstício será interrompida (zerada) quando o servidor estiver afastado para ter </a:t>
            </a:r>
            <a:r>
              <a:rPr lang="pt-BR" sz="3100" u="sng" dirty="0" smtClean="0"/>
              <a:t>exercício de natureza diversa do qual é ocupante</a:t>
            </a:r>
            <a:r>
              <a:rPr lang="pt-BR" sz="3100" dirty="0" smtClean="0"/>
              <a:t> exceto quando:</a:t>
            </a:r>
          </a:p>
          <a:p>
            <a:r>
              <a:rPr lang="pt-BR" sz="3100" dirty="0" smtClean="0"/>
              <a:t>Afastado para exercer cargo da LC 1157</a:t>
            </a:r>
          </a:p>
          <a:p>
            <a:r>
              <a:rPr lang="pt-BR" sz="3100" dirty="0" smtClean="0"/>
              <a:t>Pro labore específico da LC 1193</a:t>
            </a:r>
          </a:p>
          <a:p>
            <a:r>
              <a:rPr lang="pt-BR" sz="3100" dirty="0" smtClean="0"/>
              <a:t>Afastamento sem prejuízo dos vencimentos para a Administração Direta e Autárquica do Estado de São Paulo</a:t>
            </a:r>
          </a:p>
          <a:p>
            <a:r>
              <a:rPr lang="pt-BR" sz="3100" dirty="0" smtClean="0"/>
              <a:t>Convenio SUS</a:t>
            </a:r>
          </a:p>
          <a:p>
            <a:r>
              <a:rPr lang="pt-BR" sz="3100" dirty="0" smtClean="0"/>
              <a:t>Afastamento sem prejuízo para cursos , congressos e demais certames pelo prazo máximo de 90 dias</a:t>
            </a:r>
          </a:p>
          <a:p>
            <a:endParaRPr lang="pt-BR" dirty="0" smtClean="0"/>
          </a:p>
          <a:p>
            <a:endParaRPr lang="pt-BR" dirty="0" smtClean="0"/>
          </a:p>
          <a:p>
            <a:pPr>
              <a:buNone/>
            </a:pPr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65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Promoção da LC 1.193/13</a:t>
            </a:r>
            <a:endParaRPr lang="pt-BR" dirty="0"/>
          </a:p>
        </p:txBody>
      </p:sp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544616"/>
          </a:xfrm>
        </p:spPr>
        <p:txBody>
          <a:bodyPr>
            <a:noAutofit/>
          </a:bodyPr>
          <a:lstStyle/>
          <a:p>
            <a:pPr lvl="0"/>
            <a:r>
              <a:rPr lang="pt-BR" sz="1800" i="1" dirty="0" smtClean="0"/>
              <a:t>São considerados de efetivo exercício os afastamentos elencados no artigo 78;</a:t>
            </a:r>
            <a:endParaRPr lang="pt-BR" sz="1800" dirty="0" smtClean="0"/>
          </a:p>
          <a:p>
            <a:pPr lvl="0"/>
            <a:r>
              <a:rPr lang="pt-BR" sz="1800" i="1" dirty="0" smtClean="0"/>
              <a:t>Os dias em que o servidor deixar de comparecer ao serviço em virtude de mandato legislativo municipal (artigo 1º da LC n. 124/75);</a:t>
            </a:r>
            <a:endParaRPr lang="pt-BR" sz="1800" dirty="0" smtClean="0"/>
          </a:p>
          <a:p>
            <a:pPr lvl="0"/>
            <a:r>
              <a:rPr lang="pt-BR" sz="1800" i="1" dirty="0" smtClean="0"/>
              <a:t>Provas de competições desportivas, sem prejuízo do vencimento ou remuneração, quando representar o Brasil, ou o Estado, em competições desportivas oficiais;</a:t>
            </a:r>
            <a:endParaRPr lang="pt-BR" sz="1800" dirty="0" smtClean="0"/>
          </a:p>
          <a:p>
            <a:pPr lvl="0"/>
            <a:r>
              <a:rPr lang="pt-BR" sz="1800" i="1" dirty="0" smtClean="0"/>
              <a:t>Licença para cumprir obrigações concernentes ao serviço militar</a:t>
            </a:r>
            <a:endParaRPr lang="pt-BR" sz="1800" dirty="0" smtClean="0"/>
          </a:p>
          <a:p>
            <a:pPr lvl="0"/>
            <a:r>
              <a:rPr lang="pt-BR" sz="1800" i="1" dirty="0" smtClean="0"/>
              <a:t>Para missão ou estudo de interesse do serviço público, fora do Estado ou da respectiva sede de exercício desde que sem prejuízo dos vencimentos</a:t>
            </a:r>
            <a:endParaRPr lang="pt-BR" sz="1800" dirty="0" smtClean="0"/>
          </a:p>
          <a:p>
            <a:pPr lvl="0"/>
            <a:r>
              <a:rPr lang="pt-BR" sz="1800" i="1" dirty="0" smtClean="0"/>
              <a:t>São considerados de efetivo exercício os afastamentos elencados no artigo 16 da Lei nº 500/74;</a:t>
            </a:r>
            <a:endParaRPr lang="pt-BR" sz="1800" dirty="0" smtClean="0"/>
          </a:p>
          <a:p>
            <a:pPr lvl="0"/>
            <a:r>
              <a:rPr lang="pt-BR" sz="1800" i="1" dirty="0" smtClean="0"/>
              <a:t>O período de licença por convocação para o serviço militar e outros encargos da segurança nacional;</a:t>
            </a:r>
            <a:endParaRPr lang="pt-BR" sz="1800" dirty="0" smtClean="0"/>
          </a:p>
          <a:p>
            <a:pPr lvl="0"/>
            <a:r>
              <a:rPr lang="pt-BR" sz="1800" i="1" dirty="0" smtClean="0"/>
              <a:t>O período de licença para frequência aos estágios prescritos pelos regulamentos militares;</a:t>
            </a:r>
            <a:endParaRPr lang="pt-BR" sz="1800" dirty="0" smtClean="0"/>
          </a:p>
          <a:p>
            <a:pPr lvl="0"/>
            <a:r>
              <a:rPr lang="pt-BR" sz="1800" i="1" dirty="0" smtClean="0"/>
              <a:t>O período de afastamento para participação em provas de competições desportivas, quando concedido com prejuízo de salário.</a:t>
            </a:r>
            <a:endParaRPr lang="pt-BR" sz="1800" dirty="0" smtClean="0"/>
          </a:p>
          <a:p>
            <a:pPr lvl="0"/>
            <a:r>
              <a:rPr lang="pt-BR" sz="1800" i="1" dirty="0" smtClean="0"/>
              <a:t>Licença de 120 (cento e vinte) dias ao funcionário público civil do Estado quando adotar menor de até 7 (sete) anos de idade</a:t>
            </a:r>
            <a:endParaRPr lang="pt-BR" sz="1800" dirty="0" smtClean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66</a:t>
            </a:fld>
            <a:endParaRPr lang="pt-BR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52728"/>
          </a:xfrm>
        </p:spPr>
        <p:txBody>
          <a:bodyPr/>
          <a:lstStyle/>
          <a:p>
            <a:r>
              <a:rPr lang="pt-BR" dirty="0" smtClean="0"/>
              <a:t>Promoção da LC 1.193/13</a:t>
            </a:r>
            <a:endParaRPr lang="pt-BR" dirty="0"/>
          </a:p>
        </p:txBody>
      </p:sp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Todas as outras demais ocorrências não listadas deverão ser descontadas do tempo total do servidor.</a:t>
            </a:r>
          </a:p>
          <a:p>
            <a:r>
              <a:rPr lang="pt-BR" dirty="0" smtClean="0"/>
              <a:t>O tempo apurado se refere apenas ao vínculo (PV) do servidor que concorre à promoção.</a:t>
            </a:r>
          </a:p>
          <a:p>
            <a:endParaRPr lang="pt-BR" dirty="0" smtClean="0"/>
          </a:p>
          <a:p>
            <a:r>
              <a:rPr lang="pt-BR" dirty="0" smtClean="0"/>
              <a:t>Demais procedimentos serão descritos no Decreto regulamentar.</a:t>
            </a:r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67</a:t>
            </a:fld>
            <a:endParaRPr lang="pt-BR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Promoção da LC 1.193/13</a:t>
            </a:r>
            <a:endParaRPr lang="pt-BR" dirty="0"/>
          </a:p>
        </p:txBody>
      </p:sp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17413" name="CaixaDeTexto 4"/>
          <p:cNvSpPr txBox="1">
            <a:spLocks noChangeArrowheads="1"/>
          </p:cNvSpPr>
          <p:nvPr/>
        </p:nvSpPr>
        <p:spPr bwMode="auto">
          <a:xfrm>
            <a:off x="684213" y="1484313"/>
            <a:ext cx="8208962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2200"/>
          </a:p>
          <a:p>
            <a:endParaRPr lang="pt-BR" sz="2200"/>
          </a:p>
          <a:p>
            <a:endParaRPr lang="pt-BR" sz="2200"/>
          </a:p>
          <a:p>
            <a:endParaRPr lang="pt-BR" sz="2200"/>
          </a:p>
          <a:p>
            <a:endParaRPr lang="pt-BR" sz="2200"/>
          </a:p>
        </p:txBody>
      </p:sp>
      <p:sp>
        <p:nvSpPr>
          <p:cNvPr id="17414" name="CaixaDeTexto 5"/>
          <p:cNvSpPr txBox="1">
            <a:spLocks noChangeArrowheads="1"/>
          </p:cNvSpPr>
          <p:nvPr/>
        </p:nvSpPr>
        <p:spPr bwMode="auto">
          <a:xfrm>
            <a:off x="684213" y="1628775"/>
            <a:ext cx="8135937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000" b="1" dirty="0" smtClean="0"/>
              <a:t>PROMOÇÃO PARA AS CLASSES REGIDAS PELA LC 540/88</a:t>
            </a:r>
          </a:p>
          <a:p>
            <a:pPr algn="ctr">
              <a:lnSpc>
                <a:spcPct val="250000"/>
              </a:lnSpc>
            </a:pPr>
            <a:r>
              <a:rPr lang="pt-BR" sz="2000" b="1" dirty="0" smtClean="0"/>
              <a:t>Engenheiro</a:t>
            </a:r>
            <a:endParaRPr lang="pt-BR" sz="2000" b="1" dirty="0"/>
          </a:p>
          <a:p>
            <a:pPr algn="ctr">
              <a:lnSpc>
                <a:spcPct val="250000"/>
              </a:lnSpc>
            </a:pPr>
            <a:r>
              <a:rPr lang="pt-BR" sz="2000" b="1" dirty="0"/>
              <a:t>Arquiteto</a:t>
            </a:r>
          </a:p>
          <a:p>
            <a:pPr algn="ctr">
              <a:lnSpc>
                <a:spcPct val="250000"/>
              </a:lnSpc>
            </a:pPr>
            <a:r>
              <a:rPr lang="pt-BR" sz="2000" b="1" dirty="0"/>
              <a:t>Engenheiro Agrônomo</a:t>
            </a:r>
          </a:p>
          <a:p>
            <a:pPr algn="ctr">
              <a:lnSpc>
                <a:spcPct val="250000"/>
              </a:lnSpc>
            </a:pPr>
            <a:r>
              <a:rPr lang="pt-BR" sz="2000" b="1" dirty="0"/>
              <a:t>Assistente Agropecuário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68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18437" name="CaixaDeTexto 4"/>
          <p:cNvSpPr txBox="1">
            <a:spLocks noChangeArrowheads="1"/>
          </p:cNvSpPr>
          <p:nvPr/>
        </p:nvSpPr>
        <p:spPr bwMode="auto">
          <a:xfrm>
            <a:off x="827088" y="1484313"/>
            <a:ext cx="8066087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000" b="1" dirty="0" smtClean="0"/>
              <a:t>PERSPECTIVA DE MOBILIDADE FUNCIONAL LC 540/88</a:t>
            </a:r>
            <a:r>
              <a:rPr lang="pt-BR" sz="2000" b="1" i="1" dirty="0" smtClean="0"/>
              <a:t>: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pt-BR" sz="2000" i="1" dirty="0" smtClean="0"/>
              <a:t>Promoção</a:t>
            </a:r>
            <a:r>
              <a:rPr lang="pt-BR" sz="2000" b="1" i="1" dirty="0" smtClean="0">
                <a:solidFill>
                  <a:srgbClr val="FF0000"/>
                </a:solidFill>
              </a:rPr>
              <a:t>  </a:t>
            </a:r>
            <a:r>
              <a:rPr lang="pt-BR" sz="2000" i="1" dirty="0"/>
              <a:t>por Antiguidade;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pt-BR" sz="2000" i="1" dirty="0"/>
              <a:t>Promoção por Merecimento</a:t>
            </a:r>
            <a:r>
              <a:rPr lang="pt-BR" sz="2000" i="1" dirty="0" smtClean="0"/>
              <a:t>;</a:t>
            </a:r>
          </a:p>
          <a:p>
            <a:pPr>
              <a:spcBef>
                <a:spcPct val="50000"/>
              </a:spcBef>
            </a:pPr>
            <a:r>
              <a:rPr lang="pt-BR" sz="2000" i="1" dirty="0" smtClean="0"/>
              <a:t>Realizados anualmente, alternando-se por Promoção por Antiguidade e por Merecimento.</a:t>
            </a:r>
          </a:p>
          <a:p>
            <a:pPr>
              <a:spcBef>
                <a:spcPct val="50000"/>
              </a:spcBef>
            </a:pPr>
            <a:endParaRPr lang="pt-BR" sz="2000" i="1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r>
              <a:rPr lang="pt-BR" sz="2000" b="1" dirty="0"/>
              <a:t>Definição: </a:t>
            </a:r>
            <a:r>
              <a:rPr lang="pt-BR" sz="2000" i="1" dirty="0"/>
              <a:t>é a elevação do cargo ou função atividade à classe de nível imediatamente superior</a:t>
            </a:r>
            <a:r>
              <a:rPr lang="pt-BR" sz="2000" i="1" dirty="0" smtClean="0"/>
              <a:t>.</a:t>
            </a:r>
            <a:endParaRPr lang="pt-BR" sz="2000" b="1" i="1" dirty="0"/>
          </a:p>
          <a:p>
            <a:pPr>
              <a:spcBef>
                <a:spcPct val="50000"/>
              </a:spcBef>
            </a:pPr>
            <a:r>
              <a:rPr lang="pt-BR" sz="2000" b="1" dirty="0"/>
              <a:t>Decreto 42250, publicado a  24/09/1997, retificado pelo Decreto 42419, publicado a 05/11/1997</a:t>
            </a:r>
            <a:r>
              <a:rPr lang="pt-BR" sz="2000" i="1" dirty="0"/>
              <a:t>:</a:t>
            </a:r>
          </a:p>
          <a:p>
            <a:pPr>
              <a:buFontTx/>
              <a:buChar char="-"/>
            </a:pPr>
            <a:endParaRPr lang="pt-BR" sz="2000" i="1" dirty="0"/>
          </a:p>
          <a:p>
            <a:pPr>
              <a:buFontTx/>
              <a:buChar char="-"/>
            </a:pPr>
            <a:r>
              <a:rPr lang="pt-BR" sz="2000" i="1" dirty="0" smtClean="0"/>
              <a:t>Regulamenta o processamento </a:t>
            </a:r>
            <a:r>
              <a:rPr lang="pt-BR" sz="2000" i="1" dirty="0"/>
              <a:t>da </a:t>
            </a:r>
            <a:r>
              <a:rPr lang="pt-BR" sz="2000" i="1" dirty="0" smtClean="0"/>
              <a:t>promoção </a:t>
            </a:r>
            <a:r>
              <a:rPr lang="pt-BR" sz="2000" i="1" dirty="0"/>
              <a:t>a que se refere a 540/88.</a:t>
            </a:r>
          </a:p>
          <a:p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69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BR" dirty="0" smtClean="0"/>
              <a:t>Fundamentos legais:</a:t>
            </a:r>
          </a:p>
          <a:p>
            <a:pPr fontAlgn="t">
              <a:buNone/>
            </a:pPr>
            <a:r>
              <a:rPr lang="pt-BR" b="0" dirty="0" smtClean="0"/>
              <a:t/>
            </a:r>
            <a:br>
              <a:rPr lang="pt-BR" b="0" dirty="0" smtClean="0"/>
            </a:br>
            <a:endParaRPr lang="pt-BR" b="0" dirty="0" smtClean="0"/>
          </a:p>
          <a:p>
            <a:pPr fontAlgn="t"/>
            <a:r>
              <a:rPr lang="pt-BR" dirty="0"/>
              <a:t>LC </a:t>
            </a:r>
            <a:r>
              <a:rPr lang="pt-BR" dirty="0" smtClean="0"/>
              <a:t>1080/2008</a:t>
            </a:r>
          </a:p>
          <a:p>
            <a:pPr fontAlgn="t"/>
            <a:r>
              <a:rPr lang="pt-BR" dirty="0" smtClean="0"/>
              <a:t>Decreto n.º 57.780/2012, alterado pelo Decreto 58.373/2012</a:t>
            </a:r>
            <a:endParaRPr lang="pt-BR" b="0" dirty="0" smtClean="0"/>
          </a:p>
          <a:p>
            <a:pPr fontAlgn="t">
              <a:buNone/>
            </a:pPr>
            <a:endParaRPr lang="pt-BR" b="0" dirty="0" smtClean="0"/>
          </a:p>
          <a:p>
            <a:pPr fontAlgn="t"/>
            <a:r>
              <a:rPr lang="pt-BR" dirty="0"/>
              <a:t>LC 1157/2011</a:t>
            </a:r>
            <a:endParaRPr lang="pt-BR" dirty="0" smtClean="0"/>
          </a:p>
          <a:p>
            <a:pPr fontAlgn="t"/>
            <a:r>
              <a:rPr lang="pt-BR" dirty="0" smtClean="0"/>
              <a:t>Decreto </a:t>
            </a:r>
            <a:r>
              <a:rPr lang="pt-BR" dirty="0"/>
              <a:t>n.º 57.884/2012</a:t>
            </a:r>
            <a:endParaRPr lang="pt-BR" b="0" dirty="0" smtClean="0"/>
          </a:p>
          <a:p>
            <a:pPr>
              <a:buNone/>
            </a:pPr>
            <a:r>
              <a:rPr lang="pt-BR" b="0" dirty="0" smtClean="0"/>
              <a:t/>
            </a:r>
            <a:br>
              <a:rPr lang="pt-BR" b="0" dirty="0" smtClean="0"/>
            </a:br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7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Avaliação de Desempenho Individual</a:t>
            </a:r>
            <a:endParaRPr lang="pt-BR" dirty="0"/>
          </a:p>
        </p:txBody>
      </p:sp>
    </p:spTree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19461" name="CaixaDeTexto 5"/>
          <p:cNvSpPr txBox="1">
            <a:spLocks noChangeArrowheads="1"/>
          </p:cNvSpPr>
          <p:nvPr/>
        </p:nvSpPr>
        <p:spPr bwMode="auto">
          <a:xfrm>
            <a:off x="611560" y="476672"/>
            <a:ext cx="820896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 b="1" dirty="0" smtClean="0"/>
              <a:t>REQUISITOS</a:t>
            </a:r>
            <a:r>
              <a:rPr lang="pt-BR" sz="2000" dirty="0" smtClean="0"/>
              <a:t> </a:t>
            </a:r>
            <a:r>
              <a:rPr lang="pt-BR" sz="2000" b="1" dirty="0" smtClean="0"/>
              <a:t>PARA PARTICIPAR DOS PROCESSO DE PROMOÇÃO – LC 540/88</a:t>
            </a:r>
          </a:p>
          <a:p>
            <a:r>
              <a:rPr lang="pt-BR" sz="2000" i="1" dirty="0" smtClean="0"/>
              <a:t>Poderá </a:t>
            </a:r>
            <a:r>
              <a:rPr lang="pt-BR" sz="2000" i="1" dirty="0"/>
              <a:t>concorrer à Promoção o servidor que no dia </a:t>
            </a:r>
            <a:r>
              <a:rPr lang="pt-BR" sz="2000" b="1" i="1" dirty="0"/>
              <a:t>30.06 </a:t>
            </a:r>
            <a:r>
              <a:rPr lang="pt-BR" sz="2000" i="1" dirty="0"/>
              <a:t>do ano a que corresponder a Promoção</a:t>
            </a:r>
            <a:r>
              <a:rPr lang="pt-BR" sz="2000" i="1" dirty="0" smtClean="0"/>
              <a:t>:</a:t>
            </a:r>
            <a:endParaRPr lang="pt-BR" sz="2000" dirty="0"/>
          </a:p>
          <a:p>
            <a:r>
              <a:rPr lang="pt-BR" sz="2000" b="1" dirty="0"/>
              <a:t>I-</a:t>
            </a:r>
            <a:r>
              <a:rPr lang="pt-BR" sz="2000" dirty="0"/>
              <a:t> </a:t>
            </a:r>
            <a:r>
              <a:rPr lang="pt-BR" sz="2000" i="1" dirty="0"/>
              <a:t>esteja em efetivo exercício;</a:t>
            </a:r>
          </a:p>
          <a:p>
            <a:r>
              <a:rPr lang="pt-BR" sz="2000" b="1" dirty="0"/>
              <a:t>II-</a:t>
            </a:r>
            <a:r>
              <a:rPr lang="pt-BR" sz="2000" dirty="0"/>
              <a:t> </a:t>
            </a:r>
            <a:r>
              <a:rPr lang="pt-BR" sz="2000" i="1" dirty="0"/>
              <a:t>seja integrante de classe pertencente à séries de classes de Engenheiro, Arquiteto e Engenheiro Agrônomo;</a:t>
            </a:r>
          </a:p>
          <a:p>
            <a:r>
              <a:rPr lang="pt-BR" sz="2000" b="1" dirty="0"/>
              <a:t>III</a:t>
            </a:r>
            <a:r>
              <a:rPr lang="pt-BR" sz="2000" dirty="0"/>
              <a:t>- </a:t>
            </a:r>
            <a:r>
              <a:rPr lang="pt-BR" sz="2000" i="1" dirty="0"/>
              <a:t>Tenha cumprido o interstício, contínuo ou não, de</a:t>
            </a:r>
            <a:r>
              <a:rPr lang="pt-BR" sz="2000" i="1" dirty="0" smtClean="0"/>
              <a:t>:</a:t>
            </a:r>
          </a:p>
          <a:p>
            <a:endParaRPr lang="pt-BR" sz="2000" i="1" dirty="0"/>
          </a:p>
          <a:p>
            <a:endParaRPr lang="pt-BR" sz="2000" i="1" dirty="0"/>
          </a:p>
          <a:p>
            <a:endParaRPr lang="pt-BR" sz="2000" dirty="0"/>
          </a:p>
          <a:p>
            <a:r>
              <a:rPr lang="pt-BR" sz="2000" dirty="0"/>
              <a:t> </a:t>
            </a:r>
          </a:p>
          <a:p>
            <a:endParaRPr lang="pt-BR" sz="2000" b="1" dirty="0"/>
          </a:p>
          <a:p>
            <a:endParaRPr lang="pt-BR" sz="2000" b="1" dirty="0"/>
          </a:p>
          <a:p>
            <a:endParaRPr lang="pt-BR" sz="2000" b="1" dirty="0"/>
          </a:p>
        </p:txBody>
      </p:sp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323528" y="3068960"/>
          <a:ext cx="8568948" cy="3068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6184"/>
                <a:gridCol w="985808"/>
                <a:gridCol w="985808"/>
                <a:gridCol w="985808"/>
                <a:gridCol w="985808"/>
                <a:gridCol w="985808"/>
                <a:gridCol w="1023724"/>
              </a:tblGrid>
              <a:tr h="443107"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Classes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II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III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IV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VI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6463"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Arquiteto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03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03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03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04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04 anos 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 Final</a:t>
                      </a:r>
                      <a:r>
                        <a:rPr lang="pt-BR" baseline="0" dirty="0" smtClean="0">
                          <a:solidFill>
                            <a:schemeClr val="tx1"/>
                          </a:solidFill>
                        </a:rPr>
                        <a:t> de classe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6463"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Engenheiro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03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03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03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04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04 anos 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mtClean="0">
                          <a:solidFill>
                            <a:schemeClr val="tx1"/>
                          </a:solidFill>
                        </a:rPr>
                        <a:t>Final</a:t>
                      </a:r>
                      <a:r>
                        <a:rPr lang="pt-BR" baseline="0" smtClean="0">
                          <a:solidFill>
                            <a:schemeClr val="tx1"/>
                          </a:solidFill>
                        </a:rPr>
                        <a:t> de classe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6463"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Engenheiro Agrônomo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03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03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03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04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04 anos 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mtClean="0">
                          <a:solidFill>
                            <a:schemeClr val="tx1"/>
                          </a:solidFill>
                        </a:rPr>
                        <a:t>Final</a:t>
                      </a:r>
                      <a:r>
                        <a:rPr lang="pt-BR" baseline="0" smtClean="0">
                          <a:solidFill>
                            <a:schemeClr val="tx1"/>
                          </a:solidFill>
                        </a:rPr>
                        <a:t> de classe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6463"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Assistente Agropecuário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03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03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03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04 anos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04 anos 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Final</a:t>
                      </a:r>
                      <a:r>
                        <a:rPr lang="pt-BR" baseline="0" dirty="0" smtClean="0">
                          <a:solidFill>
                            <a:schemeClr val="tx1"/>
                          </a:solidFill>
                        </a:rPr>
                        <a:t> de classe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70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promoção por antiguidad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865" y="0"/>
            <a:ext cx="8910135" cy="6499298"/>
          </a:xfrm>
        </p:spPr>
      </p:pic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71</a:t>
            </a:fld>
            <a:endParaRPr lang="pt-BR"/>
          </a:p>
        </p:txBody>
      </p:sp>
    </p:spTree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promoção por merecimento lc540-88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08804" cy="6606192"/>
          </a:xfrm>
        </p:spPr>
      </p:pic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72</a:t>
            </a:fld>
            <a:endParaRPr lang="pt-BR"/>
          </a:p>
        </p:txBody>
      </p:sp>
    </p:spTree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ço Reservado para Conteúdo 5" descr="promoção por merecimento lc540-88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77345" cy="6525344"/>
          </a:xfrm>
        </p:spPr>
      </p:pic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73</a:t>
            </a:fld>
            <a:endParaRPr lang="pt-BR"/>
          </a:p>
        </p:txBody>
      </p:sp>
    </p:spTree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20485" name="CaixaDeTexto 4"/>
          <p:cNvSpPr txBox="1">
            <a:spLocks noChangeArrowheads="1"/>
          </p:cNvSpPr>
          <p:nvPr/>
        </p:nvSpPr>
        <p:spPr bwMode="auto">
          <a:xfrm>
            <a:off x="683568" y="836712"/>
            <a:ext cx="820896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 b="1" dirty="0" smtClean="0"/>
              <a:t>NORMAS PARA O PROCESSAMENTO DA PROMOÇÃO</a:t>
            </a:r>
          </a:p>
          <a:p>
            <a:endParaRPr lang="pt-BR" sz="2000" dirty="0"/>
          </a:p>
          <a:p>
            <a:pPr>
              <a:lnSpc>
                <a:spcPct val="150000"/>
              </a:lnSpc>
            </a:pPr>
            <a:r>
              <a:rPr lang="pt-BR" sz="2000" dirty="0"/>
              <a:t>-</a:t>
            </a:r>
            <a:r>
              <a:rPr lang="pt-BR" sz="2000" i="1" dirty="0"/>
              <a:t>Obedecidos os interstícios e demais exigências estabelecidas no Decreto Regulamentar, poderão ser beneficiados anualmente com a promoção 20% do contingente  de  cada série de classes  pertencente a LC 540/88.</a:t>
            </a:r>
          </a:p>
          <a:p>
            <a:endParaRPr lang="pt-BR" sz="2000" i="1" dirty="0"/>
          </a:p>
          <a:p>
            <a:pPr>
              <a:lnSpc>
                <a:spcPct val="150000"/>
              </a:lnSpc>
            </a:pPr>
            <a:r>
              <a:rPr lang="pt-BR" sz="2000" i="1" dirty="0"/>
              <a:t>-Início do processo precedido de Portaria do Coordenador contendo quadro demonstrativo contingente, limites a promover, critérios e prazos para sua realização. São realizados, anualmente, alternando-se Promoção por Antiguidade e por Merecimento</a:t>
            </a:r>
            <a:r>
              <a:rPr lang="pt-BR" sz="2000" dirty="0" smtClean="0"/>
              <a:t>.</a:t>
            </a:r>
            <a:endParaRPr lang="pt-BR" sz="2000" dirty="0"/>
          </a:p>
          <a:p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74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5" name="CaixaDeTexto 4"/>
          <p:cNvSpPr txBox="1"/>
          <p:nvPr/>
        </p:nvSpPr>
        <p:spPr>
          <a:xfrm>
            <a:off x="611560" y="836712"/>
            <a:ext cx="8280000" cy="44012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2000" b="1" dirty="0" smtClean="0"/>
              <a:t>NORMAS PARA O PROCESSAMENTO DA PROMOÇÃO</a:t>
            </a:r>
            <a:endParaRPr lang="pt-BR" sz="2000" b="1" dirty="0"/>
          </a:p>
          <a:p>
            <a:pPr>
              <a:defRPr/>
            </a:pPr>
            <a:endParaRPr lang="pt-BR" sz="2000" dirty="0"/>
          </a:p>
          <a:p>
            <a:pPr>
              <a:defRPr/>
            </a:pPr>
            <a:r>
              <a:rPr lang="pt-BR" sz="2000" b="1" dirty="0"/>
              <a:t>I- </a:t>
            </a:r>
            <a:r>
              <a:rPr lang="pt-BR" sz="2000" i="1" dirty="0"/>
              <a:t>Na Promoção por  Antiguidade, será apurado tempo de efetivo exercício na </a:t>
            </a:r>
            <a:r>
              <a:rPr lang="pt-BR" sz="2000" i="1" dirty="0" smtClean="0"/>
              <a:t>classe</a:t>
            </a:r>
            <a:r>
              <a:rPr lang="pt-BR" sz="2000" i="1" dirty="0"/>
              <a:t>;</a:t>
            </a:r>
          </a:p>
          <a:p>
            <a:pPr>
              <a:defRPr/>
            </a:pPr>
            <a:endParaRPr lang="pt-BR" sz="2000" dirty="0"/>
          </a:p>
          <a:p>
            <a:pPr marL="457200" indent="-457200">
              <a:defRPr/>
            </a:pPr>
            <a:r>
              <a:rPr lang="pt-BR" sz="2000" b="1" dirty="0"/>
              <a:t>II-</a:t>
            </a:r>
            <a:r>
              <a:rPr lang="pt-BR" sz="2000" dirty="0"/>
              <a:t> </a:t>
            </a:r>
            <a:r>
              <a:rPr lang="pt-BR" sz="2000" i="1" dirty="0"/>
              <a:t>A Promoção por Merecimento é feita mediante avaliação de </a:t>
            </a:r>
            <a:r>
              <a:rPr lang="pt-BR" sz="2000" i="1" dirty="0" smtClean="0"/>
              <a:t>títulos.</a:t>
            </a:r>
            <a:endParaRPr lang="pt-BR" sz="2000" i="1" dirty="0"/>
          </a:p>
          <a:p>
            <a:pPr marL="457200" indent="-457200">
              <a:defRPr/>
            </a:pPr>
            <a:endParaRPr lang="pt-BR" sz="2000" i="1" dirty="0"/>
          </a:p>
          <a:p>
            <a:pPr marL="457200" indent="-457200">
              <a:defRPr/>
            </a:pPr>
            <a:endParaRPr lang="pt-BR" sz="2000" dirty="0"/>
          </a:p>
          <a:p>
            <a:pPr marL="457200" indent="-457200">
              <a:lnSpc>
                <a:spcPct val="150000"/>
              </a:lnSpc>
              <a:defRPr/>
            </a:pPr>
            <a:r>
              <a:rPr lang="pt-BR" sz="2000" b="1" i="1" dirty="0"/>
              <a:t>Obs</a:t>
            </a:r>
            <a:r>
              <a:rPr lang="pt-BR" sz="2000" dirty="0"/>
              <a:t>. </a:t>
            </a:r>
            <a:r>
              <a:rPr lang="pt-BR" sz="2000" i="1" dirty="0"/>
              <a:t>A inscrição no processo seletivo para fins de promoção </a:t>
            </a:r>
            <a:r>
              <a:rPr lang="pt-BR" sz="2000" i="1" dirty="0" smtClean="0"/>
              <a:t>por Merecimento</a:t>
            </a:r>
          </a:p>
          <a:p>
            <a:pPr marL="457200" indent="-457200">
              <a:lnSpc>
                <a:spcPct val="150000"/>
              </a:lnSpc>
              <a:defRPr/>
            </a:pPr>
            <a:r>
              <a:rPr lang="pt-BR" sz="2000" i="1" dirty="0" smtClean="0"/>
              <a:t>será </a:t>
            </a:r>
            <a:r>
              <a:rPr lang="pt-BR" sz="2000" i="1" dirty="0"/>
              <a:t>feita a pedido do próprio servidor ou </a:t>
            </a:r>
            <a:r>
              <a:rPr lang="pt-BR" sz="2000" i="1" dirty="0" smtClean="0"/>
              <a:t>procurador devidamente habilitado,</a:t>
            </a:r>
          </a:p>
          <a:p>
            <a:pPr marL="457200" indent="-457200">
              <a:lnSpc>
                <a:spcPct val="150000"/>
              </a:lnSpc>
              <a:defRPr/>
            </a:pPr>
            <a:r>
              <a:rPr lang="pt-BR" sz="2000" i="1" dirty="0" smtClean="0"/>
              <a:t>mediante </a:t>
            </a:r>
            <a:r>
              <a:rPr lang="pt-BR" sz="2000" i="1" dirty="0"/>
              <a:t>comprovação dos requisitos </a:t>
            </a:r>
            <a:r>
              <a:rPr lang="pt-BR" sz="2000" i="1" dirty="0" smtClean="0"/>
              <a:t>e preenchimento de formulários</a:t>
            </a:r>
          </a:p>
          <a:p>
            <a:pPr marL="457200" indent="-457200">
              <a:lnSpc>
                <a:spcPct val="150000"/>
              </a:lnSpc>
              <a:defRPr/>
            </a:pPr>
            <a:r>
              <a:rPr lang="pt-BR" sz="2000" i="1" dirty="0" smtClean="0"/>
              <a:t>próprios</a:t>
            </a:r>
            <a:r>
              <a:rPr lang="pt-BR" sz="2000" i="1" dirty="0"/>
              <a:t>.</a:t>
            </a:r>
            <a:endParaRPr lang="pt-BR" i="1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75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5" name="CaixaDeTexto 4"/>
          <p:cNvSpPr txBox="1"/>
          <p:nvPr/>
        </p:nvSpPr>
        <p:spPr>
          <a:xfrm>
            <a:off x="611560" y="764704"/>
            <a:ext cx="7921625" cy="4698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pt-BR" sz="2000" b="1" dirty="0" smtClean="0"/>
              <a:t>NORMAS PARA O PROCESSAMENTO DA PROMOÇÃO</a:t>
            </a:r>
          </a:p>
          <a:p>
            <a:pPr>
              <a:lnSpc>
                <a:spcPct val="150000"/>
              </a:lnSpc>
              <a:defRPr/>
            </a:pPr>
            <a:endParaRPr lang="pt-BR" sz="2000" b="1" dirty="0"/>
          </a:p>
          <a:p>
            <a:pPr>
              <a:lnSpc>
                <a:spcPct val="150000"/>
              </a:lnSpc>
              <a:defRPr/>
            </a:pPr>
            <a:r>
              <a:rPr lang="pt-BR" sz="2000" b="1" u="sng" dirty="0"/>
              <a:t>Critério de Desempate</a:t>
            </a:r>
          </a:p>
          <a:p>
            <a:pPr>
              <a:lnSpc>
                <a:spcPct val="150000"/>
              </a:lnSpc>
              <a:defRPr/>
            </a:pPr>
            <a:endParaRPr lang="pt-BR" sz="2000" dirty="0"/>
          </a:p>
          <a:p>
            <a:pPr>
              <a:lnSpc>
                <a:spcPct val="150000"/>
              </a:lnSpc>
              <a:defRPr/>
            </a:pPr>
            <a:r>
              <a:rPr lang="pt-BR" sz="2000" b="1" dirty="0"/>
              <a:t>I- Na Promoção por Antiguidade/Merecimento:</a:t>
            </a:r>
          </a:p>
          <a:p>
            <a:pPr marL="457200" indent="-457200">
              <a:lnSpc>
                <a:spcPct val="150000"/>
              </a:lnSpc>
              <a:buFontTx/>
              <a:buAutoNum type="alphaLcParenR"/>
              <a:defRPr/>
            </a:pPr>
            <a:r>
              <a:rPr lang="pt-BR" sz="2000" i="1" dirty="0"/>
              <a:t>Maior tempo de serviço na série de  classes;</a:t>
            </a:r>
          </a:p>
          <a:p>
            <a:pPr marL="457200" indent="-457200">
              <a:lnSpc>
                <a:spcPct val="150000"/>
              </a:lnSpc>
              <a:buFontTx/>
              <a:buAutoNum type="alphaLcParenR"/>
              <a:defRPr/>
            </a:pPr>
            <a:r>
              <a:rPr lang="pt-BR" sz="2000" i="1" dirty="0"/>
              <a:t>Maior tempo de serviço público estadual;</a:t>
            </a:r>
          </a:p>
          <a:p>
            <a:pPr marL="457200" indent="-457200">
              <a:lnSpc>
                <a:spcPct val="150000"/>
              </a:lnSpc>
              <a:buFontTx/>
              <a:buAutoNum type="alphaLcParenR"/>
              <a:defRPr/>
            </a:pPr>
            <a:r>
              <a:rPr lang="pt-BR" sz="2000" i="1" dirty="0"/>
              <a:t>Maiores encargos de família;</a:t>
            </a:r>
          </a:p>
          <a:p>
            <a:pPr marL="457200" indent="-457200">
              <a:lnSpc>
                <a:spcPct val="150000"/>
              </a:lnSpc>
              <a:buFontTx/>
              <a:buAutoNum type="alphaLcParenR"/>
              <a:defRPr/>
            </a:pPr>
            <a:r>
              <a:rPr lang="pt-BR" sz="2000" i="1" dirty="0"/>
              <a:t>Maior idade;</a:t>
            </a:r>
          </a:p>
          <a:p>
            <a:pPr marL="457200" indent="-457200">
              <a:defRPr/>
            </a:pPr>
            <a:endParaRPr lang="pt-BR" sz="2000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76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23557" name="CaixaDeTexto 4"/>
          <p:cNvSpPr txBox="1">
            <a:spLocks noChangeArrowheads="1"/>
          </p:cNvSpPr>
          <p:nvPr/>
        </p:nvSpPr>
        <p:spPr bwMode="auto">
          <a:xfrm>
            <a:off x="683568" y="404664"/>
            <a:ext cx="8135937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 b="1" dirty="0" smtClean="0"/>
              <a:t>CRITÉRIO DE APURAÇÃO DE TEMPO DE EFETIVO EXERCÍCIO - LC 540/88</a:t>
            </a:r>
          </a:p>
          <a:p>
            <a:endParaRPr lang="pt-BR" sz="2000" b="1" dirty="0"/>
          </a:p>
          <a:p>
            <a:r>
              <a:rPr lang="pt-BR" sz="2000" i="1" dirty="0"/>
              <a:t>Na contagem de tempo para fins de interstício não serão descontados  os dias trabalhados nas situações previstas abaixo:</a:t>
            </a:r>
          </a:p>
          <a:p>
            <a:endParaRPr lang="pt-BR" sz="2000" dirty="0"/>
          </a:p>
          <a:p>
            <a:r>
              <a:rPr lang="pt-BR" sz="2000" b="1" dirty="0"/>
              <a:t>I-</a:t>
            </a:r>
            <a:r>
              <a:rPr lang="pt-BR" sz="2000" dirty="0"/>
              <a:t> </a:t>
            </a:r>
            <a:r>
              <a:rPr lang="pt-BR" sz="2000" b="1" u="sng" dirty="0"/>
              <a:t>Na promoção por Antiguidade</a:t>
            </a:r>
            <a:r>
              <a:rPr lang="pt-BR" sz="2000" dirty="0"/>
              <a:t>:</a:t>
            </a:r>
          </a:p>
          <a:p>
            <a:endParaRPr lang="pt-BR" sz="2000" dirty="0"/>
          </a:p>
          <a:p>
            <a:pPr>
              <a:buFontTx/>
              <a:buChar char="-"/>
            </a:pPr>
            <a:r>
              <a:rPr lang="pt-BR" sz="2000" dirty="0"/>
              <a:t> </a:t>
            </a:r>
            <a:r>
              <a:rPr lang="pt-BR" sz="2000" i="1" dirty="0"/>
              <a:t>for designado para função “</a:t>
            </a:r>
            <a:r>
              <a:rPr lang="pt-BR" sz="2000" i="1" dirty="0" err="1"/>
              <a:t>pro-labore</a:t>
            </a:r>
            <a:r>
              <a:rPr lang="pt-BR" sz="2000" i="1" dirty="0"/>
              <a:t>” de que trata o  artigo 13 da LC 383/84, e alterações posteriores e o artigo 13 da LC 439/85 , e alterações posteriores;</a:t>
            </a:r>
          </a:p>
          <a:p>
            <a:pPr>
              <a:buFontTx/>
              <a:buChar char="-"/>
            </a:pPr>
            <a:endParaRPr lang="pt-BR" sz="2000" i="1" dirty="0"/>
          </a:p>
          <a:p>
            <a:pPr>
              <a:buFontTx/>
              <a:buChar char="-"/>
            </a:pPr>
            <a:r>
              <a:rPr lang="pt-BR" sz="2000" i="1" dirty="0"/>
              <a:t> for designado para função de serviço público, retribuída mediante “</a:t>
            </a:r>
            <a:r>
              <a:rPr lang="pt-BR" sz="2000" i="1" dirty="0" err="1"/>
              <a:t>pro-labore</a:t>
            </a:r>
            <a:r>
              <a:rPr lang="pt-BR" sz="2000" i="1" dirty="0"/>
              <a:t>”, nos termos da Lei 10168/68;</a:t>
            </a:r>
          </a:p>
          <a:p>
            <a:pPr>
              <a:buFontTx/>
              <a:buChar char="-"/>
            </a:pPr>
            <a:endParaRPr lang="pt-BR" sz="2000" i="1" dirty="0"/>
          </a:p>
          <a:p>
            <a:pPr>
              <a:buFontTx/>
              <a:buChar char="-"/>
            </a:pPr>
            <a:r>
              <a:rPr lang="pt-BR" sz="2000" i="1" dirty="0"/>
              <a:t> estiver afastado nos termos do parágrafo 1º do artigo 125 da Constituição do Estado;</a:t>
            </a:r>
            <a:endParaRPr lang="pt-BR" i="1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77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6" name="CaixaDeTexto 5"/>
          <p:cNvSpPr txBox="1"/>
          <p:nvPr/>
        </p:nvSpPr>
        <p:spPr>
          <a:xfrm>
            <a:off x="683568" y="620688"/>
            <a:ext cx="8208962" cy="535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b="1" dirty="0" smtClean="0"/>
              <a:t>CRITÉRIO DE APURAÇÃO DE TEMPO DE EFETIVO EXERCÍCIO - LC 540/88</a:t>
            </a:r>
          </a:p>
          <a:p>
            <a:pPr>
              <a:defRPr/>
            </a:pPr>
            <a:endParaRPr lang="pt-BR" b="1" dirty="0"/>
          </a:p>
          <a:p>
            <a:pPr marL="342900" indent="-342900">
              <a:defRPr/>
            </a:pPr>
            <a:r>
              <a:rPr lang="pt-BR" i="1" dirty="0"/>
              <a:t>c) for nomeado para cargo em comissão ou designado, nos termos da </a:t>
            </a:r>
          </a:p>
          <a:p>
            <a:pPr marL="342900" indent="-342900">
              <a:defRPr/>
            </a:pPr>
            <a:r>
              <a:rPr lang="pt-BR" i="1" dirty="0"/>
              <a:t>legislação trabalhista, para exercício de função de confiança;</a:t>
            </a:r>
          </a:p>
          <a:p>
            <a:pPr marL="342900" indent="-342900">
              <a:defRPr/>
            </a:pPr>
            <a:endParaRPr lang="pt-BR" i="1" dirty="0"/>
          </a:p>
          <a:p>
            <a:pPr marL="342900" indent="-342900">
              <a:defRPr/>
            </a:pPr>
            <a:r>
              <a:rPr lang="pt-BR" i="1" dirty="0"/>
              <a:t>- for designado como substituto ou responder por cargo vago de comando;</a:t>
            </a:r>
          </a:p>
          <a:p>
            <a:pPr marL="342900" indent="-342900">
              <a:defRPr/>
            </a:pPr>
            <a:endParaRPr lang="pt-BR" i="1" dirty="0"/>
          </a:p>
          <a:p>
            <a:pPr marL="342900" indent="-342900">
              <a:defRPr/>
            </a:pPr>
            <a:r>
              <a:rPr lang="pt-BR" i="1" dirty="0"/>
              <a:t>- estiver afastado nos termos dos artigos 65 e 66 da Lei 10261/68, junto a órgãos da Administração Direta, a Autarquias Estaduais e a outros Poderes do Estado, bem como junto ao TRE;</a:t>
            </a:r>
          </a:p>
          <a:p>
            <a:pPr marL="342900" indent="-342900">
              <a:defRPr/>
            </a:pPr>
            <a:endParaRPr lang="pt-BR" i="1" dirty="0"/>
          </a:p>
          <a:p>
            <a:pPr marL="342900" indent="-342900">
              <a:defRPr/>
            </a:pPr>
            <a:r>
              <a:rPr lang="pt-BR" i="1" dirty="0"/>
              <a:t>- estiver afastado nos termos dos artigos 67,78,79,80 e 82 da Lei 10261/68, ou nos termos do artigo 15 , 16 e 17 da Lei 500/74</a:t>
            </a:r>
          </a:p>
          <a:p>
            <a:pPr marL="342900" indent="-342900">
              <a:defRPr/>
            </a:pPr>
            <a:endParaRPr lang="pt-BR" i="1" dirty="0"/>
          </a:p>
          <a:p>
            <a:pPr marL="342900" indent="-342900">
              <a:defRPr/>
            </a:pPr>
            <a:r>
              <a:rPr lang="pt-BR" i="1" dirty="0"/>
              <a:t>g) estiver afastado, sem prejuízo dos vencimentos   os salários, para participação em cursos, congressos ou demais certames afetos à  área de atuação, pelo prazo máximo de 90 dias;</a:t>
            </a:r>
            <a:endParaRPr lang="pt-BR" b="1" i="1" dirty="0"/>
          </a:p>
          <a:p>
            <a:pPr>
              <a:defRPr/>
            </a:pPr>
            <a:endParaRPr lang="pt-BR" b="1" dirty="0"/>
          </a:p>
          <a:p>
            <a:pPr>
              <a:defRPr/>
            </a:pPr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78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5" name="CaixaDeTexto 4"/>
          <p:cNvSpPr txBox="1"/>
          <p:nvPr/>
        </p:nvSpPr>
        <p:spPr>
          <a:xfrm>
            <a:off x="611560" y="692696"/>
            <a:ext cx="7848600" cy="46628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b="1" dirty="0" smtClean="0"/>
              <a:t>CRITÉRIO DE APURAÇÃO DE TEMPO DE EFETIVO EXERCÍCIO - LC 540/88</a:t>
            </a:r>
          </a:p>
          <a:p>
            <a:pPr>
              <a:defRPr/>
            </a:pPr>
            <a:endParaRPr lang="pt-BR" b="1" dirty="0"/>
          </a:p>
          <a:p>
            <a:pPr>
              <a:defRPr/>
            </a:pPr>
            <a:endParaRPr lang="pt-BR" b="1" dirty="0"/>
          </a:p>
          <a:p>
            <a:pPr marL="457200" indent="-457200">
              <a:lnSpc>
                <a:spcPct val="150000"/>
              </a:lnSpc>
              <a:defRPr/>
            </a:pPr>
            <a:r>
              <a:rPr lang="pt-BR" dirty="0"/>
              <a:t>II- Na Promoção por Merecimento:</a:t>
            </a:r>
          </a:p>
          <a:p>
            <a:pPr marL="457200" indent="-457200">
              <a:lnSpc>
                <a:spcPct val="150000"/>
              </a:lnSpc>
              <a:buFontTx/>
              <a:buAutoNum type="alphaLcParenR"/>
              <a:defRPr/>
            </a:pPr>
            <a:r>
              <a:rPr lang="pt-BR" i="1" dirty="0"/>
              <a:t>quando  o servidor encontrar-se nas situações previstas nas </a:t>
            </a:r>
          </a:p>
          <a:p>
            <a:pPr marL="457200" indent="-457200">
              <a:lnSpc>
                <a:spcPct val="150000"/>
              </a:lnSpc>
              <a:defRPr/>
            </a:pPr>
            <a:r>
              <a:rPr lang="pt-BR" i="1" dirty="0"/>
              <a:t>alíneas do item anterior, excetuando o afastamento previsto no </a:t>
            </a:r>
          </a:p>
          <a:p>
            <a:pPr marL="457200" indent="-457200">
              <a:lnSpc>
                <a:spcPct val="150000"/>
              </a:lnSpc>
              <a:defRPr/>
            </a:pPr>
            <a:r>
              <a:rPr lang="pt-BR" i="1" dirty="0"/>
              <a:t>artigo 82 da Lei 10261/68.</a:t>
            </a:r>
          </a:p>
          <a:p>
            <a:pPr marL="457200" indent="-457200">
              <a:lnSpc>
                <a:spcPct val="150000"/>
              </a:lnSpc>
              <a:defRPr/>
            </a:pPr>
            <a:endParaRPr lang="pt-BR" dirty="0"/>
          </a:p>
          <a:p>
            <a:pPr marL="457200" indent="-457200">
              <a:lnSpc>
                <a:spcPct val="150000"/>
              </a:lnSpc>
              <a:defRPr/>
            </a:pPr>
            <a:r>
              <a:rPr lang="pt-BR" b="1" i="1" dirty="0"/>
              <a:t>Obs. “artigo 82”: </a:t>
            </a:r>
            <a:r>
              <a:rPr lang="pt-BR" i="1" dirty="0"/>
              <a:t>o tempo de mandato federal , estadual e municipal, quando remunerado, será contado para fins de promoção por antiguidade”.</a:t>
            </a:r>
            <a:endParaRPr lang="pt-BR" b="1" dirty="0"/>
          </a:p>
          <a:p>
            <a:pPr>
              <a:defRPr/>
            </a:pPr>
            <a:endParaRPr lang="pt-BR" b="1" dirty="0"/>
          </a:p>
          <a:p>
            <a:pPr>
              <a:defRPr/>
            </a:pPr>
            <a:endParaRPr lang="pt-BR" b="1" dirty="0"/>
          </a:p>
          <a:p>
            <a:pPr>
              <a:defRPr/>
            </a:pPr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79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ADI - ultima versao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8930802" cy="6264696"/>
          </a:xfrm>
        </p:spPr>
      </p:pic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8</a:t>
            </a:fld>
            <a:endParaRPr lang="pt-BR"/>
          </a:p>
        </p:txBody>
      </p:sp>
    </p:spTree>
  </p:cSld>
  <p:clrMapOvr>
    <a:masterClrMapping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26629" name="CaixaDeTexto 4"/>
          <p:cNvSpPr txBox="1">
            <a:spLocks noChangeArrowheads="1"/>
          </p:cNvSpPr>
          <p:nvPr/>
        </p:nvSpPr>
        <p:spPr bwMode="auto">
          <a:xfrm>
            <a:off x="467544" y="692696"/>
            <a:ext cx="842486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b="1" dirty="0" smtClean="0"/>
              <a:t>RECURSO</a:t>
            </a:r>
          </a:p>
          <a:p>
            <a:endParaRPr lang="pt-BR" b="1" dirty="0"/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pt-BR" i="1" dirty="0"/>
              <a:t>Da lista de inscrições deferidas e da lista de classificação publicada no Diário Oficial,caberá recurso uma única vez, dirigido ao Coordenador de Recursos Humanos, mediante requerimento fundamentado e protocolado junto ao subsetorial de RH, no prazo máximo de 5 (cinco) dias úteis contados a partir da referida data de publicação;</a:t>
            </a:r>
          </a:p>
          <a:p>
            <a:pPr>
              <a:buClr>
                <a:srgbClr val="FF0000"/>
              </a:buClr>
            </a:pPr>
            <a:endParaRPr lang="pt-BR" dirty="0"/>
          </a:p>
          <a:p>
            <a:pPr>
              <a:buClr>
                <a:srgbClr val="FF0000"/>
              </a:buClr>
            </a:pPr>
            <a:r>
              <a:rPr lang="pt-BR" i="1" dirty="0"/>
              <a:t>As decisões referentes aos recursos interpostos serão publicadas em DO;</a:t>
            </a:r>
          </a:p>
          <a:p>
            <a:pPr>
              <a:buClr>
                <a:srgbClr val="FF0000"/>
              </a:buClr>
            </a:pPr>
            <a:endParaRPr lang="pt-BR" dirty="0"/>
          </a:p>
          <a:p>
            <a:r>
              <a:rPr lang="pt-BR" b="1" dirty="0" smtClean="0"/>
              <a:t>EFEITO PECUNIÁRIO</a:t>
            </a:r>
          </a:p>
          <a:p>
            <a:endParaRPr lang="pt-BR" dirty="0"/>
          </a:p>
          <a:p>
            <a:r>
              <a:rPr lang="pt-BR" i="1" dirty="0"/>
              <a:t>A partir de 01/07 do ano a que se refere o processo</a:t>
            </a:r>
            <a:r>
              <a:rPr lang="pt-BR" dirty="0"/>
              <a:t>;</a:t>
            </a:r>
          </a:p>
          <a:p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80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81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/>
          <a:lstStyle/>
          <a:p>
            <a:r>
              <a:rPr lang="pt-BR" dirty="0" smtClean="0"/>
              <a:t>PROMOÇÃO DA LC 661 e 662</a:t>
            </a: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2843808" y="836712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/>
              <a:t>Promoção – 661/662 – Apoio e assistência à pesquisa</a:t>
            </a:r>
            <a:endParaRPr lang="pt-BR" sz="2400" dirty="0"/>
          </a:p>
        </p:txBody>
      </p:sp>
    </p:spTree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331640" y="836712"/>
            <a:ext cx="49657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2800" b="1" dirty="0"/>
              <a:t>	</a:t>
            </a:r>
            <a:r>
              <a:rPr lang="pt-BR" sz="3200" b="1" dirty="0"/>
              <a:t>DISPOSIÇÕES </a:t>
            </a:r>
            <a:r>
              <a:rPr lang="pt-BR" sz="3200" b="1" dirty="0" smtClean="0"/>
              <a:t>LEGAIS</a:t>
            </a:r>
          </a:p>
          <a:p>
            <a:pPr algn="ctr"/>
            <a:endParaRPr lang="pt-BR" sz="2000" dirty="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51520" y="1628800"/>
            <a:ext cx="8640960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pt-BR" sz="2000" b="1" dirty="0" smtClean="0"/>
          </a:p>
          <a:p>
            <a:pPr>
              <a:spcBef>
                <a:spcPct val="50000"/>
              </a:spcBef>
            </a:pPr>
            <a:r>
              <a:rPr lang="pt-BR" sz="2000" b="1" dirty="0" smtClean="0"/>
              <a:t>REGIME RETRIBUITÓRIO LEI COMPLEMENTAR 661 PUBLICADA A 12/07/1991 </a:t>
            </a:r>
          </a:p>
          <a:p>
            <a:pPr>
              <a:spcBef>
                <a:spcPct val="50000"/>
              </a:spcBef>
            </a:pPr>
            <a:r>
              <a:rPr lang="pt-BR" sz="2000" i="1" dirty="0" smtClean="0"/>
              <a:t>Institui plano de cargos, vencimentos e salários para os servidores das secretarias e autarquias</a:t>
            </a:r>
            <a:r>
              <a:rPr lang="pt-BR" sz="2000" dirty="0" smtClean="0"/>
              <a:t>.</a:t>
            </a:r>
          </a:p>
          <a:p>
            <a:pPr>
              <a:spcBef>
                <a:spcPct val="50000"/>
              </a:spcBef>
            </a:pPr>
            <a:r>
              <a:rPr lang="pt-BR" sz="2000" dirty="0" smtClean="0"/>
              <a:t>Auxiliar de  Apoio à Pesquisa Científica e Tecnológica;</a:t>
            </a:r>
          </a:p>
          <a:p>
            <a:pPr>
              <a:lnSpc>
                <a:spcPct val="200000"/>
              </a:lnSpc>
            </a:pPr>
            <a:r>
              <a:rPr lang="pt-BR" sz="2000" dirty="0" smtClean="0"/>
              <a:t>Oficial de Apoio à  Pesquisa Científica e Tecnológica;</a:t>
            </a:r>
          </a:p>
          <a:p>
            <a:pPr>
              <a:lnSpc>
                <a:spcPct val="200000"/>
              </a:lnSpc>
            </a:pPr>
            <a:r>
              <a:rPr lang="pt-BR" sz="2000" dirty="0" smtClean="0"/>
              <a:t>Agente de Apoio à Pesquisa Científica e Tecnológica;</a:t>
            </a:r>
          </a:p>
          <a:p>
            <a:pPr>
              <a:lnSpc>
                <a:spcPct val="200000"/>
              </a:lnSpc>
            </a:pPr>
            <a:r>
              <a:rPr lang="pt-BR" sz="2000" dirty="0" smtClean="0"/>
              <a:t>Técnico de Apoio à Pesquisa Científica e Tecnológica</a:t>
            </a:r>
            <a:r>
              <a:rPr lang="pt-BR" sz="2000" b="1" dirty="0" smtClean="0"/>
              <a:t>;</a:t>
            </a:r>
          </a:p>
          <a:p>
            <a:pPr>
              <a:spcBef>
                <a:spcPct val="50000"/>
              </a:spcBef>
            </a:pPr>
            <a:r>
              <a:rPr lang="pt-BR" sz="2000" b="1" dirty="0"/>
              <a:t>Decreto 42827 publicado a </a:t>
            </a:r>
            <a:r>
              <a:rPr lang="pt-BR" sz="2000" b="1" dirty="0" smtClean="0"/>
              <a:t>22/01/1998</a:t>
            </a:r>
            <a:r>
              <a:rPr lang="pt-BR" sz="2000" dirty="0" smtClean="0"/>
              <a:t>:</a:t>
            </a:r>
          </a:p>
          <a:p>
            <a:pPr>
              <a:spcBef>
                <a:spcPct val="50000"/>
              </a:spcBef>
            </a:pPr>
            <a:r>
              <a:rPr lang="pt-BR" sz="2000" dirty="0" smtClean="0"/>
              <a:t>Regulamenta o </a:t>
            </a:r>
            <a:r>
              <a:rPr lang="pt-BR" sz="2000" dirty="0"/>
              <a:t>processamento da promoção a que se refere a </a:t>
            </a:r>
            <a:r>
              <a:rPr lang="pt-BR" sz="2000" dirty="0" smtClean="0"/>
              <a:t>LC 661/91.</a:t>
            </a:r>
            <a:endParaRPr lang="pt-BR" sz="2200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82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403648" y="764704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000"/>
          </a:p>
        </p:txBody>
      </p:sp>
      <p:sp>
        <p:nvSpPr>
          <p:cNvPr id="5125" name="CaixaDeTexto 5"/>
          <p:cNvSpPr txBox="1">
            <a:spLocks noChangeArrowheads="1"/>
          </p:cNvSpPr>
          <p:nvPr/>
        </p:nvSpPr>
        <p:spPr bwMode="auto">
          <a:xfrm>
            <a:off x="684213" y="1628774"/>
            <a:ext cx="8208962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pt-BR" sz="2000" b="1" dirty="0" smtClean="0"/>
          </a:p>
          <a:p>
            <a:pPr>
              <a:spcBef>
                <a:spcPct val="50000"/>
              </a:spcBef>
            </a:pPr>
            <a:r>
              <a:rPr lang="pt-BR" sz="2000" b="1" dirty="0" smtClean="0"/>
              <a:t>LEI COMPLEMENTAR 662 PUBLICADA A 12/07/1991 </a:t>
            </a:r>
          </a:p>
          <a:p>
            <a:pPr>
              <a:spcBef>
                <a:spcPct val="50000"/>
              </a:spcBef>
            </a:pPr>
            <a:r>
              <a:rPr lang="pt-BR" sz="2000" i="1" dirty="0" smtClean="0"/>
              <a:t>Institui plano de cargos, vencimentos e salários para os servidores das secretarias e autarquias</a:t>
            </a:r>
            <a:r>
              <a:rPr lang="pt-BR" sz="2000" dirty="0" smtClean="0"/>
              <a:t>.</a:t>
            </a:r>
          </a:p>
          <a:p>
            <a:pPr algn="ctr">
              <a:lnSpc>
                <a:spcPct val="150000"/>
              </a:lnSpc>
            </a:pPr>
            <a:endParaRPr lang="pt-BR" sz="2000" b="1" dirty="0"/>
          </a:p>
          <a:p>
            <a:pPr>
              <a:lnSpc>
                <a:spcPct val="150000"/>
              </a:lnSpc>
            </a:pPr>
            <a:r>
              <a:rPr lang="pt-BR" sz="2000" b="1" dirty="0" smtClean="0"/>
              <a:t>Assistente </a:t>
            </a:r>
            <a:r>
              <a:rPr lang="pt-BR" sz="2000" b="1" dirty="0"/>
              <a:t>Técnico de Pesquisa Científica e </a:t>
            </a:r>
            <a:r>
              <a:rPr lang="pt-BR" sz="2000" b="1" dirty="0" smtClean="0"/>
              <a:t>Tecnológica</a:t>
            </a:r>
            <a:endParaRPr lang="pt-BR" sz="2000" b="1" dirty="0"/>
          </a:p>
          <a:p>
            <a:pPr>
              <a:spcBef>
                <a:spcPct val="50000"/>
              </a:spcBef>
            </a:pPr>
            <a:r>
              <a:rPr lang="pt-BR" sz="2000" b="1" i="1" dirty="0" smtClean="0"/>
              <a:t>Decreto 42828 publicado a 22/01/1998</a:t>
            </a:r>
            <a:r>
              <a:rPr lang="pt-BR" sz="2000" i="1" dirty="0" smtClean="0"/>
              <a:t>:</a:t>
            </a:r>
          </a:p>
          <a:p>
            <a:pPr>
              <a:lnSpc>
                <a:spcPct val="200000"/>
              </a:lnSpc>
            </a:pPr>
            <a:r>
              <a:rPr lang="pt-BR" sz="2000" i="1" dirty="0" smtClean="0"/>
              <a:t> Regulamenta o processamento da promoção a que se  refere a LC 662/91.</a:t>
            </a:r>
            <a:r>
              <a:rPr lang="pt-BR" sz="2000" b="1" dirty="0" smtClean="0"/>
              <a:t> </a:t>
            </a:r>
            <a:endParaRPr lang="pt-BR" sz="2000" b="1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31640" y="836712"/>
            <a:ext cx="49657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2800" b="1" dirty="0"/>
              <a:t>	</a:t>
            </a:r>
            <a:r>
              <a:rPr lang="pt-BR" sz="3200" b="1" dirty="0"/>
              <a:t>DISPOSIÇÕES </a:t>
            </a:r>
            <a:r>
              <a:rPr lang="pt-BR" sz="3200" b="1" dirty="0" smtClean="0"/>
              <a:t>LEGAIS</a:t>
            </a:r>
          </a:p>
          <a:p>
            <a:pPr algn="ctr"/>
            <a:endParaRPr lang="pt-BR" sz="2000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83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000"/>
          </a:p>
        </p:txBody>
      </p:sp>
      <p:sp>
        <p:nvSpPr>
          <p:cNvPr id="5125" name="CaixaDeTexto 5"/>
          <p:cNvSpPr txBox="1">
            <a:spLocks noChangeArrowheads="1"/>
          </p:cNvSpPr>
          <p:nvPr/>
        </p:nvSpPr>
        <p:spPr bwMode="auto">
          <a:xfrm>
            <a:off x="684213" y="1628774"/>
            <a:ext cx="820896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pt-BR" sz="2000" b="1" dirty="0" smtClean="0"/>
          </a:p>
          <a:p>
            <a:pPr>
              <a:spcBef>
                <a:spcPct val="50000"/>
              </a:spcBef>
            </a:pPr>
            <a:endParaRPr lang="pt-BR" sz="2000" b="1" dirty="0" smtClean="0"/>
          </a:p>
          <a:p>
            <a:pPr>
              <a:lnSpc>
                <a:spcPct val="150000"/>
              </a:lnSpc>
            </a:pPr>
            <a:endParaRPr lang="pt-BR" sz="2000" b="1" dirty="0"/>
          </a:p>
          <a:p>
            <a:pPr>
              <a:lnSpc>
                <a:spcPct val="150000"/>
              </a:lnSpc>
            </a:pPr>
            <a:endParaRPr lang="pt-BR" sz="2000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683568" y="836712"/>
            <a:ext cx="806489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pt-BR" b="1" dirty="0" smtClean="0"/>
              <a:t>PERSPECTIVA DE MOBILIDADE FUNCIONAL LC 661/91 E LC 662/91</a:t>
            </a:r>
            <a:r>
              <a:rPr lang="pt-BR" dirty="0" smtClean="0"/>
              <a:t>: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pt-BR" i="1" dirty="0" smtClean="0">
                <a:solidFill>
                  <a:srgbClr val="000000"/>
                </a:solidFill>
              </a:rPr>
              <a:t> Promoção por Antiguidade</a:t>
            </a:r>
          </a:p>
          <a:p>
            <a:pPr>
              <a:spcBef>
                <a:spcPct val="50000"/>
              </a:spcBef>
              <a:buClr>
                <a:srgbClr val="000000"/>
              </a:buClr>
              <a:buFont typeface="Wingdings" pitchFamily="2" charset="2"/>
              <a:buChar char="ü"/>
            </a:pPr>
            <a:r>
              <a:rPr lang="pt-BR" i="1" dirty="0" smtClean="0">
                <a:solidFill>
                  <a:srgbClr val="000000"/>
                </a:solidFill>
              </a:rPr>
              <a:t> </a:t>
            </a:r>
            <a:r>
              <a:rPr lang="pt-BR" i="1" dirty="0" smtClean="0"/>
              <a:t>Promoção por Merecimento</a:t>
            </a:r>
          </a:p>
          <a:p>
            <a:pPr>
              <a:spcBef>
                <a:spcPct val="50000"/>
              </a:spcBef>
              <a:buClr>
                <a:srgbClr val="000000"/>
              </a:buClr>
              <a:buFont typeface="Wingdings" pitchFamily="2" charset="2"/>
              <a:buChar char="ü"/>
            </a:pPr>
            <a:endParaRPr lang="pt-BR" i="1" dirty="0" smtClean="0"/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pt-BR" i="1" dirty="0" smtClean="0"/>
              <a:t>Realizados, anualmente, alternando-se Promoção por Antiguidade e por Merecimento</a:t>
            </a:r>
          </a:p>
          <a:p>
            <a:pPr>
              <a:spcBef>
                <a:spcPct val="50000"/>
              </a:spcBef>
              <a:buClr>
                <a:srgbClr val="FF0000"/>
              </a:buClr>
            </a:pPr>
            <a:endParaRPr lang="pt-BR" b="1" dirty="0" smtClean="0"/>
          </a:p>
          <a:p>
            <a:pPr>
              <a:spcBef>
                <a:spcPct val="50000"/>
              </a:spcBef>
              <a:buClr>
                <a:srgbClr val="FF0000"/>
              </a:buClr>
            </a:pPr>
            <a:r>
              <a:rPr lang="pt-BR" b="1" dirty="0" smtClean="0"/>
              <a:t>Promoção LC 661/91 </a:t>
            </a:r>
          </a:p>
          <a:p>
            <a:pPr>
              <a:spcBef>
                <a:spcPct val="50000"/>
              </a:spcBef>
              <a:buClr>
                <a:srgbClr val="FF0000"/>
              </a:buClr>
            </a:pPr>
            <a:r>
              <a:rPr lang="pt-BR" b="1" dirty="0" smtClean="0"/>
              <a:t>Definição:</a:t>
            </a:r>
            <a:r>
              <a:rPr lang="pt-BR" i="1" dirty="0" smtClean="0"/>
              <a:t> é a passagem do servidor de um nível ao imediatamente superior.</a:t>
            </a:r>
          </a:p>
          <a:p>
            <a:pPr>
              <a:spcBef>
                <a:spcPct val="50000"/>
              </a:spcBef>
              <a:buClr>
                <a:srgbClr val="FF0000"/>
              </a:buClr>
            </a:pPr>
            <a:endParaRPr lang="pt-BR" i="1" dirty="0" smtClean="0"/>
          </a:p>
          <a:p>
            <a:pPr>
              <a:spcBef>
                <a:spcPct val="50000"/>
              </a:spcBef>
              <a:buClr>
                <a:srgbClr val="FF0000"/>
              </a:buClr>
            </a:pPr>
            <a:r>
              <a:rPr lang="pt-BR" b="1" dirty="0" smtClean="0"/>
              <a:t>Promoção LC 662/91 </a:t>
            </a:r>
          </a:p>
          <a:p>
            <a:pPr>
              <a:spcBef>
                <a:spcPct val="50000"/>
              </a:spcBef>
              <a:buClr>
                <a:srgbClr val="FF0000"/>
              </a:buClr>
            </a:pPr>
            <a:r>
              <a:rPr lang="pt-BR" b="1" dirty="0" smtClean="0"/>
              <a:t>Definição:</a:t>
            </a:r>
            <a:r>
              <a:rPr lang="pt-BR" i="1" dirty="0" smtClean="0"/>
              <a:t> é a elevação do cargo à classe de nível  imediatamente superior. </a:t>
            </a:r>
            <a:endParaRPr lang="pt-BR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84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promoção por antiguidad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4545" y="260648"/>
            <a:ext cx="8765411" cy="6354512"/>
          </a:xfrm>
        </p:spPr>
      </p:pic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85</a:t>
            </a:fld>
            <a:endParaRPr lang="pt-BR"/>
          </a:p>
        </p:txBody>
      </p:sp>
    </p:spTree>
  </p:cSld>
  <p:clrMapOvr>
    <a:masterClrMapping/>
  </p:clrMapOvr>
  <p:transition spd="med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promoção por merecimento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77" y="117448"/>
            <a:ext cx="8850111" cy="6740552"/>
          </a:xfrm>
        </p:spPr>
      </p:pic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86</a:t>
            </a:fld>
            <a:endParaRPr lang="pt-BR"/>
          </a:p>
        </p:txBody>
      </p:sp>
    </p:spTree>
  </p:cSld>
  <p:clrMapOvr>
    <a:masterClrMapping/>
  </p:clrMapOvr>
  <p:transition spd="med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promoção por merecimento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947" y="2122"/>
            <a:ext cx="9039053" cy="6667238"/>
          </a:xfrm>
        </p:spPr>
      </p:pic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87</a:t>
            </a:fld>
            <a:endParaRPr lang="pt-BR"/>
          </a:p>
        </p:txBody>
      </p:sp>
    </p:spTree>
  </p:cSld>
  <p:clrMapOvr>
    <a:masterClrMapping/>
  </p:clrMapOvr>
  <p:transition spd="med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8197" name="Retângulo 5"/>
          <p:cNvSpPr>
            <a:spLocks noChangeArrowheads="1"/>
          </p:cNvSpPr>
          <p:nvPr/>
        </p:nvSpPr>
        <p:spPr bwMode="auto">
          <a:xfrm>
            <a:off x="684213" y="1412875"/>
            <a:ext cx="813593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200"/>
              <a:t> </a:t>
            </a:r>
          </a:p>
        </p:txBody>
      </p:sp>
      <p:sp>
        <p:nvSpPr>
          <p:cNvPr id="8198" name="CaixaDeTexto 6"/>
          <p:cNvSpPr txBox="1">
            <a:spLocks noChangeArrowheads="1"/>
          </p:cNvSpPr>
          <p:nvPr/>
        </p:nvSpPr>
        <p:spPr bwMode="auto">
          <a:xfrm>
            <a:off x="251520" y="764704"/>
            <a:ext cx="8675687" cy="549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 b="1" dirty="0" smtClean="0"/>
              <a:t>REQUISITOS PARA PARTICIPAR DOS PROCESSOS DE PROMOÇÃO  – LC 661/91</a:t>
            </a:r>
            <a:endParaRPr lang="pt-BR" sz="2000" dirty="0" smtClean="0"/>
          </a:p>
          <a:p>
            <a:r>
              <a:rPr lang="pt-BR" sz="2000" i="1" dirty="0" smtClean="0"/>
              <a:t>Poderá </a:t>
            </a:r>
            <a:r>
              <a:rPr lang="pt-BR" sz="2000" i="1" dirty="0"/>
              <a:t>concorrer à Promoção o servidor que no dia </a:t>
            </a:r>
            <a:r>
              <a:rPr lang="pt-BR" sz="2000" b="1" i="1" dirty="0"/>
              <a:t>30.06 </a:t>
            </a:r>
            <a:r>
              <a:rPr lang="pt-BR" sz="2000" i="1" dirty="0"/>
              <a:t>do ano a que corresponder a Promoção:</a:t>
            </a:r>
          </a:p>
          <a:p>
            <a:endParaRPr lang="pt-BR" sz="2000" b="1" dirty="0"/>
          </a:p>
          <a:p>
            <a:r>
              <a:rPr lang="pt-BR" sz="2000" b="1" dirty="0"/>
              <a:t> I-</a:t>
            </a:r>
            <a:r>
              <a:rPr lang="pt-BR" sz="2000" b="1" i="1" dirty="0"/>
              <a:t> </a:t>
            </a:r>
            <a:r>
              <a:rPr lang="pt-BR" sz="2000" i="1" dirty="0"/>
              <a:t>Esteja em efetivo exercício em Instituto de Pesquisa.</a:t>
            </a:r>
          </a:p>
          <a:p>
            <a:r>
              <a:rPr lang="pt-BR" sz="2000" i="1" dirty="0"/>
              <a:t> </a:t>
            </a:r>
          </a:p>
          <a:p>
            <a:r>
              <a:rPr lang="pt-BR" sz="2000" b="1" dirty="0"/>
              <a:t>II-</a:t>
            </a:r>
            <a:r>
              <a:rPr lang="pt-BR" sz="2000" b="1" i="1" dirty="0"/>
              <a:t> </a:t>
            </a:r>
            <a:r>
              <a:rPr lang="pt-BR" sz="2000" i="1" dirty="0"/>
              <a:t>seja integrante de umas das classes de apoio a pesquisa científica e tecnológica (Auxiliar,Oficial,Agente ou Técnico).</a:t>
            </a:r>
          </a:p>
          <a:p>
            <a:endParaRPr lang="pt-BR" sz="2000" i="1" u="sng" dirty="0"/>
          </a:p>
          <a:p>
            <a:r>
              <a:rPr lang="pt-BR" sz="2000" b="1" dirty="0"/>
              <a:t>III- </a:t>
            </a:r>
            <a:r>
              <a:rPr lang="pt-BR" sz="2000" i="1" dirty="0"/>
              <a:t>Tenha cumprido o interstício mínimo, contínuo ou não, de:</a:t>
            </a:r>
          </a:p>
          <a:p>
            <a:endParaRPr lang="pt-BR" sz="2000" dirty="0"/>
          </a:p>
          <a:p>
            <a:endParaRPr lang="pt-BR" sz="2000" dirty="0"/>
          </a:p>
          <a:p>
            <a:endParaRPr lang="pt-BR" sz="2000" b="1" dirty="0"/>
          </a:p>
          <a:p>
            <a:endParaRPr lang="pt-BR" sz="2000" b="1" dirty="0"/>
          </a:p>
          <a:p>
            <a:endParaRPr lang="pt-BR" sz="2000" b="1" dirty="0"/>
          </a:p>
          <a:p>
            <a:endParaRPr lang="pt-BR" sz="2000" b="1" dirty="0"/>
          </a:p>
          <a:p>
            <a:endParaRPr lang="pt-BR" sz="2200" b="1" dirty="0"/>
          </a:p>
        </p:txBody>
      </p:sp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467544" y="4221088"/>
          <a:ext cx="8136903" cy="1904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2748"/>
                <a:gridCol w="1294528"/>
                <a:gridCol w="1387300"/>
                <a:gridCol w="1368152"/>
                <a:gridCol w="1584175"/>
              </a:tblGrid>
              <a:tr h="62406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Classe/Nível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III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Auxiliar/Oficial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 Anos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 Anos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 Anos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Final de Classe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Agente/Técnico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 Anos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 Anos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 Anos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Final de Classe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</a:tbl>
          </a:graphicData>
        </a:graphic>
      </p:graphicFrame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88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9221" name="Retângulo 5"/>
          <p:cNvSpPr>
            <a:spLocks noChangeArrowheads="1"/>
          </p:cNvSpPr>
          <p:nvPr/>
        </p:nvSpPr>
        <p:spPr bwMode="auto">
          <a:xfrm>
            <a:off x="684213" y="1412875"/>
            <a:ext cx="813593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200"/>
              <a:t> </a:t>
            </a:r>
          </a:p>
        </p:txBody>
      </p:sp>
      <p:sp>
        <p:nvSpPr>
          <p:cNvPr id="9222" name="CaixaDeTexto 6"/>
          <p:cNvSpPr txBox="1">
            <a:spLocks noChangeArrowheads="1"/>
          </p:cNvSpPr>
          <p:nvPr/>
        </p:nvSpPr>
        <p:spPr bwMode="auto">
          <a:xfrm>
            <a:off x="611188" y="620688"/>
            <a:ext cx="853281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 b="1" dirty="0" smtClean="0"/>
              <a:t>REQUISITOS PARA PARTICIPAR DOS PROCESSOS DE PROMOÇÃO  – LC 662/91</a:t>
            </a:r>
          </a:p>
          <a:p>
            <a:endParaRPr lang="pt-BR" sz="2000" i="1" dirty="0" smtClean="0"/>
          </a:p>
          <a:p>
            <a:r>
              <a:rPr lang="pt-BR" sz="2000" i="1" dirty="0" smtClean="0"/>
              <a:t>Poderá </a:t>
            </a:r>
            <a:r>
              <a:rPr lang="pt-BR" sz="2000" i="1" dirty="0"/>
              <a:t>concorrer à Promoção o servidor que no dia </a:t>
            </a:r>
            <a:r>
              <a:rPr lang="pt-BR" sz="2000" b="1" i="1" dirty="0"/>
              <a:t>30.06 </a:t>
            </a:r>
            <a:r>
              <a:rPr lang="pt-BR" sz="2000" i="1" dirty="0"/>
              <a:t>do ano a que corresponder a Promoção:</a:t>
            </a:r>
            <a:endParaRPr lang="pt-BR" sz="2100" i="1" dirty="0"/>
          </a:p>
          <a:p>
            <a:r>
              <a:rPr lang="pt-BR" sz="2200" b="1" dirty="0"/>
              <a:t> I-</a:t>
            </a:r>
            <a:r>
              <a:rPr lang="pt-BR" sz="2200" b="1" i="1" dirty="0"/>
              <a:t> </a:t>
            </a:r>
            <a:r>
              <a:rPr lang="pt-BR" sz="2200" i="1" dirty="0"/>
              <a:t>Esteja em efetivo exercício em Instituto de Pesquisa.</a:t>
            </a:r>
          </a:p>
          <a:p>
            <a:r>
              <a:rPr lang="pt-BR" sz="2200" i="1" dirty="0"/>
              <a:t> </a:t>
            </a:r>
          </a:p>
          <a:p>
            <a:r>
              <a:rPr lang="pt-BR" sz="2200" b="1" dirty="0"/>
              <a:t>II-</a:t>
            </a:r>
            <a:r>
              <a:rPr lang="pt-BR" sz="2200" b="1" i="1" dirty="0"/>
              <a:t> </a:t>
            </a:r>
            <a:r>
              <a:rPr lang="pt-BR" sz="2200" i="1" dirty="0"/>
              <a:t>seja integrante de classe pertencente à série de classes de Assistente Técnico de Pesquisa Científica e Tecnológica.</a:t>
            </a:r>
          </a:p>
          <a:p>
            <a:endParaRPr lang="pt-BR" sz="2200" i="1" u="sng" dirty="0"/>
          </a:p>
          <a:p>
            <a:r>
              <a:rPr lang="pt-BR" sz="2200" b="1" dirty="0"/>
              <a:t>III- </a:t>
            </a:r>
            <a:r>
              <a:rPr lang="pt-BR" sz="2200" i="1" dirty="0"/>
              <a:t>Na promoção por antiguidade, tenha cumprido o interstício mínimo, contínuo ou não, de</a:t>
            </a:r>
            <a:r>
              <a:rPr lang="pt-BR" sz="2200" i="1" dirty="0" smtClean="0"/>
              <a:t>:</a:t>
            </a:r>
          </a:p>
          <a:p>
            <a:endParaRPr lang="pt-BR" sz="2200" b="1" i="1" dirty="0"/>
          </a:p>
        </p:txBody>
      </p:sp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683568" y="4581128"/>
          <a:ext cx="7920879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3641"/>
                <a:gridCol w="734710"/>
                <a:gridCol w="792088"/>
                <a:gridCol w="720080"/>
                <a:gridCol w="792088"/>
                <a:gridCol w="792088"/>
                <a:gridCol w="1656184"/>
              </a:tblGrid>
              <a:tr h="67539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Classe / Nível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III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IV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VI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</a:tr>
              <a:tr h="6927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Assist. Tec. de Pesquisa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 anos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 anos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 anos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 anos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 anos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800" b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Final de classe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E"/>
                    </a:solidFill>
                  </a:tcPr>
                </a:tc>
              </a:tr>
            </a:tbl>
          </a:graphicData>
        </a:graphic>
      </p:graphicFrame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89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ADI - ultima versao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784976" cy="6408712"/>
          </a:xfrm>
        </p:spPr>
      </p:pic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9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10245" name="Retângulo 5"/>
          <p:cNvSpPr>
            <a:spLocks noChangeArrowheads="1"/>
          </p:cNvSpPr>
          <p:nvPr/>
        </p:nvSpPr>
        <p:spPr bwMode="auto">
          <a:xfrm>
            <a:off x="684213" y="1412875"/>
            <a:ext cx="813593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200"/>
              <a:t> </a:t>
            </a:r>
          </a:p>
        </p:txBody>
      </p:sp>
      <p:sp>
        <p:nvSpPr>
          <p:cNvPr id="10246" name="CaixaDeTexto 6"/>
          <p:cNvSpPr txBox="1">
            <a:spLocks noChangeArrowheads="1"/>
          </p:cNvSpPr>
          <p:nvPr/>
        </p:nvSpPr>
        <p:spPr bwMode="auto">
          <a:xfrm>
            <a:off x="539552" y="836712"/>
            <a:ext cx="8353425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400" b="1" dirty="0" smtClean="0"/>
              <a:t>NORMAS PARA O PROCESSAMENTO DA PROMOÇÃO</a:t>
            </a:r>
          </a:p>
          <a:p>
            <a:endParaRPr lang="pt-BR" sz="2000" dirty="0"/>
          </a:p>
          <a:p>
            <a:endParaRPr lang="pt-BR" sz="2000" i="1" dirty="0" smtClean="0"/>
          </a:p>
          <a:p>
            <a:r>
              <a:rPr lang="pt-BR" sz="2000" i="1" dirty="0" smtClean="0"/>
              <a:t>Obedecidos </a:t>
            </a:r>
            <a:r>
              <a:rPr lang="pt-BR" sz="2000" i="1" dirty="0"/>
              <a:t>os interstícios e demais exigências estabelecidas no Decreto Regulamentar, poderão ser beneficiados anualmente com a promoção 20% do contingente  da classe de apoio a pesquisa científica e tecnológica e da série  de classes de Assistente Técnico  de Pesquisa Científica e tecnológica, existente em 30/06 do ano a que se refere o processo.</a:t>
            </a:r>
          </a:p>
          <a:p>
            <a:endParaRPr lang="pt-BR" sz="2000" i="1" dirty="0"/>
          </a:p>
          <a:p>
            <a:r>
              <a:rPr lang="pt-BR" sz="2000" i="1" dirty="0"/>
              <a:t>Início do processo precedido de Portaria do Coordenador contendo quadro demonstrativo contingente, limites a promover, critérios e prazos para sua realização</a:t>
            </a:r>
            <a:r>
              <a:rPr lang="pt-BR" sz="2000" i="1" dirty="0" smtClean="0"/>
              <a:t>.</a:t>
            </a:r>
            <a:r>
              <a:rPr lang="pt-BR" sz="2000" dirty="0" smtClean="0"/>
              <a:t>.</a:t>
            </a:r>
            <a:endParaRPr lang="pt-BR" sz="2000" dirty="0"/>
          </a:p>
          <a:p>
            <a:endParaRPr lang="pt-BR" sz="2000" dirty="0"/>
          </a:p>
          <a:p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90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11269" name="Retângulo 5"/>
          <p:cNvSpPr>
            <a:spLocks noChangeArrowheads="1"/>
          </p:cNvSpPr>
          <p:nvPr/>
        </p:nvSpPr>
        <p:spPr bwMode="auto">
          <a:xfrm>
            <a:off x="684213" y="1412875"/>
            <a:ext cx="813593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200"/>
              <a:t>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79512" y="404664"/>
            <a:ext cx="8569325" cy="504753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400" b="1" dirty="0" smtClean="0"/>
              <a:t>NORMAS PARA O PROCESSAMENTO DA PROMOÇÃO</a:t>
            </a:r>
          </a:p>
          <a:p>
            <a:pPr>
              <a:defRPr/>
            </a:pPr>
            <a:endParaRPr lang="pt-BR" sz="2000" dirty="0"/>
          </a:p>
          <a:p>
            <a:pPr>
              <a:defRPr/>
            </a:pPr>
            <a:r>
              <a:rPr lang="pt-BR" sz="2000" b="1" u="sng" dirty="0"/>
              <a:t>Na Promoção por </a:t>
            </a:r>
            <a:r>
              <a:rPr lang="pt-BR" sz="2000" b="1" u="sng" dirty="0" smtClean="0"/>
              <a:t>Antiguidade</a:t>
            </a:r>
            <a:r>
              <a:rPr lang="pt-BR" sz="2000" dirty="0"/>
              <a:t>, </a:t>
            </a:r>
            <a:r>
              <a:rPr lang="pt-BR" sz="2000" i="1" dirty="0"/>
              <a:t>será apurado tempo de efetivo exercício: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no </a:t>
            </a:r>
            <a:r>
              <a:rPr lang="pt-BR" sz="2000" i="1" dirty="0" smtClean="0"/>
              <a:t>nível, </a:t>
            </a:r>
            <a:r>
              <a:rPr lang="pt-BR" sz="2000" i="1" dirty="0"/>
              <a:t>para as classes de apoio a pesquisa 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na </a:t>
            </a:r>
            <a:r>
              <a:rPr lang="pt-BR" sz="2000" i="1" dirty="0" smtClean="0"/>
              <a:t>classe, </a:t>
            </a:r>
            <a:r>
              <a:rPr lang="pt-BR" sz="2000" i="1" dirty="0"/>
              <a:t>para a série de classes de Assistente Técnico de Pesquisa.</a:t>
            </a:r>
          </a:p>
          <a:p>
            <a:pPr marL="457200" indent="-457200">
              <a:defRPr/>
            </a:pPr>
            <a:endParaRPr lang="pt-BR" sz="2000" u="sng" dirty="0"/>
          </a:p>
          <a:p>
            <a:pPr marL="457200" indent="-457200">
              <a:defRPr/>
            </a:pPr>
            <a:r>
              <a:rPr lang="pt-BR" sz="2000" b="1" u="sng" dirty="0"/>
              <a:t>A Promoção por Merecimento </a:t>
            </a:r>
            <a:r>
              <a:rPr lang="pt-BR" sz="2000" dirty="0"/>
              <a:t>é feita mediante: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 smtClean="0"/>
              <a:t>Avaliação </a:t>
            </a:r>
            <a:r>
              <a:rPr lang="pt-BR" sz="2000" i="1" dirty="0"/>
              <a:t>de </a:t>
            </a:r>
            <a:r>
              <a:rPr lang="pt-BR" sz="2000" i="1" dirty="0" smtClean="0"/>
              <a:t>Trabalho</a:t>
            </a:r>
            <a:r>
              <a:rPr lang="pt-BR" sz="2000" i="1" dirty="0"/>
              <a:t>, </a:t>
            </a:r>
            <a:r>
              <a:rPr lang="pt-BR" sz="2000" i="1" dirty="0" smtClean="0"/>
              <a:t>Avaliação </a:t>
            </a:r>
            <a:r>
              <a:rPr lang="pt-BR" sz="2000" i="1" dirty="0"/>
              <a:t>de </a:t>
            </a:r>
            <a:r>
              <a:rPr lang="pt-BR" sz="2000" i="1" dirty="0" smtClean="0"/>
              <a:t>Títulos </a:t>
            </a:r>
            <a:r>
              <a:rPr lang="pt-BR" sz="2000" i="1" dirty="0"/>
              <a:t>e </a:t>
            </a:r>
            <a:r>
              <a:rPr lang="pt-BR" sz="2000" i="1" dirty="0" smtClean="0"/>
              <a:t>Provas </a:t>
            </a:r>
            <a:r>
              <a:rPr lang="pt-BR" sz="2000" i="1" dirty="0"/>
              <a:t>para </a:t>
            </a:r>
            <a:r>
              <a:rPr lang="pt-BR" sz="2000" i="1" dirty="0" smtClean="0"/>
              <a:t>as classes </a:t>
            </a:r>
            <a:r>
              <a:rPr lang="pt-BR" sz="2000" i="1" dirty="0"/>
              <a:t>de apoio a pesquisa científica e tecnológica.</a:t>
            </a:r>
          </a:p>
          <a:p>
            <a:pPr marL="457200" indent="-457200">
              <a:buFontTx/>
              <a:buAutoNum type="alphaLcParenR" startAt="2"/>
              <a:defRPr/>
            </a:pPr>
            <a:r>
              <a:rPr lang="pt-BR" sz="2000" i="1" dirty="0"/>
              <a:t>Avaliação de </a:t>
            </a:r>
            <a:r>
              <a:rPr lang="pt-BR" sz="2000" i="1" dirty="0" smtClean="0"/>
              <a:t>Trabalho</a:t>
            </a:r>
            <a:r>
              <a:rPr lang="pt-BR" sz="2000" i="1" dirty="0"/>
              <a:t>, </a:t>
            </a:r>
            <a:r>
              <a:rPr lang="pt-BR" sz="2000" i="1" dirty="0" smtClean="0"/>
              <a:t>Avaliação </a:t>
            </a:r>
            <a:r>
              <a:rPr lang="pt-BR" sz="2000" i="1" dirty="0"/>
              <a:t>de </a:t>
            </a:r>
            <a:r>
              <a:rPr lang="pt-BR" sz="2000" i="1" dirty="0" smtClean="0"/>
              <a:t>Títulos</a:t>
            </a:r>
            <a:r>
              <a:rPr lang="pt-BR" sz="2000" i="1" dirty="0"/>
              <a:t>, </a:t>
            </a:r>
            <a:r>
              <a:rPr lang="pt-BR" sz="2000" i="1" dirty="0" smtClean="0"/>
              <a:t>Avaliação de Desempenho </a:t>
            </a:r>
            <a:r>
              <a:rPr lang="pt-BR" sz="2000" i="1" dirty="0"/>
              <a:t>e </a:t>
            </a:r>
            <a:r>
              <a:rPr lang="pt-BR" sz="2000" i="1" dirty="0" smtClean="0"/>
              <a:t>Provas</a:t>
            </a:r>
            <a:r>
              <a:rPr lang="pt-BR" sz="2000" i="1" dirty="0"/>
              <a:t>, para a série de classes de Assistente </a:t>
            </a:r>
            <a:r>
              <a:rPr lang="pt-BR" sz="2000" i="1" dirty="0" smtClean="0"/>
              <a:t> Técnico </a:t>
            </a:r>
            <a:r>
              <a:rPr lang="pt-BR" sz="2000" i="1" dirty="0"/>
              <a:t>de Pesquisa Científica e Tecnológica</a:t>
            </a:r>
            <a:r>
              <a:rPr lang="pt-BR" sz="2200" dirty="0"/>
              <a:t>.</a:t>
            </a:r>
          </a:p>
          <a:p>
            <a:pPr marL="457200" indent="-457200">
              <a:defRPr/>
            </a:pPr>
            <a:endParaRPr lang="pt-BR" sz="2200" dirty="0"/>
          </a:p>
          <a:p>
            <a:pPr marL="457200" indent="-457200">
              <a:defRPr/>
            </a:pPr>
            <a:r>
              <a:rPr lang="pt-BR" b="1" dirty="0"/>
              <a:t>Obs</a:t>
            </a:r>
            <a:r>
              <a:rPr lang="pt-BR" dirty="0"/>
              <a:t>. </a:t>
            </a:r>
            <a:r>
              <a:rPr lang="pt-BR" i="1" dirty="0"/>
              <a:t>A inscrição no processo seletivo para fins de promoção por merecimento </a:t>
            </a:r>
            <a:r>
              <a:rPr lang="pt-BR" i="1" dirty="0" smtClean="0"/>
              <a:t> será </a:t>
            </a:r>
            <a:r>
              <a:rPr lang="pt-BR" i="1" dirty="0"/>
              <a:t>feita a pedido do próprio servidor ou procurador  devidamente habilitado, </a:t>
            </a:r>
            <a:r>
              <a:rPr lang="pt-BR" i="1" dirty="0" smtClean="0"/>
              <a:t>mediante </a:t>
            </a:r>
            <a:r>
              <a:rPr lang="pt-BR" i="1" dirty="0"/>
              <a:t>comprovação dos requisitos e preenchimento de formulários </a:t>
            </a:r>
            <a:r>
              <a:rPr lang="pt-BR" i="1" dirty="0" smtClean="0"/>
              <a:t> Próprios</a:t>
            </a:r>
            <a:r>
              <a:rPr lang="pt-BR" i="1" dirty="0"/>
              <a:t>.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91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12293" name="Retângulo 5"/>
          <p:cNvSpPr>
            <a:spLocks noChangeArrowheads="1"/>
          </p:cNvSpPr>
          <p:nvPr/>
        </p:nvSpPr>
        <p:spPr bwMode="auto">
          <a:xfrm>
            <a:off x="684213" y="1412875"/>
            <a:ext cx="813593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200"/>
              <a:t> 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827584" y="476672"/>
            <a:ext cx="8066087" cy="4678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b="1" dirty="0" smtClean="0"/>
              <a:t>NORMAS PARA O PROCESSAMENTO DA PROMOÇÃO</a:t>
            </a:r>
          </a:p>
          <a:p>
            <a:pPr>
              <a:defRPr/>
            </a:pPr>
            <a:endParaRPr lang="pt-BR" sz="2000" b="1" dirty="0"/>
          </a:p>
          <a:p>
            <a:pPr>
              <a:defRPr/>
            </a:pPr>
            <a:r>
              <a:rPr lang="pt-BR" sz="2000" b="1" u="sng" dirty="0"/>
              <a:t>Critério de Desempate na LC 661/91</a:t>
            </a:r>
          </a:p>
          <a:p>
            <a:pPr>
              <a:defRPr/>
            </a:pPr>
            <a:endParaRPr lang="pt-BR" sz="2000" dirty="0"/>
          </a:p>
          <a:p>
            <a:pPr>
              <a:defRPr/>
            </a:pPr>
            <a:r>
              <a:rPr lang="pt-BR" sz="2000" b="1" dirty="0"/>
              <a:t>I- Na Promoção por Antiguidade: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 tempo de serviço na classe;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 tempo de serviço público estadual;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Maiores encargos de família;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 idade;</a:t>
            </a:r>
          </a:p>
          <a:p>
            <a:pPr marL="457200" indent="-457200">
              <a:buFontTx/>
              <a:buAutoNum type="alphaLcParenR"/>
              <a:defRPr/>
            </a:pPr>
            <a:endParaRPr lang="pt-BR" sz="2000" dirty="0"/>
          </a:p>
          <a:p>
            <a:pPr marL="457200" indent="-457200">
              <a:defRPr/>
            </a:pPr>
            <a:r>
              <a:rPr lang="pt-BR" sz="2000" b="1" dirty="0"/>
              <a:t>II – Na promoção por Merecimento: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 número de pontos nas provas;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 número de pontos na avaliação de trabalho;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 número de pontos na avaliação de títulos.</a:t>
            </a:r>
            <a:endParaRPr lang="pt-BR" sz="2000" b="1" i="1" dirty="0"/>
          </a:p>
          <a:p>
            <a:pPr>
              <a:defRPr/>
            </a:pPr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92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13317" name="Retângulo 5"/>
          <p:cNvSpPr>
            <a:spLocks noChangeArrowheads="1"/>
          </p:cNvSpPr>
          <p:nvPr/>
        </p:nvSpPr>
        <p:spPr bwMode="auto">
          <a:xfrm>
            <a:off x="684213" y="1412875"/>
            <a:ext cx="813593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200"/>
              <a:t>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755576" y="692696"/>
            <a:ext cx="7848600" cy="50466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b="1" dirty="0" smtClean="0"/>
              <a:t>NORMAS PARA O PROCESSAMENTO DA PROMOÇÃO</a:t>
            </a:r>
          </a:p>
          <a:p>
            <a:pPr>
              <a:defRPr/>
            </a:pPr>
            <a:endParaRPr lang="pt-BR" sz="2000" b="1" dirty="0"/>
          </a:p>
          <a:p>
            <a:pPr>
              <a:defRPr/>
            </a:pPr>
            <a:r>
              <a:rPr lang="pt-BR" sz="2000" b="1" u="sng" dirty="0"/>
              <a:t>Critério de Desempate na LC 662/91</a:t>
            </a:r>
          </a:p>
          <a:p>
            <a:pPr>
              <a:defRPr/>
            </a:pPr>
            <a:endParaRPr lang="pt-BR" sz="2000" dirty="0"/>
          </a:p>
          <a:p>
            <a:pPr>
              <a:defRPr/>
            </a:pPr>
            <a:r>
              <a:rPr lang="pt-BR" sz="2000" b="1" dirty="0"/>
              <a:t>I- Na Promoção por Antiguidade: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 tempo de serviço na classe;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 tempo de serviço público estadual;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Maiores encargos de família;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 idade;</a:t>
            </a:r>
          </a:p>
          <a:p>
            <a:pPr marL="457200" indent="-457200">
              <a:defRPr/>
            </a:pPr>
            <a:endParaRPr lang="pt-BR" sz="2000" dirty="0"/>
          </a:p>
          <a:p>
            <a:pPr marL="457200" indent="-457200">
              <a:defRPr/>
            </a:pPr>
            <a:r>
              <a:rPr lang="pt-BR" sz="2000" b="1" dirty="0"/>
              <a:t>II – Na promoção por Merecimento: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 número de pontos nas provas;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 número de pontos na avaliação de trabalho;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Maior número de pontos na avaliação de desempenho </a:t>
            </a:r>
            <a:r>
              <a:rPr lang="pt-BR" sz="2000" i="1" dirty="0" smtClean="0"/>
              <a:t>no exercício </a:t>
            </a:r>
            <a:r>
              <a:rPr lang="pt-BR" sz="2000" i="1" dirty="0"/>
              <a:t>do cargo;</a:t>
            </a:r>
          </a:p>
          <a:p>
            <a:pPr marL="457200" indent="-457200">
              <a:defRPr/>
            </a:pPr>
            <a:r>
              <a:rPr lang="pt-BR" sz="2000" i="1" dirty="0"/>
              <a:t>d)   Maior número de pontos na avaliação de títulos</a:t>
            </a:r>
            <a:r>
              <a:rPr lang="pt-BR" sz="2200" dirty="0"/>
              <a:t>.</a:t>
            </a:r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93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6" name="CaixaDeTexto 5"/>
          <p:cNvSpPr txBox="1"/>
          <p:nvPr/>
        </p:nvSpPr>
        <p:spPr>
          <a:xfrm>
            <a:off x="611560" y="620688"/>
            <a:ext cx="8281987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b="1" dirty="0" smtClean="0"/>
              <a:t>CRITÉRIO DE APURAÇÃO DE TEMPO DE EFETIVO EXERCÍCIO - LC 661/91</a:t>
            </a:r>
          </a:p>
          <a:p>
            <a:pPr>
              <a:defRPr/>
            </a:pPr>
            <a:endParaRPr lang="pt-BR" sz="2000" b="1" dirty="0"/>
          </a:p>
          <a:p>
            <a:pPr>
              <a:defRPr/>
            </a:pPr>
            <a:r>
              <a:rPr lang="pt-BR" sz="2000" i="1" dirty="0"/>
              <a:t>O interstício não será interrompido quando o servidor</a:t>
            </a:r>
            <a:r>
              <a:rPr lang="pt-BR" sz="2000" dirty="0"/>
              <a:t>:</a:t>
            </a:r>
            <a:endParaRPr lang="pt-BR" sz="2000" b="1" dirty="0"/>
          </a:p>
          <a:p>
            <a:pPr>
              <a:defRPr/>
            </a:pPr>
            <a:r>
              <a:rPr lang="pt-BR" sz="2000" b="1" dirty="0"/>
              <a:t> I- </a:t>
            </a:r>
            <a:r>
              <a:rPr lang="pt-BR" sz="2000" b="1" u="sng" dirty="0"/>
              <a:t>Na Promoção por Antiguidade</a:t>
            </a:r>
            <a:r>
              <a:rPr lang="pt-BR" sz="2000" dirty="0"/>
              <a:t>: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for designado para função de chefia e encarregatura nos termos do artigo 12 da LC 661/91 e alterações posteriores;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Estiver afastado nos termos dos artigos 67,78,79,80 e 82 da Lei 10261/68;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Estiver afastado nos termos da LC 343/84;</a:t>
            </a:r>
          </a:p>
          <a:p>
            <a:pPr marL="457200" indent="-457200">
              <a:buFontTx/>
              <a:buAutoNum type="alphaLcParenR"/>
              <a:defRPr/>
            </a:pPr>
            <a:endParaRPr lang="pt-BR" sz="2000" dirty="0"/>
          </a:p>
          <a:p>
            <a:pPr marL="457200" indent="-457200">
              <a:defRPr/>
            </a:pPr>
            <a:r>
              <a:rPr lang="pt-BR" sz="2000" b="1" dirty="0"/>
              <a:t>II-</a:t>
            </a:r>
            <a:r>
              <a:rPr lang="pt-BR" sz="2000" dirty="0"/>
              <a:t> </a:t>
            </a:r>
            <a:r>
              <a:rPr lang="pt-BR" sz="2000" b="1" u="sng" dirty="0"/>
              <a:t>Na Promoção por Merecimento</a:t>
            </a:r>
            <a:r>
              <a:rPr lang="pt-BR" sz="2000" dirty="0"/>
              <a:t>: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quando  o servidor encontrar-se nas situações previstas nas </a:t>
            </a:r>
          </a:p>
          <a:p>
            <a:pPr marL="457200" indent="-457200">
              <a:defRPr/>
            </a:pPr>
            <a:r>
              <a:rPr lang="pt-BR" sz="2000" i="1" dirty="0"/>
              <a:t>alíneas do item anterior, excetuando o afastamento previsto no </a:t>
            </a:r>
          </a:p>
          <a:p>
            <a:pPr marL="457200" indent="-457200">
              <a:defRPr/>
            </a:pPr>
            <a:r>
              <a:rPr lang="pt-BR" sz="2000" i="1" dirty="0"/>
              <a:t>artigo 82 da Lei 10261/68.</a:t>
            </a:r>
          </a:p>
          <a:p>
            <a:pPr marL="457200" indent="-457200">
              <a:defRPr/>
            </a:pPr>
            <a:r>
              <a:rPr lang="pt-BR" sz="2000" b="1" i="1" dirty="0"/>
              <a:t>Obs. “artigo 82”: </a:t>
            </a:r>
            <a:r>
              <a:rPr lang="pt-BR" sz="2000" i="1" dirty="0"/>
              <a:t>o tempo de mandato federal , estadual e municipal, quando remunerado, será contado para fins de promoção por antiguidade”.</a:t>
            </a:r>
            <a:endParaRPr lang="pt-BR" sz="2000" b="1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94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5" name="CaixaDeTexto 4"/>
          <p:cNvSpPr txBox="1"/>
          <p:nvPr/>
        </p:nvSpPr>
        <p:spPr>
          <a:xfrm>
            <a:off x="539750" y="548680"/>
            <a:ext cx="8604250" cy="44012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b="1" dirty="0" smtClean="0"/>
              <a:t>CRITÉRIO DE APURAÇÃO DE TEMPO DE EFETIVO EXERCÍCIO - LC 662/91</a:t>
            </a:r>
          </a:p>
          <a:p>
            <a:pPr>
              <a:defRPr/>
            </a:pPr>
            <a:endParaRPr lang="pt-BR" sz="2000" b="1" dirty="0"/>
          </a:p>
          <a:p>
            <a:pPr>
              <a:defRPr/>
            </a:pPr>
            <a:r>
              <a:rPr lang="pt-BR" sz="2000" i="1" dirty="0"/>
              <a:t>Na promoção por Antiguidade o interstício não será interrompido quando o servidor:</a:t>
            </a:r>
            <a:endParaRPr lang="pt-BR" sz="2000" b="1" i="1" dirty="0"/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for designado para função de chefia e encarregatura nos termos do artigo 11 da LC 662/91 e alterações posteriores;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Estiver afastado nos termos dos artigos 67,78,79,80 e 82 da Lei 10261/68;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pt-BR" sz="2000" i="1" dirty="0"/>
              <a:t>Estiver afastado nos termos da LC 343/84;</a:t>
            </a:r>
          </a:p>
          <a:p>
            <a:pPr marL="457200" indent="-457200">
              <a:defRPr/>
            </a:pPr>
            <a:endParaRPr lang="pt-BR" sz="2000" b="1" dirty="0"/>
          </a:p>
          <a:p>
            <a:pPr marL="457200" indent="-457200">
              <a:defRPr/>
            </a:pPr>
            <a:r>
              <a:rPr lang="pt-BR" sz="2000" b="1" dirty="0"/>
              <a:t>Obs.</a:t>
            </a:r>
            <a:endParaRPr lang="pt-BR" sz="2000" dirty="0"/>
          </a:p>
          <a:p>
            <a:pPr marL="457200" indent="-457200">
              <a:defRPr/>
            </a:pPr>
            <a:r>
              <a:rPr lang="pt-BR" sz="2000" i="1" dirty="0"/>
              <a:t>Nos processos de Promoção por Antiguidade ou por Merecimento para as </a:t>
            </a:r>
          </a:p>
          <a:p>
            <a:pPr marL="457200" indent="-457200">
              <a:defRPr/>
            </a:pPr>
            <a:r>
              <a:rPr lang="pt-BR" sz="2000" i="1" dirty="0"/>
              <a:t>classes de apoio a pesquisa e para a série de classes de </a:t>
            </a:r>
            <a:r>
              <a:rPr lang="pt-BR" sz="2000" i="1" dirty="0" smtClean="0"/>
              <a:t>Assistente Técnico</a:t>
            </a:r>
          </a:p>
          <a:p>
            <a:pPr marL="457200" indent="-457200">
              <a:defRPr/>
            </a:pPr>
            <a:r>
              <a:rPr lang="pt-BR" sz="2000" i="1" dirty="0" smtClean="0"/>
              <a:t>Pesquisa </a:t>
            </a:r>
            <a:r>
              <a:rPr lang="pt-BR" sz="2000" i="1" dirty="0"/>
              <a:t>o interstício será interrompido quando o </a:t>
            </a:r>
            <a:r>
              <a:rPr lang="pt-BR" sz="2000" i="1" dirty="0" smtClean="0"/>
              <a:t>servidor estiver </a:t>
            </a:r>
            <a:r>
              <a:rPr lang="pt-BR" sz="2000" i="1" dirty="0"/>
              <a:t>afastado </a:t>
            </a:r>
            <a:r>
              <a:rPr lang="pt-BR" sz="2000" i="1" dirty="0" smtClean="0"/>
              <a:t>para</a:t>
            </a:r>
          </a:p>
          <a:p>
            <a:pPr marL="457200" indent="-457200">
              <a:defRPr/>
            </a:pPr>
            <a:r>
              <a:rPr lang="pt-BR" sz="2000" i="1" dirty="0" smtClean="0"/>
              <a:t>ter </a:t>
            </a:r>
            <a:r>
              <a:rPr lang="pt-BR" sz="2000" i="1" dirty="0"/>
              <a:t>exercício em cargo ou função de natureza </a:t>
            </a:r>
            <a:r>
              <a:rPr lang="pt-BR" sz="2000" i="1" dirty="0" smtClean="0"/>
              <a:t> diversa </a:t>
            </a:r>
            <a:r>
              <a:rPr lang="pt-BR" sz="2000" i="1" dirty="0"/>
              <a:t>daquela que exerce.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95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347788" y="1341438"/>
            <a:ext cx="496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/>
              <a:t>	</a:t>
            </a:r>
            <a:endParaRPr lang="pt-BR" sz="2200"/>
          </a:p>
        </p:txBody>
      </p:sp>
      <p:sp>
        <p:nvSpPr>
          <p:cNvPr id="16389" name="CaixaDeTexto 4"/>
          <p:cNvSpPr txBox="1">
            <a:spLocks noChangeArrowheads="1"/>
          </p:cNvSpPr>
          <p:nvPr/>
        </p:nvSpPr>
        <p:spPr bwMode="auto">
          <a:xfrm>
            <a:off x="684213" y="1484313"/>
            <a:ext cx="8208962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2200"/>
          </a:p>
          <a:p>
            <a:endParaRPr lang="pt-BR" sz="2200"/>
          </a:p>
          <a:p>
            <a:endParaRPr lang="pt-BR" sz="2200"/>
          </a:p>
          <a:p>
            <a:endParaRPr lang="pt-BR" sz="2200"/>
          </a:p>
          <a:p>
            <a:endParaRPr lang="pt-BR" sz="2200"/>
          </a:p>
        </p:txBody>
      </p:sp>
      <p:sp>
        <p:nvSpPr>
          <p:cNvPr id="16390" name="CaixaDeTexto 5"/>
          <p:cNvSpPr txBox="1">
            <a:spLocks noChangeArrowheads="1"/>
          </p:cNvSpPr>
          <p:nvPr/>
        </p:nvSpPr>
        <p:spPr bwMode="auto">
          <a:xfrm>
            <a:off x="683568" y="836712"/>
            <a:ext cx="8135937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 b="1" dirty="0" smtClean="0"/>
              <a:t>RECURSO</a:t>
            </a:r>
          </a:p>
          <a:p>
            <a:endParaRPr lang="pt-BR" sz="2000" b="1" dirty="0"/>
          </a:p>
          <a:p>
            <a:pPr>
              <a:buClr>
                <a:srgbClr val="FF0000"/>
              </a:buClr>
            </a:pPr>
            <a:r>
              <a:rPr lang="pt-BR" sz="2000" i="1" dirty="0"/>
              <a:t>Da lista de inscrições deferidas e da lista de classificação publicada no Diário Oficial,caberá recurso uma única vez, dirigido ao Coordenador de Recursos Humanos, mediante requerimento fundamentado e protocolado junto ao subsetorial de RH, no prazo máximo de 5 (cinco) dias úteis contados a partir da referida data de publicação;</a:t>
            </a:r>
          </a:p>
          <a:p>
            <a:pPr>
              <a:buClr>
                <a:srgbClr val="FF0000"/>
              </a:buClr>
            </a:pPr>
            <a:endParaRPr lang="pt-BR" sz="2000" i="1" dirty="0"/>
          </a:p>
          <a:p>
            <a:pPr>
              <a:buClr>
                <a:srgbClr val="FF0000"/>
              </a:buClr>
            </a:pPr>
            <a:r>
              <a:rPr lang="pt-BR" sz="2000" i="1" dirty="0"/>
              <a:t>As decisões referentes aos recursos interpostos serão publicadas em DO;</a:t>
            </a:r>
          </a:p>
          <a:p>
            <a:pPr>
              <a:buClr>
                <a:srgbClr val="FF0000"/>
              </a:buClr>
            </a:pPr>
            <a:endParaRPr lang="pt-BR" sz="2000" dirty="0"/>
          </a:p>
          <a:p>
            <a:r>
              <a:rPr lang="pt-BR" sz="2000" b="1" dirty="0" smtClean="0"/>
              <a:t>EFEITO PECUNIÁRIO</a:t>
            </a:r>
          </a:p>
          <a:p>
            <a:endParaRPr lang="pt-BR" sz="2000" dirty="0"/>
          </a:p>
          <a:p>
            <a:r>
              <a:rPr lang="pt-BR" sz="2000" i="1" dirty="0"/>
              <a:t>A partir de 01/07 do ano a que se refere o </a:t>
            </a:r>
            <a:r>
              <a:rPr lang="pt-BR" sz="2000" i="1" dirty="0" smtClean="0"/>
              <a:t>processo.</a:t>
            </a:r>
            <a:endParaRPr lang="pt-BR" sz="2000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96</a:t>
            </a:fld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CENTRO DE PROMOÇÃO</a:t>
            </a:r>
          </a:p>
          <a:p>
            <a:pPr>
              <a:buFontTx/>
              <a:buChar char="-"/>
            </a:pPr>
            <a:r>
              <a:rPr lang="pt-BR" dirty="0" smtClean="0">
                <a:hlinkClick r:id="rId2"/>
              </a:rPr>
              <a:t>crhprom@saude.sp.gov.br</a:t>
            </a:r>
            <a:endParaRPr lang="pt-BR" dirty="0" smtClean="0"/>
          </a:p>
          <a:p>
            <a:pPr>
              <a:buFontTx/>
              <a:buChar char="-"/>
            </a:pPr>
            <a:r>
              <a:rPr lang="pt-BR" dirty="0" smtClean="0">
                <a:hlinkClick r:id="rId3"/>
              </a:rPr>
              <a:t>avaliacao@saude.sp.gov.br</a:t>
            </a:r>
            <a:endParaRPr lang="pt-BR" dirty="0" smtClean="0"/>
          </a:p>
          <a:p>
            <a:pPr>
              <a:buFontTx/>
              <a:buChar char="-"/>
            </a:pPr>
            <a:r>
              <a:rPr lang="pt-BR" dirty="0" smtClean="0"/>
              <a:t>3066-8091</a:t>
            </a:r>
          </a:p>
          <a:p>
            <a:pPr>
              <a:buFontTx/>
              <a:buChar char="-"/>
            </a:pPr>
            <a:r>
              <a:rPr lang="pt-BR" dirty="0" smtClean="0"/>
              <a:t>3066-8092</a:t>
            </a:r>
          </a:p>
          <a:p>
            <a:pPr>
              <a:buFontTx/>
              <a:buChar char="-"/>
            </a:pPr>
            <a:r>
              <a:rPr lang="pt-BR" dirty="0" smtClean="0"/>
              <a:t>3066-8049</a:t>
            </a:r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SES - CRH - GGP - CENTRO DE PROMOÇÃO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15AA-3D58-4D55-B950-B00776A7BAE5}" type="slidenum">
              <a:rPr lang="pt-BR" smtClean="0"/>
              <a:pPr/>
              <a:t>97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CONTATO</a:t>
            </a:r>
            <a:endParaRPr lang="pt-BR" dirty="0"/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ma de Onda">
  <a:themeElements>
    <a:clrScheme name="Forma de Onda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orma de Onda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orma de Onda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Módulo II - Apresentação</Template>
  <TotalTime>248</TotalTime>
  <Words>7910</Words>
  <Application>Microsoft Office PowerPoint</Application>
  <PresentationFormat>Apresentação na tela (4:3)</PresentationFormat>
  <Paragraphs>1250</Paragraphs>
  <Slides>97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97</vt:i4>
      </vt:variant>
    </vt:vector>
  </HeadingPairs>
  <TitlesOfParts>
    <vt:vector size="99" baseType="lpstr">
      <vt:lpstr>Forma de Onda</vt:lpstr>
      <vt:lpstr>Tema do Office</vt:lpstr>
      <vt:lpstr>SECRETARIA DE ESTADO DA SAÚDE COORDENADORIA DE RECURSOS HUMANOS Grupo de Gestão de Pessoas</vt:lpstr>
      <vt:lpstr>CENTRO DE PROMOÇÃO</vt:lpstr>
      <vt:lpstr>Atribuições da Área</vt:lpstr>
      <vt:lpstr>OBJETIVO</vt:lpstr>
      <vt:lpstr>AVALIAÇÃO DE DESEMPENHO INDIVIDUAL</vt:lpstr>
      <vt:lpstr>Avaliação de Desempenho Individual</vt:lpstr>
      <vt:lpstr>Avaliação de Desempenho Individual</vt:lpstr>
      <vt:lpstr>Slide 8</vt:lpstr>
      <vt:lpstr>Slide 9</vt:lpstr>
      <vt:lpstr>Avaliação de Desempenho Individual Instrumentos do Processo</vt:lpstr>
      <vt:lpstr>Avaliação de Desempenho Individual</vt:lpstr>
      <vt:lpstr>Responsabilidades no processo de ADI</vt:lpstr>
      <vt:lpstr>Responsabilidades no processo de ADI</vt:lpstr>
      <vt:lpstr>Avaliação de Desempenho</vt:lpstr>
      <vt:lpstr>Slide 15</vt:lpstr>
      <vt:lpstr>Slide 16</vt:lpstr>
      <vt:lpstr>Slide 17</vt:lpstr>
      <vt:lpstr>Slide 18</vt:lpstr>
      <vt:lpstr>Conceitos</vt:lpstr>
      <vt:lpstr>Slide 20</vt:lpstr>
      <vt:lpstr>Slide 21</vt:lpstr>
      <vt:lpstr>Progressão</vt:lpstr>
      <vt:lpstr>Slide 23</vt:lpstr>
      <vt:lpstr>Slide 24</vt:lpstr>
      <vt:lpstr>Slide 25</vt:lpstr>
      <vt:lpstr>Slide 26</vt:lpstr>
      <vt:lpstr>Normas para o Processamento da Progressão  LC 1080/2008 e 1157/2011 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 Critérios de Desempate</vt:lpstr>
      <vt:lpstr>Slide 37</vt:lpstr>
      <vt:lpstr> Critério para apuração do interstício  LC 1080/2008  </vt:lpstr>
      <vt:lpstr>  Critério para apuração do interstício  LC 1080/2008</vt:lpstr>
      <vt:lpstr>Slide 40</vt:lpstr>
      <vt:lpstr>Slide 41</vt:lpstr>
      <vt:lpstr>RECURSOS</vt:lpstr>
      <vt:lpstr>RECURSOS</vt:lpstr>
      <vt:lpstr>Slide 44</vt:lpstr>
      <vt:lpstr>PROMOÇÃO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Promoção da LC 1.193/13</vt:lpstr>
      <vt:lpstr>Promoção da LC 1.193/13</vt:lpstr>
      <vt:lpstr>Promoção da LC 1.193/13</vt:lpstr>
      <vt:lpstr>Promoção da LC 1.193/13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PROMOÇÃO DA LC 661 e 662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CONTATO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AVALIAÇÃO DE DESEMPENHO INDIVIDUAL</dc:title>
  <dc:creator>Tales Youssef Parreira</dc:creator>
  <cp:lastModifiedBy>Tales Youssef Parreira</cp:lastModifiedBy>
  <cp:revision>22</cp:revision>
  <dcterms:created xsi:type="dcterms:W3CDTF">2015-01-21T14:19:42Z</dcterms:created>
  <dcterms:modified xsi:type="dcterms:W3CDTF">2015-08-05T17:12:36Z</dcterms:modified>
</cp:coreProperties>
</file>