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2"/>
  </p:handoutMasterIdLst>
  <p:sldIdLst>
    <p:sldId id="256" r:id="rId2"/>
    <p:sldId id="258" r:id="rId3"/>
    <p:sldId id="262" r:id="rId4"/>
    <p:sldId id="267" r:id="rId5"/>
    <p:sldId id="268" r:id="rId6"/>
    <p:sldId id="257" r:id="rId7"/>
    <p:sldId id="260" r:id="rId8"/>
    <p:sldId id="261" r:id="rId9"/>
    <p:sldId id="269" r:id="rId10"/>
    <p:sldId id="266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6" y="-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1956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76C3D5-DDE2-4889-B489-1AFD7424B3A8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2818D-F2E6-4EE2-9E07-74978C3B33F6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752653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97676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5738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29716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6043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7215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4541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172445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49192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3327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600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85221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4E49572-18E7-4E81-9DE0-9310236E5E41}" type="datetimeFigureOut">
              <a:rPr lang="pt-BR" smtClean="0"/>
              <a:t>24/11/2015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29B1A5B-B43F-461B-AA2E-F53E1FC78B0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04176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6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3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4818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0"/>
          <a:stretch/>
        </p:blipFill>
        <p:spPr>
          <a:xfrm>
            <a:off x="0" y="0"/>
            <a:ext cx="12192000" cy="689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15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ixaDeTexto 2"/>
          <p:cNvSpPr txBox="1"/>
          <p:nvPr/>
        </p:nvSpPr>
        <p:spPr>
          <a:xfrm>
            <a:off x="269491" y="1827339"/>
            <a:ext cx="703767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 smtClean="0"/>
              <a:t>As Santas Casas e hospital filantrópicos sempre foram reconhecidas pela qualidade de seus serviços e pela sua humanização no tratamento dos pacientes.</a:t>
            </a:r>
          </a:p>
          <a:p>
            <a:pPr algn="just"/>
            <a:endParaRPr lang="pt-BR" sz="2000" dirty="0" smtClean="0"/>
          </a:p>
          <a:p>
            <a:pPr algn="just"/>
            <a:r>
              <a:rPr lang="pt-BR" sz="2000" dirty="0" smtClean="0"/>
              <a:t>Com essa profunda crise, infelizmente muitas de suas unidades não têm conseguido manter a habitual qualidade, seja por não terem condições de contratar e manter os melhores profissionais, seja pela ausência de recursos para capacitá-los, além de outros aspectos estruturais.</a:t>
            </a:r>
          </a:p>
          <a:p>
            <a:pPr algn="just"/>
            <a:endParaRPr lang="pt-BR" sz="2000" dirty="0"/>
          </a:p>
          <a:p>
            <a:pPr algn="just"/>
            <a:r>
              <a:rPr lang="pt-BR" sz="2000" dirty="0" smtClean="0"/>
              <a:t>Sem investimentos é difícil manter o atendimento de qualidade. </a:t>
            </a:r>
            <a:endParaRPr lang="pt-BR" sz="2000" dirty="0"/>
          </a:p>
        </p:txBody>
      </p:sp>
      <p:sp>
        <p:nvSpPr>
          <p:cNvPr id="7" name="Título 1"/>
          <p:cNvSpPr txBox="1">
            <a:spLocks/>
          </p:cNvSpPr>
          <p:nvPr/>
        </p:nvSpPr>
        <p:spPr>
          <a:xfrm>
            <a:off x="0" y="210915"/>
            <a:ext cx="12191999" cy="9858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3200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  <a:t>QUALIDADE E HUMANIZAÇÃO</a:t>
            </a:r>
            <a:endParaRPr lang="pt-BR" sz="3200" dirty="0">
              <a:solidFill>
                <a:schemeClr val="accent2">
                  <a:lumMod val="75000"/>
                </a:schemeClr>
              </a:solidFill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6124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/>
        </p:nvSpPr>
        <p:spPr>
          <a:xfrm>
            <a:off x="4200659" y="5561740"/>
            <a:ext cx="5147256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2000" dirty="0"/>
              <a:t>Somente na cidade de São Paulo, </a:t>
            </a:r>
            <a:r>
              <a:rPr lang="pt-BR" sz="2800" b="1" dirty="0"/>
              <a:t>661 mil </a:t>
            </a:r>
            <a:r>
              <a:rPr lang="pt-BR" sz="2000" dirty="0"/>
              <a:t>pessoas estão na fila do SUS por um atendimento ou consulta. </a:t>
            </a:r>
          </a:p>
        </p:txBody>
      </p:sp>
      <p:sp>
        <p:nvSpPr>
          <p:cNvPr id="4" name="Título 1"/>
          <p:cNvSpPr txBox="1">
            <a:spLocks/>
          </p:cNvSpPr>
          <p:nvPr/>
        </p:nvSpPr>
        <p:spPr>
          <a:xfrm>
            <a:off x="1" y="210915"/>
            <a:ext cx="12191999" cy="9858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3200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  <a:t>REDE HOSPITALAR DE SANTAS CASAS E FILANTRÓPICOS BRASILEIROS</a:t>
            </a:r>
            <a:endParaRPr lang="pt-BR" sz="3200" dirty="0">
              <a:solidFill>
                <a:schemeClr val="accent2">
                  <a:lumMod val="75000"/>
                </a:schemeClr>
              </a:solidFill>
              <a:latin typeface="+mn-lt"/>
              <a:cs typeface="Arial"/>
            </a:endParaRPr>
          </a:p>
        </p:txBody>
      </p:sp>
      <p:grpSp>
        <p:nvGrpSpPr>
          <p:cNvPr id="12" name="Grupo 11"/>
          <p:cNvGrpSpPr/>
          <p:nvPr/>
        </p:nvGrpSpPr>
        <p:grpSpPr>
          <a:xfrm>
            <a:off x="348257" y="1130646"/>
            <a:ext cx="2624808" cy="874936"/>
            <a:chOff x="6312357" y="3002970"/>
            <a:chExt cx="2624808" cy="874936"/>
          </a:xfrm>
        </p:grpSpPr>
        <p:pic>
          <p:nvPicPr>
            <p:cNvPr id="6" name="Picture 44" descr="Hospital_buildings_512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87293" y="3002970"/>
              <a:ext cx="874936" cy="874936"/>
            </a:xfrm>
            <a:prstGeom prst="rect">
              <a:avLst/>
            </a:prstGeom>
          </p:spPr>
        </p:pic>
        <p:pic>
          <p:nvPicPr>
            <p:cNvPr id="7" name="Picture 44" descr="Hospital_buildings_512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12357" y="3002970"/>
              <a:ext cx="874936" cy="874936"/>
            </a:xfrm>
            <a:prstGeom prst="rect">
              <a:avLst/>
            </a:prstGeom>
          </p:spPr>
        </p:pic>
        <p:pic>
          <p:nvPicPr>
            <p:cNvPr id="8" name="Picture 44" descr="Hospital_buildings_512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62229" y="3002970"/>
              <a:ext cx="874936" cy="874936"/>
            </a:xfrm>
            <a:prstGeom prst="rect">
              <a:avLst/>
            </a:prstGeom>
          </p:spPr>
        </p:pic>
      </p:grpSp>
      <p:pic>
        <p:nvPicPr>
          <p:cNvPr id="9" name="Picture 1" descr="Patient_with_bandages_and_a_doctor_5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226" y="2427295"/>
            <a:ext cx="658912" cy="658912"/>
          </a:xfrm>
          <a:prstGeom prst="rect">
            <a:avLst/>
          </a:prstGeom>
        </p:spPr>
      </p:pic>
      <p:pic>
        <p:nvPicPr>
          <p:cNvPr id="10" name="Picture 1" descr="Patient_with_bandages_and_a_doctor_5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356" y="2427295"/>
            <a:ext cx="658912" cy="658912"/>
          </a:xfrm>
          <a:prstGeom prst="rect">
            <a:avLst/>
          </a:prstGeom>
        </p:spPr>
      </p:pic>
      <p:sp>
        <p:nvSpPr>
          <p:cNvPr id="5" name="Retângulo 4"/>
          <p:cNvSpPr/>
          <p:nvPr/>
        </p:nvSpPr>
        <p:spPr>
          <a:xfrm>
            <a:off x="348257" y="1939476"/>
            <a:ext cx="5747743" cy="30782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pt-BR" sz="2000" dirty="0"/>
              <a:t>No Brasil, existem mais de 2.100 hospitais filantrópicos, sendo que metade está localizada no estado de São Paulo. </a:t>
            </a:r>
            <a:r>
              <a:rPr lang="pt-B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Destas, </a:t>
            </a:r>
            <a:r>
              <a:rPr lang="pt-BR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65 </a:t>
            </a:r>
            <a:r>
              <a:rPr lang="pt-BR" sz="2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entidades </a:t>
            </a:r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 encontram </a:t>
            </a:r>
            <a:r>
              <a:rPr lang="pt-BR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sob intervenção</a:t>
            </a:r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ou seja, para não deixarem de atender a população por falta de verbas, o município se responsabiliza pela entidade e aumenta o repasse de verbas para suprir o déficit do governo Federal. </a:t>
            </a:r>
            <a:endParaRPr lang="pt-BR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tângulo 10"/>
          <p:cNvSpPr/>
          <p:nvPr/>
        </p:nvSpPr>
        <p:spPr>
          <a:xfrm>
            <a:off x="6993226" y="3124018"/>
            <a:ext cx="4674594" cy="1211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Cerca de </a:t>
            </a:r>
            <a:r>
              <a:rPr lang="pt-BR" sz="2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60% dos transplantes </a:t>
            </a:r>
            <a:r>
              <a:rPr lang="pt-B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que acontecem no estado são realizados por instituições filantrópicas</a:t>
            </a:r>
            <a:endParaRPr lang="pt-BR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6" name="Picture 1" descr="Patient_with_bandages_and_a_doctor_5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0659" y="4944628"/>
            <a:ext cx="658912" cy="658912"/>
          </a:xfrm>
          <a:prstGeom prst="rect">
            <a:avLst/>
          </a:prstGeom>
        </p:spPr>
      </p:pic>
      <p:pic>
        <p:nvPicPr>
          <p:cNvPr id="17" name="Picture 1" descr="Patient_with_bandages_and_a_doctor_5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0720" y="4944628"/>
            <a:ext cx="658912" cy="65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4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 descr="Illness_on_bed_51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2202" y="2708559"/>
            <a:ext cx="926320" cy="926320"/>
          </a:xfrm>
          <a:prstGeom prst="rect">
            <a:avLst/>
          </a:prstGeom>
        </p:spPr>
      </p:pic>
      <p:graphicFrame>
        <p:nvGraphicFramePr>
          <p:cNvPr id="36" name="Group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683352"/>
              </p:ext>
            </p:extLst>
          </p:nvPr>
        </p:nvGraphicFramePr>
        <p:xfrm>
          <a:off x="6802514" y="3797118"/>
          <a:ext cx="4413323" cy="802931"/>
        </p:xfrm>
        <a:graphic>
          <a:graphicData uri="http://schemas.openxmlformats.org/drawingml/2006/table">
            <a:tbl>
              <a:tblPr/>
              <a:tblGrid>
                <a:gridCol w="1587350"/>
                <a:gridCol w="1824655"/>
                <a:gridCol w="1001318"/>
              </a:tblGrid>
              <a:tr h="26754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INTERNAÇÕES MÉDIA </a:t>
                      </a: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COMPLEXIDADE - SP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7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TOTAL</a:t>
                      </a:r>
                      <a:endParaRPr kumimoji="0" lang="pt-BR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2.105.360.256,45</a:t>
                      </a: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 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FILANTRÓPICOS</a:t>
                      </a:r>
                      <a:endParaRPr kumimoji="0" lang="pt-BR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996.958.920,51</a:t>
                      </a: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 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47%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7" name="Group 1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1359345"/>
              </p:ext>
            </p:extLst>
          </p:nvPr>
        </p:nvGraphicFramePr>
        <p:xfrm>
          <a:off x="339970" y="4830526"/>
          <a:ext cx="4407535" cy="807120"/>
        </p:xfrm>
        <a:graphic>
          <a:graphicData uri="http://schemas.openxmlformats.org/drawingml/2006/table">
            <a:tbl>
              <a:tblPr/>
              <a:tblGrid>
                <a:gridCol w="1675616"/>
                <a:gridCol w="1736389"/>
                <a:gridCol w="995530"/>
              </a:tblGrid>
              <a:tr h="26754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INTERNAÇÕES </a:t>
                      </a: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SUS – SP 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0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TOTAL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3.267.727.763,60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5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FILANTRÓPICOS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1.681.074.280,92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50%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8" name="Group 1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6550978"/>
              </p:ext>
            </p:extLst>
          </p:nvPr>
        </p:nvGraphicFramePr>
        <p:xfrm>
          <a:off x="6800098" y="4818463"/>
          <a:ext cx="4422005" cy="862257"/>
        </p:xfrm>
        <a:graphic>
          <a:graphicData uri="http://schemas.openxmlformats.org/drawingml/2006/table">
            <a:tbl>
              <a:tblPr/>
              <a:tblGrid>
                <a:gridCol w="1591690"/>
                <a:gridCol w="1828997"/>
                <a:gridCol w="1001318"/>
              </a:tblGrid>
              <a:tr h="327020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INTERNAÇÕES ALTA COMPLEXIDADE </a:t>
                      </a: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SUS - SP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7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TOTAL</a:t>
                      </a:r>
                      <a:endParaRPr kumimoji="0" lang="pt-BR" sz="16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833.502.061,22</a:t>
                      </a: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 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5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FILANTRÓPICOS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495.170.742,16</a:t>
                      </a: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 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59%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3" name="Text Box 126"/>
          <p:cNvSpPr txBox="1">
            <a:spLocks noChangeArrowheads="1"/>
          </p:cNvSpPr>
          <p:nvPr/>
        </p:nvSpPr>
        <p:spPr bwMode="auto">
          <a:xfrm>
            <a:off x="3163312" y="6420734"/>
            <a:ext cx="551176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200" dirty="0">
                <a:latin typeface="+mn-lt"/>
              </a:rPr>
              <a:t>Fonte: Ministério da Saúde – </a:t>
            </a:r>
            <a:r>
              <a:rPr lang="pt-BR" sz="1200" dirty="0" err="1">
                <a:latin typeface="+mn-lt"/>
              </a:rPr>
              <a:t>Datasus</a:t>
            </a:r>
            <a:r>
              <a:rPr lang="pt-BR" sz="1200" dirty="0">
                <a:latin typeface="+mn-lt"/>
              </a:rPr>
              <a:t> – Dados de produção 2014 e de estrutura 2012.</a:t>
            </a:r>
          </a:p>
        </p:txBody>
      </p:sp>
      <p:pic>
        <p:nvPicPr>
          <p:cNvPr id="3" name="Picture 2" descr="Medical_doctor_man_standing_with_a_stethoscope_hanging_of_his_neck_5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868" y="3860421"/>
            <a:ext cx="792088" cy="792088"/>
          </a:xfrm>
          <a:prstGeom prst="rect">
            <a:avLst/>
          </a:prstGeom>
        </p:spPr>
      </p:pic>
      <p:pic>
        <p:nvPicPr>
          <p:cNvPr id="45" name="Picture 44" descr="Hospital_buildings_512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70" y="759284"/>
            <a:ext cx="874936" cy="874936"/>
          </a:xfrm>
          <a:prstGeom prst="rect">
            <a:avLst/>
          </a:prstGeom>
        </p:spPr>
      </p:pic>
      <p:pic>
        <p:nvPicPr>
          <p:cNvPr id="46" name="Picture 45" descr="Standing_man_with_injured_head_and_leg_with_a_crutch_and_saline_via_intravenous_line_512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303" y="1759340"/>
            <a:ext cx="607219" cy="607219"/>
          </a:xfrm>
          <a:prstGeom prst="rect">
            <a:avLst/>
          </a:prstGeom>
        </p:spPr>
      </p:pic>
      <p:pic>
        <p:nvPicPr>
          <p:cNvPr id="48" name="Picture 47" descr="Nurses_512.p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902" y="4894446"/>
            <a:ext cx="730920" cy="730920"/>
          </a:xfrm>
          <a:prstGeom prst="rect">
            <a:avLst/>
          </a:prstGeom>
        </p:spPr>
      </p:pic>
      <p:sp>
        <p:nvSpPr>
          <p:cNvPr id="20" name="Título 1"/>
          <p:cNvSpPr txBox="1">
            <a:spLocks/>
          </p:cNvSpPr>
          <p:nvPr/>
        </p:nvSpPr>
        <p:spPr>
          <a:xfrm>
            <a:off x="0" y="210915"/>
            <a:ext cx="12191999" cy="9858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3200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  <a:t>REDE HOSPITALAR DE SANTAS CASAS E FILANTRÓPICOS BRASILEIROS</a:t>
            </a:r>
            <a:endParaRPr lang="pt-BR" sz="3200" dirty="0">
              <a:solidFill>
                <a:schemeClr val="accent2">
                  <a:lumMod val="75000"/>
                </a:schemeClr>
              </a:solidFill>
              <a:latin typeface="+mn-lt"/>
              <a:cs typeface="Arial"/>
            </a:endParaRPr>
          </a:p>
        </p:txBody>
      </p:sp>
      <p:graphicFrame>
        <p:nvGraphicFramePr>
          <p:cNvPr id="17" name="Group 1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4537831"/>
              </p:ext>
            </p:extLst>
          </p:nvPr>
        </p:nvGraphicFramePr>
        <p:xfrm>
          <a:off x="6787488" y="2761375"/>
          <a:ext cx="4413323" cy="802931"/>
        </p:xfrm>
        <a:graphic>
          <a:graphicData uri="http://schemas.openxmlformats.org/drawingml/2006/table">
            <a:tbl>
              <a:tblPr/>
              <a:tblGrid>
                <a:gridCol w="1587350"/>
                <a:gridCol w="1824655"/>
                <a:gridCol w="1001318"/>
              </a:tblGrid>
              <a:tr h="26754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INTERNAÇÕES FAEC SUS - SP</a:t>
                      </a: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67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TOTAL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328.865.176,00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69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FILANTRÓPICOS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188.944.618,00</a:t>
                      </a: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 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57%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8" name="Group 1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946876"/>
              </p:ext>
            </p:extLst>
          </p:nvPr>
        </p:nvGraphicFramePr>
        <p:xfrm>
          <a:off x="6786980" y="1682436"/>
          <a:ext cx="4407535" cy="807120"/>
        </p:xfrm>
        <a:graphic>
          <a:graphicData uri="http://schemas.openxmlformats.org/drawingml/2006/table">
            <a:tbl>
              <a:tblPr/>
              <a:tblGrid>
                <a:gridCol w="1675616"/>
                <a:gridCol w="1736389"/>
                <a:gridCol w="995530"/>
              </a:tblGrid>
              <a:tr h="26754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TRANSPLANTES SUS - SP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720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TOTAL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187.151.058,73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754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ＭＳ Ｐゴシック" charset="0"/>
                        </a:rPr>
                        <a:t>FILANTRÓPICOS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111.856.328,80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pt-B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charset="0"/>
                          <a:ea typeface="Calibri" charset="0"/>
                          <a:cs typeface="Times New Roman" charset="0"/>
                        </a:rPr>
                        <a:t>60%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1" name="Group 1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4200496"/>
              </p:ext>
            </p:extLst>
          </p:nvPr>
        </p:nvGraphicFramePr>
        <p:xfrm>
          <a:off x="293566" y="1595364"/>
          <a:ext cx="4407535" cy="2460516"/>
        </p:xfrm>
        <a:graphic>
          <a:graphicData uri="http://schemas.openxmlformats.org/drawingml/2006/table">
            <a:tbl>
              <a:tblPr firstRow="1"/>
              <a:tblGrid>
                <a:gridCol w="1844327"/>
                <a:gridCol w="1326524"/>
                <a:gridCol w="1236684"/>
              </a:tblGrid>
              <a:tr h="260866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340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INSTITUIÇÃO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LEITOS EXISTENTES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LEITOS SUS</a:t>
                      </a: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ESTABELECIMENTO PÚBLICO 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33.645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30.886</a:t>
                      </a: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ESTABELECIMENTO FILANTRÓPICO 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50.554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31.441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749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ESTABELECIMENTO PRIVADO</a:t>
                      </a:r>
                      <a:endParaRPr kumimoji="0" lang="pt-BR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pt-B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25.828</a:t>
                      </a:r>
                      <a:endParaRPr kumimoji="0" lang="pt-BR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ea typeface="Calibri" charset="0"/>
                        <a:cs typeface="Times New Roman" charset="0"/>
                      </a:endParaRP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7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2.663</a:t>
                      </a:r>
                    </a:p>
                  </a:txBody>
                  <a:tcPr marL="62510" marR="62510" marT="0" marB="0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842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126"/>
          <p:cNvSpPr txBox="1">
            <a:spLocks noChangeArrowheads="1"/>
          </p:cNvSpPr>
          <p:nvPr/>
        </p:nvSpPr>
        <p:spPr bwMode="auto">
          <a:xfrm>
            <a:off x="3163312" y="6420734"/>
            <a:ext cx="52715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200" dirty="0">
                <a:latin typeface="+mn-lt"/>
              </a:rPr>
              <a:t>Fonte: Federação das Santa Casas e Hospitais Beneficente do Estado de São Paulo</a:t>
            </a:r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>
            <a:off x="0" y="210915"/>
            <a:ext cx="12191999" cy="9858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3200" dirty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  <a:t>ATENDIMENTO DA REDE FILANTRÓPICA NO ESTADO DE SÃO PAULO</a:t>
            </a:r>
          </a:p>
        </p:txBody>
      </p:sp>
      <p:pic>
        <p:nvPicPr>
          <p:cNvPr id="15" name="Imagem 14"/>
          <p:cNvPicPr>
            <a:picLocks noChangeAspect="1"/>
          </p:cNvPicPr>
          <p:nvPr/>
        </p:nvPicPr>
        <p:blipFill rotWithShape="1">
          <a:blip r:embed="rId2"/>
          <a:srcRect l="6279" t="29329" r="26756" b="30313"/>
          <a:stretch/>
        </p:blipFill>
        <p:spPr>
          <a:xfrm>
            <a:off x="1138046" y="2182589"/>
            <a:ext cx="9915906" cy="3327302"/>
          </a:xfrm>
          <a:prstGeom prst="rect">
            <a:avLst/>
          </a:prstGeom>
        </p:spPr>
      </p:pic>
      <p:pic>
        <p:nvPicPr>
          <p:cNvPr id="19" name="Picture 2" descr="Medical_doctor_man_standing_with_a_stethoscope_hanging_of_his_neck_5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126" y="1366838"/>
            <a:ext cx="792088" cy="792088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1457046" y="1271746"/>
            <a:ext cx="9297182" cy="982657"/>
            <a:chOff x="1337778" y="1271746"/>
            <a:chExt cx="9297182" cy="982657"/>
          </a:xfrm>
        </p:grpSpPr>
        <p:pic>
          <p:nvPicPr>
            <p:cNvPr id="44" name="Picture 43" descr="Illness_on_bed_51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728" y="1271746"/>
              <a:ext cx="926320" cy="926320"/>
            </a:xfrm>
            <a:prstGeom prst="rect">
              <a:avLst/>
            </a:prstGeom>
          </p:spPr>
        </p:pic>
        <p:pic>
          <p:nvPicPr>
            <p:cNvPr id="3" name="Picture 2" descr="Medical_doctor_man_standing_with_a_stethoscope_hanging_of_his_neck_512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9781" y="1330931"/>
              <a:ext cx="792088" cy="792088"/>
            </a:xfrm>
            <a:prstGeom prst="rect">
              <a:avLst/>
            </a:prstGeom>
          </p:spPr>
        </p:pic>
        <p:pic>
          <p:nvPicPr>
            <p:cNvPr id="45" name="Picture 44" descr="Hospital_buildings_512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7778" y="1307653"/>
              <a:ext cx="874936" cy="874936"/>
            </a:xfrm>
            <a:prstGeom prst="rect">
              <a:avLst/>
            </a:prstGeom>
          </p:spPr>
        </p:pic>
        <p:pic>
          <p:nvPicPr>
            <p:cNvPr id="46" name="Picture 45" descr="Standing_man_with_injured_head_and_leg_with_a_crutch_and_saline_via_intravenous_line_512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1911" y="1330931"/>
              <a:ext cx="752212" cy="752212"/>
            </a:xfrm>
            <a:prstGeom prst="rect">
              <a:avLst/>
            </a:prstGeom>
          </p:spPr>
        </p:pic>
        <p:pic>
          <p:nvPicPr>
            <p:cNvPr id="48" name="Picture 47" descr="Nurses_512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1261" y="1332528"/>
              <a:ext cx="730920" cy="730920"/>
            </a:xfrm>
            <a:prstGeom prst="rect">
              <a:avLst/>
            </a:prstGeom>
          </p:spPr>
        </p:pic>
        <p:pic>
          <p:nvPicPr>
            <p:cNvPr id="16" name="Picture 43" descr="Illness_on_bed_51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7073" y="1307653"/>
              <a:ext cx="926320" cy="926320"/>
            </a:xfrm>
            <a:prstGeom prst="rect">
              <a:avLst/>
            </a:prstGeom>
          </p:spPr>
        </p:pic>
        <p:pic>
          <p:nvPicPr>
            <p:cNvPr id="22" name="Picture 44" descr="Hospital_buildings_512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4123" y="1343560"/>
              <a:ext cx="874936" cy="874936"/>
            </a:xfrm>
            <a:prstGeom prst="rect">
              <a:avLst/>
            </a:prstGeom>
          </p:spPr>
        </p:pic>
        <p:pic>
          <p:nvPicPr>
            <p:cNvPr id="23" name="Picture 45" descr="Standing_man_with_injured_head_and_leg_with_a_crutch_and_saline_via_intravenous_line_512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8256" y="1366838"/>
              <a:ext cx="752212" cy="752212"/>
            </a:xfrm>
            <a:prstGeom prst="rect">
              <a:avLst/>
            </a:prstGeom>
          </p:spPr>
        </p:pic>
        <p:pic>
          <p:nvPicPr>
            <p:cNvPr id="24" name="Picture 47" descr="Nurses_512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7606" y="1368435"/>
              <a:ext cx="730920" cy="730920"/>
            </a:xfrm>
            <a:prstGeom prst="rect">
              <a:avLst/>
            </a:prstGeom>
          </p:spPr>
        </p:pic>
        <p:pic>
          <p:nvPicPr>
            <p:cNvPr id="27" name="Picture 44" descr="Hospital_buildings_512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0557" y="1379467"/>
              <a:ext cx="874936" cy="874936"/>
            </a:xfrm>
            <a:prstGeom prst="rect">
              <a:avLst/>
            </a:prstGeom>
          </p:spPr>
        </p:pic>
        <p:pic>
          <p:nvPicPr>
            <p:cNvPr id="29" name="Picture 47" descr="Nurses_512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4040" y="1404342"/>
              <a:ext cx="730920" cy="7309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4764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Text Box 126"/>
          <p:cNvSpPr txBox="1">
            <a:spLocks noChangeArrowheads="1"/>
          </p:cNvSpPr>
          <p:nvPr/>
        </p:nvSpPr>
        <p:spPr bwMode="auto">
          <a:xfrm>
            <a:off x="3163312" y="6420734"/>
            <a:ext cx="527150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200" dirty="0">
                <a:latin typeface="+mn-lt"/>
              </a:rPr>
              <a:t>Fonte: Federação das Santa Casas e Hospitais Beneficente do Estado de São Paulo</a:t>
            </a:r>
          </a:p>
        </p:txBody>
      </p:sp>
      <p:sp>
        <p:nvSpPr>
          <p:cNvPr id="20" name="Título 1"/>
          <p:cNvSpPr txBox="1">
            <a:spLocks/>
          </p:cNvSpPr>
          <p:nvPr/>
        </p:nvSpPr>
        <p:spPr>
          <a:xfrm>
            <a:off x="0" y="210915"/>
            <a:ext cx="12191999" cy="9858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3200" dirty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  <a:t>ATENDIMENTO DA REDE FILANTRÓPICA NO ESTADO DE SÃO PAULO</a:t>
            </a:r>
          </a:p>
        </p:txBody>
      </p:sp>
      <p:pic>
        <p:nvPicPr>
          <p:cNvPr id="19" name="Picture 2" descr="Medical_doctor_man_standing_with_a_stethoscope_hanging_of_his_neck_51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126" y="1366838"/>
            <a:ext cx="792088" cy="792088"/>
          </a:xfrm>
          <a:prstGeom prst="rect">
            <a:avLst/>
          </a:prstGeom>
        </p:spPr>
      </p:pic>
      <p:grpSp>
        <p:nvGrpSpPr>
          <p:cNvPr id="2" name="Grupo 1"/>
          <p:cNvGrpSpPr/>
          <p:nvPr/>
        </p:nvGrpSpPr>
        <p:grpSpPr>
          <a:xfrm>
            <a:off x="1457046" y="1271746"/>
            <a:ext cx="9297182" cy="982657"/>
            <a:chOff x="1337778" y="1271746"/>
            <a:chExt cx="9297182" cy="982657"/>
          </a:xfrm>
        </p:grpSpPr>
        <p:pic>
          <p:nvPicPr>
            <p:cNvPr id="44" name="Picture 43" descr="Illness_on_bed_512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0728" y="1271746"/>
              <a:ext cx="926320" cy="926320"/>
            </a:xfrm>
            <a:prstGeom prst="rect">
              <a:avLst/>
            </a:prstGeom>
          </p:spPr>
        </p:pic>
        <p:pic>
          <p:nvPicPr>
            <p:cNvPr id="3" name="Picture 2" descr="Medical_doctor_man_standing_with_a_stethoscope_hanging_of_his_neck_512.png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9781" y="1330931"/>
              <a:ext cx="792088" cy="792088"/>
            </a:xfrm>
            <a:prstGeom prst="rect">
              <a:avLst/>
            </a:prstGeom>
          </p:spPr>
        </p:pic>
        <p:pic>
          <p:nvPicPr>
            <p:cNvPr id="45" name="Picture 44" descr="Hospital_buildings_51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37778" y="1307653"/>
              <a:ext cx="874936" cy="874936"/>
            </a:xfrm>
            <a:prstGeom prst="rect">
              <a:avLst/>
            </a:prstGeom>
          </p:spPr>
        </p:pic>
        <p:pic>
          <p:nvPicPr>
            <p:cNvPr id="46" name="Picture 45" descr="Standing_man_with_injured_head_and_leg_with_a_crutch_and_saline_via_intravenous_line_512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91911" y="1330931"/>
              <a:ext cx="752212" cy="752212"/>
            </a:xfrm>
            <a:prstGeom prst="rect">
              <a:avLst/>
            </a:prstGeom>
          </p:spPr>
        </p:pic>
        <p:pic>
          <p:nvPicPr>
            <p:cNvPr id="48" name="Picture 47" descr="Nurses_512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71261" y="1332528"/>
              <a:ext cx="730920" cy="730920"/>
            </a:xfrm>
            <a:prstGeom prst="rect">
              <a:avLst/>
            </a:prstGeom>
          </p:spPr>
        </p:pic>
        <p:pic>
          <p:nvPicPr>
            <p:cNvPr id="16" name="Picture 43" descr="Illness_on_bed_512.png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67073" y="1307653"/>
              <a:ext cx="926320" cy="926320"/>
            </a:xfrm>
            <a:prstGeom prst="rect">
              <a:avLst/>
            </a:prstGeom>
          </p:spPr>
        </p:pic>
        <p:pic>
          <p:nvPicPr>
            <p:cNvPr id="22" name="Picture 44" descr="Hospital_buildings_51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44123" y="1343560"/>
              <a:ext cx="874936" cy="874936"/>
            </a:xfrm>
            <a:prstGeom prst="rect">
              <a:avLst/>
            </a:prstGeom>
          </p:spPr>
        </p:pic>
        <p:pic>
          <p:nvPicPr>
            <p:cNvPr id="23" name="Picture 45" descr="Standing_man_with_injured_head_and_leg_with_a_crutch_and_saline_via_intravenous_line_512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98256" y="1366838"/>
              <a:ext cx="752212" cy="752212"/>
            </a:xfrm>
            <a:prstGeom prst="rect">
              <a:avLst/>
            </a:prstGeom>
          </p:spPr>
        </p:pic>
        <p:pic>
          <p:nvPicPr>
            <p:cNvPr id="24" name="Picture 47" descr="Nurses_512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7606" y="1368435"/>
              <a:ext cx="730920" cy="730920"/>
            </a:xfrm>
            <a:prstGeom prst="rect">
              <a:avLst/>
            </a:prstGeom>
          </p:spPr>
        </p:pic>
        <p:pic>
          <p:nvPicPr>
            <p:cNvPr id="27" name="Picture 44" descr="Hospital_buildings_512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70557" y="1379467"/>
              <a:ext cx="874936" cy="874936"/>
            </a:xfrm>
            <a:prstGeom prst="rect">
              <a:avLst/>
            </a:prstGeom>
          </p:spPr>
        </p:pic>
        <p:pic>
          <p:nvPicPr>
            <p:cNvPr id="29" name="Picture 47" descr="Nurses_512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04040" y="1404342"/>
              <a:ext cx="730920" cy="730920"/>
            </a:xfrm>
            <a:prstGeom prst="rect">
              <a:avLst/>
            </a:prstGeom>
          </p:spPr>
        </p:pic>
      </p:grpSp>
      <p:pic>
        <p:nvPicPr>
          <p:cNvPr id="18" name="Imagem 17"/>
          <p:cNvPicPr>
            <a:picLocks noChangeAspect="1"/>
          </p:cNvPicPr>
          <p:nvPr/>
        </p:nvPicPr>
        <p:blipFill rotWithShape="1">
          <a:blip r:embed="rId7"/>
          <a:srcRect l="6279" t="29329" r="26756" b="32282"/>
          <a:stretch/>
        </p:blipFill>
        <p:spPr>
          <a:xfrm>
            <a:off x="1213236" y="2265886"/>
            <a:ext cx="9861260" cy="3286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878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156841" y="1718948"/>
            <a:ext cx="8407610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As Santas Casas e hospitais filantrópicos vão </a:t>
            </a:r>
            <a:r>
              <a:rPr lang="pt-BR" sz="2000" dirty="0"/>
              <a:t>fechar o ano com dívidas </a:t>
            </a:r>
            <a:r>
              <a:rPr lang="pt-BR" sz="2800" b="1" dirty="0"/>
              <a:t>superiores a </a:t>
            </a:r>
            <a:r>
              <a:rPr lang="pt-BR" sz="2800" b="1" dirty="0" smtClean="0"/>
              <a:t>R$17 bilhões</a:t>
            </a:r>
            <a:r>
              <a:rPr lang="pt-BR" sz="2800" b="1" dirty="0"/>
              <a:t>. </a:t>
            </a:r>
            <a:endParaRPr lang="pt-BR" sz="2800" b="1" dirty="0" smtClean="0"/>
          </a:p>
          <a:p>
            <a:endParaRPr lang="pt-BR" sz="2000" dirty="0"/>
          </a:p>
          <a:p>
            <a:pPr algn="just">
              <a:lnSpc>
                <a:spcPct val="150000"/>
              </a:lnSpc>
            </a:pPr>
            <a:r>
              <a:rPr lang="pt-BR" sz="2000" dirty="0"/>
              <a:t>E a razão é conhecida: </a:t>
            </a:r>
            <a:r>
              <a:rPr lang="pt-BR" sz="2000" dirty="0" smtClean="0"/>
              <a:t>o </a:t>
            </a:r>
            <a:r>
              <a:rPr lang="pt-BR" sz="2000" dirty="0"/>
              <a:t>Governo não cumpre sua parte no acordo firmado com as instituições e, por consequência, com a população que tem direito, garantido pela Constituição, a um atendimento público gratuito e universal. </a:t>
            </a:r>
          </a:p>
          <a:p>
            <a:endParaRPr lang="pt-BR" sz="2000" dirty="0"/>
          </a:p>
        </p:txBody>
      </p:sp>
      <p:sp>
        <p:nvSpPr>
          <p:cNvPr id="3" name="CaixaDeTexto 2"/>
          <p:cNvSpPr txBox="1"/>
          <p:nvPr/>
        </p:nvSpPr>
        <p:spPr>
          <a:xfrm>
            <a:off x="4696497" y="5161077"/>
            <a:ext cx="51172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/>
              <a:t>A cada </a:t>
            </a:r>
            <a:r>
              <a:rPr lang="pt-BR" sz="2800" b="1" dirty="0" smtClean="0"/>
              <a:t>R$100 </a:t>
            </a:r>
            <a:r>
              <a:rPr lang="pt-BR" sz="2000" dirty="0" smtClean="0"/>
              <a:t>reais </a:t>
            </a:r>
            <a:r>
              <a:rPr lang="pt-BR" sz="2000" dirty="0"/>
              <a:t>que os hospitais efetivamente gastam no tratamento dos cidadãos, recebem apenas </a:t>
            </a:r>
            <a:r>
              <a:rPr lang="pt-BR" sz="2800" b="1" dirty="0" smtClean="0"/>
              <a:t>R$60</a:t>
            </a:r>
            <a:r>
              <a:rPr lang="pt-BR" sz="3200" dirty="0" smtClean="0"/>
              <a:t> </a:t>
            </a:r>
            <a:r>
              <a:rPr lang="pt-BR" sz="2000" dirty="0" smtClean="0"/>
              <a:t>em troca.</a:t>
            </a:r>
            <a:endParaRPr lang="pt-BR" sz="2000" dirty="0"/>
          </a:p>
        </p:txBody>
      </p:sp>
      <p:sp>
        <p:nvSpPr>
          <p:cNvPr id="5" name="Título 1"/>
          <p:cNvSpPr txBox="1">
            <a:spLocks/>
          </p:cNvSpPr>
          <p:nvPr/>
        </p:nvSpPr>
        <p:spPr>
          <a:xfrm>
            <a:off x="1" y="210915"/>
            <a:ext cx="12192000" cy="9858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3200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  <a:t>ORÇAMENTO DA SAÚDE</a:t>
            </a:r>
            <a:endParaRPr lang="pt-BR" sz="3200" dirty="0">
              <a:solidFill>
                <a:schemeClr val="accent2">
                  <a:lumMod val="75000"/>
                </a:schemeClr>
              </a:solidFill>
              <a:latin typeface="+mn-lt"/>
              <a:cs typeface="Arial"/>
            </a:endParaRPr>
          </a:p>
        </p:txBody>
      </p:sp>
      <p:pic>
        <p:nvPicPr>
          <p:cNvPr id="8" name="Picture 45" descr="Standing_man_with_injured_head_and_leg_with_a_crutch_and_saline_via_intravenous_line_51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6497" y="4574173"/>
            <a:ext cx="586904" cy="586904"/>
          </a:xfrm>
          <a:prstGeom prst="rect">
            <a:avLst/>
          </a:prstGeom>
        </p:spPr>
      </p:pic>
      <p:pic>
        <p:nvPicPr>
          <p:cNvPr id="9" name="Picture 45" descr="Standing_man_with_injured_head_and_leg_with_a_crutch_and_saline_via_intravenous_line_512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4466" y="4574173"/>
            <a:ext cx="586904" cy="586904"/>
          </a:xfrm>
          <a:prstGeom prst="rect">
            <a:avLst/>
          </a:prstGeom>
        </p:spPr>
      </p:pic>
      <p:pic>
        <p:nvPicPr>
          <p:cNvPr id="7" name="Picture 44" descr="Hospital_buildings_5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33" y="844012"/>
            <a:ext cx="874936" cy="874936"/>
          </a:xfrm>
          <a:prstGeom prst="rect">
            <a:avLst/>
          </a:prstGeom>
        </p:spPr>
      </p:pic>
      <p:pic>
        <p:nvPicPr>
          <p:cNvPr id="10" name="Picture 44" descr="Hospital_buildings_512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478" y="844012"/>
            <a:ext cx="874936" cy="87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209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6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7936261"/>
              </p:ext>
            </p:extLst>
          </p:nvPr>
        </p:nvGraphicFramePr>
        <p:xfrm>
          <a:off x="2541664" y="1178659"/>
          <a:ext cx="7200799" cy="4268572"/>
        </p:xfrm>
        <a:graphic>
          <a:graphicData uri="http://schemas.openxmlformats.org/drawingml/2006/table">
            <a:tbl>
              <a:tblPr/>
              <a:tblGrid>
                <a:gridCol w="1076429"/>
                <a:gridCol w="1790801"/>
                <a:gridCol w="2152859"/>
                <a:gridCol w="2180710"/>
              </a:tblGrid>
              <a:tr h="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RECEITA % DA SAÚDE POR ESFERA DE </a:t>
                      </a:r>
                      <a:r>
                        <a:rPr kumimoji="0" lang="pt-B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GOVERNO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Brasil (1980-2014)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3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ANO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% UNIÃO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% ESTADOS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% MUNICÍPIOS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1980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75,00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17,80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7,20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1995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63,80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18,80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17,40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2000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59,74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18,53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21,73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2001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56,17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20,67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23,16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2002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53,11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21,64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25,25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2003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50,69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22,80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25,24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2004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51,14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23,62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25,24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33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2008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46,70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24,12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29,18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3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2014</a:t>
                      </a:r>
                      <a:endParaRPr kumimoji="0" lang="en-US" sz="13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45,00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25,00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charset="0"/>
                        <a:buNone/>
                        <a:tabLst/>
                      </a:pPr>
                      <a:r>
                        <a:rPr kumimoji="0" lang="pt-BR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ＭＳ Ｐゴシック" charset="0"/>
                        </a:rPr>
                        <a:t>30,00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ea typeface="ＭＳ Ｐゴシック" charset="0"/>
                      </a:endParaRPr>
                    </a:p>
                  </a:txBody>
                  <a:tcPr marL="90242" marR="90242" marT="40105" marB="40105" horzOverflow="overflow">
                    <a:lnL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Título 1"/>
          <p:cNvSpPr txBox="1">
            <a:spLocks/>
          </p:cNvSpPr>
          <p:nvPr/>
        </p:nvSpPr>
        <p:spPr>
          <a:xfrm>
            <a:off x="1" y="210915"/>
            <a:ext cx="12192000" cy="9858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3200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  <a:t>ORÇAMENTO DA SAÚDE</a:t>
            </a:r>
            <a:endParaRPr lang="pt-BR" sz="3200" dirty="0">
              <a:solidFill>
                <a:schemeClr val="accent2">
                  <a:lumMod val="75000"/>
                </a:schemeClr>
              </a:solidFill>
              <a:latin typeface="+mn-lt"/>
              <a:cs typeface="Arial"/>
            </a:endParaRPr>
          </a:p>
        </p:txBody>
      </p:sp>
      <p:sp>
        <p:nvSpPr>
          <p:cNvPr id="4" name="Text Box 126"/>
          <p:cNvSpPr txBox="1">
            <a:spLocks noChangeArrowheads="1"/>
          </p:cNvSpPr>
          <p:nvPr/>
        </p:nvSpPr>
        <p:spPr bwMode="auto">
          <a:xfrm>
            <a:off x="2447548" y="5566640"/>
            <a:ext cx="590825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BR" sz="1200" dirty="0">
                <a:latin typeface="+mn-lt"/>
              </a:rPr>
              <a:t>Fonte: Ministério da Saúde – </a:t>
            </a:r>
            <a:r>
              <a:rPr lang="pt-BR" sz="1200" dirty="0" err="1">
                <a:latin typeface="+mn-lt"/>
              </a:rPr>
              <a:t>Datasus</a:t>
            </a:r>
            <a:r>
              <a:rPr lang="pt-BR" sz="1200" dirty="0">
                <a:latin typeface="+mn-lt"/>
              </a:rPr>
              <a:t> 1980 a 2008 e Federação das Santa Casas e </a:t>
            </a:r>
            <a:r>
              <a:rPr lang="pt-BR" sz="1200" dirty="0" smtClean="0">
                <a:latin typeface="+mn-lt"/>
              </a:rPr>
              <a:t>Hospitais</a:t>
            </a:r>
            <a:br>
              <a:rPr lang="pt-BR" sz="1200" dirty="0" smtClean="0">
                <a:latin typeface="+mn-lt"/>
              </a:rPr>
            </a:br>
            <a:r>
              <a:rPr lang="pt-BR" sz="1200" dirty="0" smtClean="0">
                <a:latin typeface="+mn-lt"/>
              </a:rPr>
              <a:t>Beneficente</a:t>
            </a:r>
            <a:r>
              <a:rPr lang="pt-BR" sz="1200" dirty="0">
                <a:latin typeface="+mn-lt"/>
              </a:rPr>
              <a:t>, Religiosos e Filantrópicos do RS – estimativa 2014.</a:t>
            </a:r>
          </a:p>
        </p:txBody>
      </p:sp>
    </p:spTree>
    <p:extLst>
      <p:ext uri="{BB962C8B-B14F-4D97-AF65-F5344CB8AC3E}">
        <p14:creationId xmlns:p14="http://schemas.microsoft.com/office/powerpoint/2010/main" val="149215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3644" y="1055077"/>
            <a:ext cx="9745937" cy="5141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ítulo 1"/>
          <p:cNvSpPr txBox="1">
            <a:spLocks/>
          </p:cNvSpPr>
          <p:nvPr/>
        </p:nvSpPr>
        <p:spPr>
          <a:xfrm>
            <a:off x="1" y="210915"/>
            <a:ext cx="12192000" cy="9858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3200" dirty="0" smtClean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  <a:t>INVESTIMENTO EM SAÚDE</a:t>
            </a:r>
            <a:endParaRPr lang="pt-BR" sz="3200" dirty="0">
              <a:solidFill>
                <a:schemeClr val="accent2">
                  <a:lumMod val="75000"/>
                </a:schemeClr>
              </a:solidFill>
              <a:latin typeface="+mn-lt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7409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1"/>
          <p:cNvSpPr txBox="1">
            <a:spLocks/>
          </p:cNvSpPr>
          <p:nvPr/>
        </p:nvSpPr>
        <p:spPr>
          <a:xfrm>
            <a:off x="1" y="210915"/>
            <a:ext cx="12192000" cy="985837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rgbClr val="047184"/>
                </a:solidFill>
                <a:latin typeface="Arial" charset="0"/>
              </a:defRPr>
            </a:lvl9pPr>
          </a:lstStyle>
          <a:p>
            <a:pPr eaLnBrk="1" hangingPunct="1"/>
            <a:r>
              <a:rPr lang="pt-BR" sz="3200" dirty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  <a:t>CONSEQUÊNCIAS DO DESEQUILÍBRIO</a:t>
            </a:r>
            <a:br>
              <a:rPr lang="pt-BR" sz="3200" dirty="0">
                <a:solidFill>
                  <a:schemeClr val="accent2">
                    <a:lumMod val="75000"/>
                  </a:schemeClr>
                </a:solidFill>
                <a:latin typeface="+mn-lt"/>
                <a:cs typeface="Arial"/>
              </a:rPr>
            </a:br>
            <a:endParaRPr lang="pt-BR" sz="3200" dirty="0">
              <a:solidFill>
                <a:schemeClr val="accent2">
                  <a:lumMod val="75000"/>
                </a:schemeClr>
              </a:solidFill>
              <a:latin typeface="+mn-lt"/>
              <a:cs typeface="Arial"/>
            </a:endParaRPr>
          </a:p>
        </p:txBody>
      </p:sp>
      <p:sp>
        <p:nvSpPr>
          <p:cNvPr id="5" name="Retângulo 4"/>
          <p:cNvSpPr/>
          <p:nvPr/>
        </p:nvSpPr>
        <p:spPr>
          <a:xfrm>
            <a:off x="240406" y="1669325"/>
            <a:ext cx="6096000" cy="4062651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Crise permanente;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Endividamento crescente;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Pressão sobre orçamentos municipais;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Depreciação física e tecnológica;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Precarização das relações de trabalho;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Baixos salários e rotatividade;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Redução de leitos;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Fechamento de hospitais;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Incapacidade de respostas às necessidades da população;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Urgências e emergências superlotadas;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>
                <a:latin typeface="Calibri" charset="0"/>
              </a:rPr>
              <a:t>Imagem do segmento em constante risco; </a:t>
            </a:r>
          </a:p>
          <a:p>
            <a:pPr marL="365125" indent="-255588">
              <a:buClr>
                <a:srgbClr val="A5A5A5"/>
              </a:buClr>
              <a:buFont typeface="Georgia" charset="0"/>
              <a:buChar char="•"/>
            </a:pPr>
            <a:r>
              <a:rPr lang="pt-BR" sz="2000" dirty="0" err="1">
                <a:latin typeface="Calibri" charset="0"/>
              </a:rPr>
              <a:t>Judicialização</a:t>
            </a:r>
            <a:r>
              <a:rPr lang="pt-BR" sz="2000" dirty="0">
                <a:latin typeface="Calibri" charset="0"/>
              </a:rPr>
              <a:t> da </a:t>
            </a:r>
            <a:r>
              <a:rPr lang="pt-BR" sz="2000" dirty="0" smtClean="0">
                <a:latin typeface="Calibri" charset="0"/>
              </a:rPr>
              <a:t>saúde</a:t>
            </a:r>
            <a:endParaRPr lang="pt-BR" sz="20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711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Azul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553</Words>
  <Application>Microsoft Office PowerPoint</Application>
  <PresentationFormat>Personalizar</PresentationFormat>
  <Paragraphs>121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1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Flavia</dc:creator>
  <cp:lastModifiedBy>Cassia Marinho Tubone</cp:lastModifiedBy>
  <cp:revision>36</cp:revision>
  <dcterms:created xsi:type="dcterms:W3CDTF">2015-10-15T12:34:04Z</dcterms:created>
  <dcterms:modified xsi:type="dcterms:W3CDTF">2015-11-24T10:24:55Z</dcterms:modified>
</cp:coreProperties>
</file>