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  <p:sldMasterId id="2147483696" r:id="rId4"/>
    <p:sldMasterId id="2147483721" r:id="rId5"/>
    <p:sldMasterId id="2147483745" r:id="rId6"/>
    <p:sldMasterId id="2147483757" r:id="rId7"/>
    <p:sldMasterId id="2147483817" r:id="rId8"/>
  </p:sldMasterIdLst>
  <p:notesMasterIdLst>
    <p:notesMasterId r:id="rId34"/>
  </p:notesMasterIdLst>
  <p:sldIdLst>
    <p:sldId id="256" r:id="rId9"/>
    <p:sldId id="354" r:id="rId10"/>
    <p:sldId id="288" r:id="rId11"/>
    <p:sldId id="347" r:id="rId12"/>
    <p:sldId id="333" r:id="rId13"/>
    <p:sldId id="334" r:id="rId14"/>
    <p:sldId id="335" r:id="rId15"/>
    <p:sldId id="341" r:id="rId16"/>
    <p:sldId id="304" r:id="rId17"/>
    <p:sldId id="355" r:id="rId18"/>
    <p:sldId id="309" r:id="rId19"/>
    <p:sldId id="344" r:id="rId20"/>
    <p:sldId id="311" r:id="rId21"/>
    <p:sldId id="339" r:id="rId22"/>
    <p:sldId id="285" r:id="rId23"/>
    <p:sldId id="359" r:id="rId24"/>
    <p:sldId id="313" r:id="rId25"/>
    <p:sldId id="353" r:id="rId26"/>
    <p:sldId id="351" r:id="rId27"/>
    <p:sldId id="352" r:id="rId28"/>
    <p:sldId id="312" r:id="rId29"/>
    <p:sldId id="317" r:id="rId30"/>
    <p:sldId id="318" r:id="rId31"/>
    <p:sldId id="320" r:id="rId32"/>
    <p:sldId id="357" r:id="rId33"/>
  </p:sldIdLst>
  <p:sldSz cx="9144000" cy="6858000" type="screen4x3"/>
  <p:notesSz cx="6797675" cy="9928225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21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notesMaster" Target="notesMasters/notesMaster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viewProps" Target="viewProps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Planilha_do_Microsoft_Excel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t-B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1158482390845459E-2"/>
          <c:y val="1.7265442728585708E-2"/>
          <c:w val="0.62234397703087452"/>
          <c:h val="0.90021104681179198"/>
        </c:manualLayout>
      </c:layout>
      <c:pie3DChart>
        <c:varyColors val="1"/>
        <c:ser>
          <c:idx val="0"/>
          <c:order val="0"/>
          <c:explosion val="25"/>
          <c:dPt>
            <c:idx val="0"/>
            <c:bubble3D val="0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3"/>
            <c:bubble3D val="0"/>
            <c:spPr>
              <a:solidFill>
                <a:schemeClr val="accent1">
                  <a:lumMod val="20000"/>
                  <a:lumOff val="80000"/>
                </a:schemeClr>
              </a:solidFill>
            </c:spPr>
          </c:dPt>
          <c:dLbls>
            <c:dLbl>
              <c:idx val="0"/>
              <c:layout>
                <c:manualLayout>
                  <c:x val="-0.16028054191902885"/>
                  <c:y val="-0.1412456255468066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8.4660756485391633E-2"/>
                  <c:y val="8.356481481481481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 b="1"/>
                </a:pPr>
                <a:endParaRPr lang="pt-B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Plan1!$N$3:$N$6</c:f>
              <c:strCache>
                <c:ptCount val="4"/>
                <c:pt idx="0">
                  <c:v>Hospitais e Clínicas Privadas</c:v>
                </c:pt>
                <c:pt idx="1">
                  <c:v>Hospitais Públicos</c:v>
                </c:pt>
                <c:pt idx="2">
                  <c:v>Não Informado</c:v>
                </c:pt>
                <c:pt idx="3">
                  <c:v>UBS/C.S. &amp; Amb. Especialidade</c:v>
                </c:pt>
              </c:strCache>
            </c:strRef>
          </c:cat>
          <c:val>
            <c:numRef>
              <c:f>Plan1!$O$3:$O$6</c:f>
              <c:numCache>
                <c:formatCode>0.00%</c:formatCode>
                <c:ptCount val="4"/>
                <c:pt idx="0">
                  <c:v>0.60450144472043388</c:v>
                </c:pt>
                <c:pt idx="1">
                  <c:v>8.7012723678207532E-2</c:v>
                </c:pt>
                <c:pt idx="2">
                  <c:v>0.10450144472043392</c:v>
                </c:pt>
                <c:pt idx="3">
                  <c:v>0.20398438688092463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117997163399711"/>
          <c:y val="0.54552857976086322"/>
          <c:w val="0.38130557900563899"/>
          <c:h val="0.36650845727617382"/>
        </c:manualLayout>
      </c:layout>
      <c:overlay val="0"/>
      <c:txPr>
        <a:bodyPr/>
        <a:lstStyle/>
        <a:p>
          <a:pPr>
            <a:defRPr sz="1600"/>
          </a:pPr>
          <a:endParaRPr lang="pt-BR"/>
        </a:p>
      </c:txPr>
    </c:legend>
    <c:plotVisOnly val="1"/>
    <c:dispBlanksAs val="gap"/>
    <c:showDLblsOverMax val="0"/>
  </c:chart>
  <c:spPr>
    <a:solidFill>
      <a:srgbClr val="F79646">
        <a:lumMod val="40000"/>
        <a:lumOff val="60000"/>
      </a:srgbClr>
    </a:solidFill>
    <a:ln w="9525" cap="flat" cmpd="sng" algn="ctr">
      <a:solidFill>
        <a:srgbClr val="C0504D">
          <a:shade val="95000"/>
          <a:satMod val="105000"/>
        </a:srgbClr>
      </a:solidFill>
      <a:prstDash val="solid"/>
    </a:ln>
    <a:effectLst>
      <a:outerShdw blurRad="40000" dist="20000" dir="5400000" rotWithShape="0">
        <a:srgbClr val="000000">
          <a:alpha val="38000"/>
        </a:srgbClr>
      </a:outerShdw>
    </a:effectLst>
  </c:spPr>
  <c:txPr>
    <a:bodyPr/>
    <a:lstStyle/>
    <a:p>
      <a:pPr>
        <a:defRPr>
          <a:solidFill>
            <a:sysClr val="windowText" lastClr="000000"/>
          </a:solidFill>
          <a:latin typeface="+mn-lt"/>
          <a:ea typeface="+mn-ea"/>
          <a:cs typeface="+mn-cs"/>
        </a:defRPr>
      </a:pPr>
      <a:endParaRPr lang="pt-BR"/>
    </a:p>
  </c:txPr>
  <c:externalData r:id="rId2">
    <c:autoUpdate val="0"/>
  </c:externalData>
  <c:userShapes r:id="rId3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0.85321</cdr:x>
      <cdr:y>0.02941</cdr:y>
    </cdr:from>
    <cdr:to>
      <cdr:x>0.96971</cdr:x>
      <cdr:y>0.08824</cdr:y>
    </cdr:to>
    <cdr:sp macro="" textlink="">
      <cdr:nvSpPr>
        <cdr:cNvPr id="4" name="CaixaDeTexto 3"/>
        <cdr:cNvSpPr txBox="1"/>
      </cdr:nvSpPr>
      <cdr:spPr>
        <a:xfrm xmlns:a="http://schemas.openxmlformats.org/drawingml/2006/main">
          <a:off x="6696744" y="144016"/>
          <a:ext cx="91440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pt-BR" sz="1600" b="1" dirty="0" smtClean="0"/>
            <a:t>Ano 2014</a:t>
          </a:r>
          <a:endParaRPr lang="pt-BR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72647A-C497-406F-B55F-3FD90FE51C78}" type="datetimeFigureOut">
              <a:rPr lang="pt-BR" smtClean="0"/>
              <a:t>23/11/2015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B4E056-7F2C-430B-960F-C3F9257C29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7156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lanalto.gov.br/ccivil_03/_Ato2011-2014/2011/Decreto/D7508.htm#art25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ALGUNS DADOS  QUE FORAM EXTRAIDOS DO SCODES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E10AF-7998-4DA2-B1EB-977EE839A284}" type="slidenum">
              <a:rPr lang="pt-BR" smtClean="0">
                <a:solidFill>
                  <a:prstClr val="black"/>
                </a:solidFill>
              </a:rPr>
              <a:pPr/>
              <a:t>5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505095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Colocar em</a:t>
            </a:r>
            <a:r>
              <a:rPr lang="pt-BR" baseline="0" dirty="0" smtClean="0"/>
              <a:t> caixa de texto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4F9AFC-1DEA-4D7C-BD8F-67A08DB7F6A1}" type="slidenum">
              <a:rPr lang="pt-BR" smtClean="0">
                <a:solidFill>
                  <a:prstClr val="black"/>
                </a:solidFill>
              </a:rPr>
              <a:pPr/>
              <a:t>18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77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b="1" baseline="0" dirty="0" smtClean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E10AF-7998-4DA2-B1EB-977EE839A284}" type="slidenum">
              <a:rPr lang="pt-BR" smtClean="0">
                <a:solidFill>
                  <a:prstClr val="black"/>
                </a:solidFill>
              </a:rPr>
              <a:pPr/>
              <a:t>21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773957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FA04C-D3B2-4A1C-9068-6CF1C68531A4}" type="slidenum">
              <a:rPr lang="pt-BR" smtClean="0">
                <a:solidFill>
                  <a:prstClr val="black"/>
                </a:solidFill>
              </a:rPr>
              <a:pPr/>
              <a:t>22</a:t>
            </a:fld>
            <a:endParaRPr lang="pt-B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06236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FA04C-D3B2-4A1C-9068-6CF1C68531A4}" type="slidenum">
              <a:rPr lang="pt-BR" smtClean="0">
                <a:solidFill>
                  <a:prstClr val="black"/>
                </a:solidFill>
              </a:rPr>
              <a:pPr/>
              <a:t>23</a:t>
            </a:fld>
            <a:endParaRPr lang="pt-B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6837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FA04C-D3B2-4A1C-9068-6CF1C68531A4}" type="slidenum">
              <a:rPr lang="pt-BR" smtClean="0">
                <a:solidFill>
                  <a:prstClr val="black"/>
                </a:solidFill>
              </a:rPr>
              <a:pPr/>
              <a:t>24</a:t>
            </a:fld>
            <a:endParaRPr lang="pt-B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5314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QUAIS PATOLOGIAS MAIS JUDICIALIZADAS E SE HÁ TRATAMENTO </a:t>
            </a:r>
            <a:r>
              <a:rPr lang="pt-BR" baseline="0" dirty="0" smtClean="0"/>
              <a:t> NO </a:t>
            </a:r>
            <a:r>
              <a:rPr lang="pt-BR" dirty="0" smtClean="0"/>
              <a:t>SUS</a:t>
            </a:r>
          </a:p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D8CA86-4567-4876-993A-6A734C82A300}" type="slidenum">
              <a:rPr lang="pt-BR" smtClean="0">
                <a:solidFill>
                  <a:prstClr val="black"/>
                </a:solidFill>
              </a:rPr>
              <a:pPr/>
              <a:t>7</a:t>
            </a:fld>
            <a:endParaRPr lang="pt-B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6666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E10AF-7998-4DA2-B1EB-977EE839A284}" type="slidenum">
              <a:rPr lang="pt-BR" smtClean="0">
                <a:solidFill>
                  <a:prstClr val="black"/>
                </a:solidFill>
              </a:rPr>
              <a:pPr/>
              <a:t>8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68741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05F4E7-525E-44F7-B438-41B35B4887F2}" type="slidenum">
              <a:rPr lang="pt-BR" smtClean="0"/>
              <a:t>10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95350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dirty="0" smtClean="0"/>
              <a:t>Interessante notar que os itens somam no judicial mais de 5.318  </a:t>
            </a:r>
            <a:r>
              <a:rPr lang="pt-BR" dirty="0" err="1" smtClean="0"/>
              <a:t>med</a:t>
            </a:r>
            <a:r>
              <a:rPr lang="pt-BR" dirty="0" smtClean="0"/>
              <a:t> diferentes</a:t>
            </a:r>
          </a:p>
          <a:p>
            <a:r>
              <a:rPr lang="pt-BR" dirty="0" smtClean="0"/>
              <a:t>E 600 </a:t>
            </a:r>
            <a:r>
              <a:rPr lang="pt-BR" baseline="0" dirty="0" smtClean="0"/>
              <a:t> </a:t>
            </a:r>
            <a:r>
              <a:rPr lang="pt-BR" baseline="0" dirty="0" err="1" smtClean="0"/>
              <a:t>med</a:t>
            </a:r>
            <a:r>
              <a:rPr lang="pt-BR" baseline="0" dirty="0" smtClean="0"/>
              <a:t> </a:t>
            </a:r>
            <a:r>
              <a:rPr lang="pt-BR" baseline="0" dirty="0" err="1" smtClean="0"/>
              <a:t>adm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E10AF-7998-4DA2-B1EB-977EE839A284}" type="slidenum">
              <a:rPr lang="pt-BR" smtClean="0"/>
              <a:t>11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312880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E10AF-7998-4DA2-B1EB-977EE839A284}" type="slidenum">
              <a:rPr lang="pt-BR" smtClean="0">
                <a:solidFill>
                  <a:prstClr val="black"/>
                </a:solidFill>
              </a:rPr>
              <a:pPr/>
              <a:t>12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6069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pt-BR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RESULTADOS DE JANEIRO 2012 A MAIO DE 2014</a:t>
            </a: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Art. 4</a:t>
            </a:r>
            <a:r>
              <a:rPr lang="pt-BR" sz="1200" u="sng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 À CONITEC compete:</a:t>
            </a:r>
            <a:endParaRPr lang="pt-BR" dirty="0" smtClean="0">
              <a:effectLst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 - emitir relatório sobre:</a:t>
            </a:r>
            <a:endParaRPr lang="pt-BR" dirty="0" smtClean="0">
              <a:effectLst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a) a incorporação, exclusão ou alteração pelo SUS de tecnologias em saúde; e</a:t>
            </a:r>
            <a:endParaRPr lang="pt-BR" dirty="0" smtClean="0">
              <a:effectLst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b) a constituição ou alteração de protocolos clínicos e diretrizes terapêuticas; e</a:t>
            </a:r>
            <a:endParaRPr lang="pt-BR" dirty="0" smtClean="0">
              <a:effectLst/>
            </a:endParaRPr>
          </a:p>
          <a:p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II - propor a atualização da Relação Nacional de Medicamentos Essenciais - RENAME nos termos do 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art. 25 do Decreto n</a:t>
            </a:r>
            <a:r>
              <a:rPr lang="pt-BR" sz="1200" u="sng" kern="1200" baseline="300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o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7.508, de 28 de junho de 2011. </a:t>
            </a:r>
            <a:r>
              <a:rPr lang="pt-BR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cada 2 anos</a:t>
            </a:r>
            <a:endParaRPr lang="pt-BR" dirty="0" smtClean="0">
              <a:effectLst/>
            </a:endParaRPr>
          </a:p>
          <a:p>
            <a:r>
              <a:rPr lang="pt-BR" baseline="0" dirty="0" smtClean="0"/>
              <a:t>Mais </a:t>
            </a:r>
            <a:r>
              <a:rPr lang="pt-BR" baseline="0" dirty="0" err="1" smtClean="0"/>
              <a:t>celere</a:t>
            </a:r>
            <a:r>
              <a:rPr lang="pt-BR" baseline="0" dirty="0" smtClean="0"/>
              <a:t>- 180</a:t>
            </a:r>
          </a:p>
          <a:p>
            <a:r>
              <a:rPr lang="pt-BR" baseline="0" dirty="0" smtClean="0"/>
              <a:t>Participação comunidade- consulta publica</a:t>
            </a:r>
          </a:p>
          <a:p>
            <a:r>
              <a:rPr lang="pt-BR" baseline="0" dirty="0" smtClean="0"/>
              <a:t>Provocado por pessoa física ou jurídica</a:t>
            </a:r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EE10AF-7998-4DA2-B1EB-977EE839A284}" type="slidenum">
              <a:rPr lang="pt-BR" smtClean="0">
                <a:solidFill>
                  <a:prstClr val="black"/>
                </a:solidFill>
              </a:rPr>
              <a:pPr/>
              <a:t>13</a:t>
            </a:fld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36936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A05F4E7-525E-44F7-B438-41B35B4887F2}" type="slidenum">
              <a:rPr lang="pt-BR" smtClean="0"/>
              <a:t>16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60896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915988" y="744538"/>
            <a:ext cx="4965700" cy="3724275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3FA04C-D3B2-4A1C-9068-6CF1C68531A4}" type="slidenum">
              <a:rPr lang="pt-BR" smtClean="0">
                <a:solidFill>
                  <a:prstClr val="black"/>
                </a:solidFill>
              </a:rPr>
              <a:pPr/>
              <a:t>17</a:t>
            </a:fld>
            <a:endParaRPr lang="pt-BR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9681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AE0099-3C8A-4C66-931C-63355BB1B5A4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C27D61F-8CBE-4227-9058-350746F9CDFF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650788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39A69-C0D3-4BDF-90BA-0DBE9F24E965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7D3A14-1D5C-4D01-B7D2-7D93D3E68B89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3304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ACE20F-18C4-4FAB-B353-C47DF46340FE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37D2B4-A9EB-4591-A14A-B38F79F7958A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29330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3705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07159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5540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62257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9412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6487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3588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239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9B01CF-46F8-4B6E-9756-2895D71A7B35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25686E3-F325-482C-997E-494FAE9DA3F2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7540947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05100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9925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94469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7558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0291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23779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3975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52668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66310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5424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EFDD8C-4B91-463B-889B-16AF63516D64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52596E-BF1C-4CC4-82BA-DA1B08835227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825338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79911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71007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72897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494705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657953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40082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188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16531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35318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311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3E7E1A-C2DB-42CF-A454-EB644D23C223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093151-D597-4C04-AE73-BB50ACA207FE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85534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91077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54156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105324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13099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6215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72050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812135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05012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895211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2864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82410C-8467-4B58-B48D-16B8D718439F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AD3202-80B0-44D3-B095-3A76A8309615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500924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78513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5345765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594385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426378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48379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086310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261130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5868624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306911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24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8B6229-AA8C-41CA-9717-A0964694493C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AF2DC-EC93-4425-B781-A7DD0E71566D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707701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5922363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246173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460934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88502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0009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564734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23/11/2015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pt-B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695786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Em branco"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Shape 165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66" name="Shape 166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67" name="Shape 167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85762181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Slide de título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 txBox="1">
            <a:spLocks noGrp="1"/>
          </p:cNvSpPr>
          <p:nvPr>
            <p:ph type="ctrTitle"/>
          </p:nvPr>
        </p:nvSpPr>
        <p:spPr>
          <a:xfrm>
            <a:off x="1387180" y="4309271"/>
            <a:ext cx="15721358" cy="297344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912260" marR="0" indent="-10560" algn="ctr" rtl="0">
              <a:spcBef>
                <a:spcPts val="0"/>
              </a:spcBef>
              <a:spcAft>
                <a:spcPts val="0"/>
              </a:spcAft>
              <a:defRPr/>
            </a:lvl6pPr>
            <a:lvl7pPr marL="1824539" marR="0" indent="-8439" algn="ctr" rtl="0">
              <a:spcBef>
                <a:spcPts val="0"/>
              </a:spcBef>
              <a:spcAft>
                <a:spcPts val="0"/>
              </a:spcAft>
              <a:defRPr/>
            </a:lvl7pPr>
            <a:lvl8pPr marL="2736889" marR="0" indent="-6388" algn="ctr" rtl="0">
              <a:spcBef>
                <a:spcPts val="0"/>
              </a:spcBef>
              <a:spcAft>
                <a:spcPts val="0"/>
              </a:spcAft>
              <a:defRPr/>
            </a:lvl8pPr>
            <a:lvl9pPr marL="3649190" marR="0" indent="-429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70" name="Shape 170"/>
          <p:cNvSpPr txBox="1">
            <a:spLocks noGrp="1"/>
          </p:cNvSpPr>
          <p:nvPr>
            <p:ph type="subTitle" idx="1"/>
          </p:nvPr>
        </p:nvSpPr>
        <p:spPr>
          <a:xfrm>
            <a:off x="2774381" y="7860786"/>
            <a:ext cx="12947001" cy="354501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marR="0" indent="0" algn="ctr" rtl="0">
              <a:spcBef>
                <a:spcPts val="13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1pPr>
            <a:lvl2pPr marL="912260" marR="0" indent="-10560" algn="ctr" rtl="0">
              <a:spcBef>
                <a:spcPts val="114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2pPr>
            <a:lvl3pPr marL="1824539" marR="0" indent="-8439" algn="ctr" rtl="0">
              <a:spcBef>
                <a:spcPts val="96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3pPr>
            <a:lvl4pPr marL="2736889" marR="0" indent="-6388" algn="ctr" rtl="0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4pPr>
            <a:lvl5pPr marL="3649190" marR="0" indent="-4290" algn="ctr" rtl="0"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Font typeface="Arial"/>
              <a:buNone/>
              <a:defRPr/>
            </a:lvl5pPr>
            <a:lvl6pPr marL="4561550" marR="0" indent="-2249" algn="ctr" rtl="0">
              <a:spcBef>
                <a:spcPts val="800"/>
              </a:spcBef>
              <a:buClr>
                <a:srgbClr val="888888"/>
              </a:buClr>
              <a:buFont typeface="Arial"/>
              <a:buNone/>
              <a:defRPr/>
            </a:lvl6pPr>
            <a:lvl7pPr marL="5473785" marR="0" indent="-84" algn="ctr" rtl="0">
              <a:spcBef>
                <a:spcPts val="800"/>
              </a:spcBef>
              <a:buClr>
                <a:srgbClr val="888888"/>
              </a:buClr>
              <a:buFont typeface="Arial"/>
              <a:buNone/>
              <a:defRPr/>
            </a:lvl7pPr>
            <a:lvl8pPr marL="6386086" marR="0" indent="-10686" algn="ctr" rtl="0">
              <a:spcBef>
                <a:spcPts val="800"/>
              </a:spcBef>
              <a:buClr>
                <a:srgbClr val="888888"/>
              </a:buClr>
              <a:buFont typeface="Arial"/>
              <a:buNone/>
              <a:defRPr/>
            </a:lvl8pPr>
            <a:lvl9pPr marL="7298362" marR="0" indent="-8562" algn="ctr" rtl="0">
              <a:spcBef>
                <a:spcPts val="800"/>
              </a:spcBef>
              <a:buClr>
                <a:srgbClr val="888888"/>
              </a:buClr>
              <a:buFont typeface="Arial"/>
              <a:buNone/>
              <a:defRPr/>
            </a:lvl9pPr>
          </a:lstStyle>
          <a:p>
            <a:endParaRPr/>
          </a:p>
        </p:txBody>
      </p:sp>
      <p:sp>
        <p:nvSpPr>
          <p:cNvPr id="171" name="Shape 171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72" name="Shape 172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73" name="Shape 173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3341207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ítulo e conteúdo"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Shape 175"/>
          <p:cNvSpPr txBox="1">
            <a:spLocks noGrp="1"/>
          </p:cNvSpPr>
          <p:nvPr>
            <p:ph type="title"/>
          </p:nvPr>
        </p:nvSpPr>
        <p:spPr>
          <a:xfrm>
            <a:off x="924787" y="555516"/>
            <a:ext cx="16646143" cy="2311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912260" algn="ctr" rtl="0">
              <a:spcBef>
                <a:spcPts val="0"/>
              </a:spcBef>
              <a:spcAft>
                <a:spcPts val="0"/>
              </a:spcAft>
              <a:defRPr/>
            </a:lvl6pPr>
            <a:lvl7pPr marL="1824539" algn="ctr" rtl="0">
              <a:spcBef>
                <a:spcPts val="0"/>
              </a:spcBef>
              <a:spcAft>
                <a:spcPts val="0"/>
              </a:spcAft>
              <a:defRPr/>
            </a:lvl7pPr>
            <a:lvl8pPr marL="2736889" algn="ctr" rtl="0">
              <a:spcBef>
                <a:spcPts val="0"/>
              </a:spcBef>
              <a:spcAft>
                <a:spcPts val="0"/>
              </a:spcAft>
              <a:defRPr/>
            </a:lvl8pPr>
            <a:lvl9pPr marL="364919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76" name="Shape 176"/>
          <p:cNvSpPr txBox="1">
            <a:spLocks noGrp="1"/>
          </p:cNvSpPr>
          <p:nvPr>
            <p:ph type="body" idx="1"/>
          </p:nvPr>
        </p:nvSpPr>
        <p:spPr>
          <a:xfrm>
            <a:off x="924787" y="3237092"/>
            <a:ext cx="16646143" cy="9154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684277" indent="-271526" algn="l" rtl="0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1482434" indent="-218784" algn="l" rtl="0">
              <a:spcBef>
                <a:spcPts val="11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2280750" indent="-159849" algn="l" rtl="0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3193037" indent="-208537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4105385" indent="-206485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5017656" indent="-204356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5929943" indent="-202243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6842239" indent="-212838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7754515" indent="-210715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77" name="Shape 177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78" name="Shape 178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79" name="Shape 179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242685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B0EF45-6A4C-4D11-A17B-0F5BC8EA0B64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EFE6CE-A0FE-4F84-A211-0E69EFFE2E9C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956280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Cabeçalho da Seção"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Shape 181"/>
          <p:cNvSpPr txBox="1">
            <a:spLocks noGrp="1"/>
          </p:cNvSpPr>
          <p:nvPr>
            <p:ph type="title"/>
          </p:nvPr>
        </p:nvSpPr>
        <p:spPr>
          <a:xfrm>
            <a:off x="1461034" y="8914250"/>
            <a:ext cx="15721358" cy="2755089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2" name="Shape 182"/>
          <p:cNvSpPr txBox="1">
            <a:spLocks noGrp="1"/>
          </p:cNvSpPr>
          <p:nvPr>
            <p:ph type="body" idx="1"/>
          </p:nvPr>
        </p:nvSpPr>
        <p:spPr>
          <a:xfrm>
            <a:off x="1461034" y="5879696"/>
            <a:ext cx="15721358" cy="3034452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1pPr>
            <a:lvl2pPr marL="912260" indent="-1056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2pPr>
            <a:lvl3pPr marL="1824539" indent="-8439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3pPr>
            <a:lvl4pPr marL="2736889" indent="-6388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4pPr>
            <a:lvl5pPr marL="3649190" indent="-4290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5pPr>
            <a:lvl6pPr marL="4561550" indent="-2249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6pPr>
            <a:lvl7pPr marL="5473785" indent="-84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7pPr>
            <a:lvl8pPr marL="6386086" indent="-10686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8pPr>
            <a:lvl9pPr marL="7298362" indent="-8562" rtl="0">
              <a:spcBef>
                <a:spcPts val="0"/>
              </a:spcBef>
              <a:buClr>
                <a:srgbClr val="888888"/>
              </a:buClr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83" name="Shape 183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84" name="Shape 184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85" name="Shape 185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977818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Duas Partes de Conteúdo"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Shape 187"/>
          <p:cNvSpPr txBox="1">
            <a:spLocks noGrp="1"/>
          </p:cNvSpPr>
          <p:nvPr>
            <p:ph type="title"/>
          </p:nvPr>
        </p:nvSpPr>
        <p:spPr>
          <a:xfrm>
            <a:off x="924787" y="555516"/>
            <a:ext cx="16646143" cy="2311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912260" algn="ctr" rtl="0">
              <a:spcBef>
                <a:spcPts val="0"/>
              </a:spcBef>
              <a:spcAft>
                <a:spcPts val="0"/>
              </a:spcAft>
              <a:defRPr/>
            </a:lvl6pPr>
            <a:lvl7pPr marL="1824539" algn="ctr" rtl="0">
              <a:spcBef>
                <a:spcPts val="0"/>
              </a:spcBef>
              <a:spcAft>
                <a:spcPts val="0"/>
              </a:spcAft>
              <a:defRPr/>
            </a:lvl7pPr>
            <a:lvl8pPr marL="2736889" algn="ctr" rtl="0">
              <a:spcBef>
                <a:spcPts val="0"/>
              </a:spcBef>
              <a:spcAft>
                <a:spcPts val="0"/>
              </a:spcAft>
              <a:defRPr/>
            </a:lvl8pPr>
            <a:lvl9pPr marL="364919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88" name="Shape 188"/>
          <p:cNvSpPr txBox="1">
            <a:spLocks noGrp="1"/>
          </p:cNvSpPr>
          <p:nvPr>
            <p:ph type="body" idx="1"/>
          </p:nvPr>
        </p:nvSpPr>
        <p:spPr>
          <a:xfrm>
            <a:off x="924786" y="3237092"/>
            <a:ext cx="8168942" cy="9154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9" name="Shape 189"/>
          <p:cNvSpPr txBox="1">
            <a:spLocks noGrp="1"/>
          </p:cNvSpPr>
          <p:nvPr>
            <p:ph type="body" idx="2"/>
          </p:nvPr>
        </p:nvSpPr>
        <p:spPr>
          <a:xfrm>
            <a:off x="9401989" y="3237092"/>
            <a:ext cx="8168942" cy="9154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0" name="Shape 190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91" name="Shape 191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192" name="Shape 192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73641135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Comparação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 txBox="1">
            <a:spLocks noGrp="1"/>
          </p:cNvSpPr>
          <p:nvPr>
            <p:ph type="title"/>
          </p:nvPr>
        </p:nvSpPr>
        <p:spPr>
          <a:xfrm>
            <a:off x="924787" y="555516"/>
            <a:ext cx="16646143" cy="2311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5" name="Shape 195"/>
          <p:cNvSpPr txBox="1">
            <a:spLocks noGrp="1"/>
          </p:cNvSpPr>
          <p:nvPr>
            <p:ph type="body" idx="1"/>
          </p:nvPr>
        </p:nvSpPr>
        <p:spPr>
          <a:xfrm>
            <a:off x="924895" y="3105121"/>
            <a:ext cx="8172152" cy="129405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912260" indent="-10560" rtl="0">
              <a:spcBef>
                <a:spcPts val="0"/>
              </a:spcBef>
              <a:buFont typeface="Calibri"/>
              <a:buNone/>
              <a:defRPr/>
            </a:lvl2pPr>
            <a:lvl3pPr marL="1824539" indent="-8439" rtl="0">
              <a:spcBef>
                <a:spcPts val="0"/>
              </a:spcBef>
              <a:buFont typeface="Calibri"/>
              <a:buNone/>
              <a:defRPr/>
            </a:lvl3pPr>
            <a:lvl4pPr marL="2736889" indent="-6388" rtl="0">
              <a:spcBef>
                <a:spcPts val="0"/>
              </a:spcBef>
              <a:buFont typeface="Calibri"/>
              <a:buNone/>
              <a:defRPr/>
            </a:lvl4pPr>
            <a:lvl5pPr marL="3649190" indent="-4290" rtl="0">
              <a:spcBef>
                <a:spcPts val="0"/>
              </a:spcBef>
              <a:buFont typeface="Calibri"/>
              <a:buNone/>
              <a:defRPr/>
            </a:lvl5pPr>
            <a:lvl6pPr marL="4561550" indent="-2249" rtl="0">
              <a:spcBef>
                <a:spcPts val="0"/>
              </a:spcBef>
              <a:buFont typeface="Calibri"/>
              <a:buNone/>
              <a:defRPr/>
            </a:lvl6pPr>
            <a:lvl7pPr marL="5473785" indent="-84" rtl="0">
              <a:spcBef>
                <a:spcPts val="0"/>
              </a:spcBef>
              <a:buFont typeface="Calibri"/>
              <a:buNone/>
              <a:defRPr/>
            </a:lvl7pPr>
            <a:lvl8pPr marL="6386086" indent="-10686" rtl="0">
              <a:spcBef>
                <a:spcPts val="0"/>
              </a:spcBef>
              <a:buFont typeface="Calibri"/>
              <a:buNone/>
              <a:defRPr/>
            </a:lvl8pPr>
            <a:lvl9pPr marL="7298362" indent="-8562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96" name="Shape 196"/>
          <p:cNvSpPr txBox="1">
            <a:spLocks noGrp="1"/>
          </p:cNvSpPr>
          <p:nvPr>
            <p:ph type="body" idx="2"/>
          </p:nvPr>
        </p:nvSpPr>
        <p:spPr>
          <a:xfrm>
            <a:off x="924895" y="4399155"/>
            <a:ext cx="8172152" cy="7992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7" name="Shape 197"/>
          <p:cNvSpPr txBox="1">
            <a:spLocks noGrp="1"/>
          </p:cNvSpPr>
          <p:nvPr>
            <p:ph type="body" idx="3"/>
          </p:nvPr>
        </p:nvSpPr>
        <p:spPr>
          <a:xfrm>
            <a:off x="9395592" y="3105121"/>
            <a:ext cx="8175363" cy="129405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912260" indent="-10560" rtl="0">
              <a:spcBef>
                <a:spcPts val="0"/>
              </a:spcBef>
              <a:buFont typeface="Calibri"/>
              <a:buNone/>
              <a:defRPr/>
            </a:lvl2pPr>
            <a:lvl3pPr marL="1824539" indent="-8439" rtl="0">
              <a:spcBef>
                <a:spcPts val="0"/>
              </a:spcBef>
              <a:buFont typeface="Calibri"/>
              <a:buNone/>
              <a:defRPr/>
            </a:lvl3pPr>
            <a:lvl4pPr marL="2736889" indent="-6388" rtl="0">
              <a:spcBef>
                <a:spcPts val="0"/>
              </a:spcBef>
              <a:buFont typeface="Calibri"/>
              <a:buNone/>
              <a:defRPr/>
            </a:lvl4pPr>
            <a:lvl5pPr marL="3649190" indent="-4290" rtl="0">
              <a:spcBef>
                <a:spcPts val="0"/>
              </a:spcBef>
              <a:buFont typeface="Calibri"/>
              <a:buNone/>
              <a:defRPr/>
            </a:lvl5pPr>
            <a:lvl6pPr marL="4561550" indent="-2249" rtl="0">
              <a:spcBef>
                <a:spcPts val="0"/>
              </a:spcBef>
              <a:buFont typeface="Calibri"/>
              <a:buNone/>
              <a:defRPr/>
            </a:lvl6pPr>
            <a:lvl7pPr marL="5473785" indent="-84" rtl="0">
              <a:spcBef>
                <a:spcPts val="0"/>
              </a:spcBef>
              <a:buFont typeface="Calibri"/>
              <a:buNone/>
              <a:defRPr/>
            </a:lvl7pPr>
            <a:lvl8pPr marL="6386086" indent="-10686" rtl="0">
              <a:spcBef>
                <a:spcPts val="0"/>
              </a:spcBef>
              <a:buFont typeface="Calibri"/>
              <a:buNone/>
              <a:defRPr/>
            </a:lvl8pPr>
            <a:lvl9pPr marL="7298362" indent="-8562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198" name="Shape 198"/>
          <p:cNvSpPr txBox="1">
            <a:spLocks noGrp="1"/>
          </p:cNvSpPr>
          <p:nvPr>
            <p:ph type="body" idx="4"/>
          </p:nvPr>
        </p:nvSpPr>
        <p:spPr>
          <a:xfrm>
            <a:off x="9395592" y="4399155"/>
            <a:ext cx="8175363" cy="799233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9" name="Shape 199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00" name="Shape 200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01" name="Shape 201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75580917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Somente título"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 txBox="1">
            <a:spLocks noGrp="1"/>
          </p:cNvSpPr>
          <p:nvPr>
            <p:ph type="title"/>
          </p:nvPr>
        </p:nvSpPr>
        <p:spPr>
          <a:xfrm>
            <a:off x="924787" y="555516"/>
            <a:ext cx="16646143" cy="2311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912260" algn="ctr" rtl="0">
              <a:spcBef>
                <a:spcPts val="0"/>
              </a:spcBef>
              <a:spcAft>
                <a:spcPts val="0"/>
              </a:spcAft>
              <a:defRPr/>
            </a:lvl6pPr>
            <a:lvl7pPr marL="1824539" algn="ctr" rtl="0">
              <a:spcBef>
                <a:spcPts val="0"/>
              </a:spcBef>
              <a:spcAft>
                <a:spcPts val="0"/>
              </a:spcAft>
              <a:defRPr/>
            </a:lvl7pPr>
            <a:lvl8pPr marL="2736889" algn="ctr" rtl="0">
              <a:spcBef>
                <a:spcPts val="0"/>
              </a:spcBef>
              <a:spcAft>
                <a:spcPts val="0"/>
              </a:spcAft>
              <a:defRPr/>
            </a:lvl8pPr>
            <a:lvl9pPr marL="364919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04" name="Shape 204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05" name="Shape 205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06" name="Shape 206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0760560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Conteúdo com Legenda"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xfrm>
            <a:off x="924791" y="552433"/>
            <a:ext cx="6084963" cy="235049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7231311" y="552754"/>
            <a:ext cx="10339618" cy="1183918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0" name="Shape 210"/>
          <p:cNvSpPr txBox="1">
            <a:spLocks noGrp="1"/>
          </p:cNvSpPr>
          <p:nvPr>
            <p:ph type="body" idx="2"/>
          </p:nvPr>
        </p:nvSpPr>
        <p:spPr>
          <a:xfrm>
            <a:off x="924791" y="2902802"/>
            <a:ext cx="6084963" cy="948868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912260" indent="-10560" rtl="0">
              <a:spcBef>
                <a:spcPts val="0"/>
              </a:spcBef>
              <a:buFont typeface="Calibri"/>
              <a:buNone/>
              <a:defRPr/>
            </a:lvl2pPr>
            <a:lvl3pPr marL="1824539" indent="-8439" rtl="0">
              <a:spcBef>
                <a:spcPts val="0"/>
              </a:spcBef>
              <a:buFont typeface="Calibri"/>
              <a:buNone/>
              <a:defRPr/>
            </a:lvl3pPr>
            <a:lvl4pPr marL="2736889" indent="-6388" rtl="0">
              <a:spcBef>
                <a:spcPts val="0"/>
              </a:spcBef>
              <a:buFont typeface="Calibri"/>
              <a:buNone/>
              <a:defRPr/>
            </a:lvl4pPr>
            <a:lvl5pPr marL="3649190" indent="-4290" rtl="0">
              <a:spcBef>
                <a:spcPts val="0"/>
              </a:spcBef>
              <a:buFont typeface="Calibri"/>
              <a:buNone/>
              <a:defRPr/>
            </a:lvl5pPr>
            <a:lvl6pPr marL="4561550" indent="-2249" rtl="0">
              <a:spcBef>
                <a:spcPts val="0"/>
              </a:spcBef>
              <a:buFont typeface="Calibri"/>
              <a:buNone/>
              <a:defRPr/>
            </a:lvl6pPr>
            <a:lvl7pPr marL="5473785" indent="-84" rtl="0">
              <a:spcBef>
                <a:spcPts val="0"/>
              </a:spcBef>
              <a:buFont typeface="Calibri"/>
              <a:buNone/>
              <a:defRPr/>
            </a:lvl7pPr>
            <a:lvl8pPr marL="6386086" indent="-10686" rtl="0">
              <a:spcBef>
                <a:spcPts val="0"/>
              </a:spcBef>
              <a:buFont typeface="Calibri"/>
              <a:buNone/>
              <a:defRPr/>
            </a:lvl8pPr>
            <a:lvl9pPr marL="7298362" indent="-8562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11" name="Shape 211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12" name="Shape 212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13" name="Shape 213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2965064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Imagem com Legenda"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Shape 215"/>
          <p:cNvSpPr txBox="1">
            <a:spLocks noGrp="1"/>
          </p:cNvSpPr>
          <p:nvPr>
            <p:ph type="title"/>
          </p:nvPr>
        </p:nvSpPr>
        <p:spPr>
          <a:xfrm>
            <a:off x="3625292" y="9710250"/>
            <a:ext cx="11097428" cy="114635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b" anchorCtr="0"/>
          <a:lstStyle>
            <a:lvl1pPr algn="l" rtl="0">
              <a:spcBef>
                <a:spcPts val="0"/>
              </a:spcBef>
              <a:defRPr/>
            </a:lvl1pPr>
            <a:lvl2pPr rtl="0">
              <a:spcBef>
                <a:spcPts val="0"/>
              </a:spcBef>
              <a:defRPr/>
            </a:lvl2pPr>
            <a:lvl3pPr rtl="0">
              <a:spcBef>
                <a:spcPts val="0"/>
              </a:spcBef>
              <a:defRPr/>
            </a:lvl3pPr>
            <a:lvl4pPr rtl="0">
              <a:spcBef>
                <a:spcPts val="0"/>
              </a:spcBef>
              <a:defRPr/>
            </a:lvl4pPr>
            <a:lvl5pPr rtl="0">
              <a:spcBef>
                <a:spcPts val="0"/>
              </a:spcBef>
              <a:defRPr/>
            </a:lvl5pPr>
            <a:lvl6pPr rtl="0">
              <a:spcBef>
                <a:spcPts val="0"/>
              </a:spcBef>
              <a:defRPr/>
            </a:lvl6pPr>
            <a:lvl7pPr rtl="0">
              <a:spcBef>
                <a:spcPts val="0"/>
              </a:spcBef>
              <a:defRPr/>
            </a:lvl7pPr>
            <a:lvl8pPr rtl="0">
              <a:spcBef>
                <a:spcPts val="0"/>
              </a:spcBef>
              <a:defRPr/>
            </a:lvl8pPr>
            <a:lvl9pPr rtl="0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16" name="Shape 216"/>
          <p:cNvSpPr>
            <a:spLocks noGrp="1"/>
          </p:cNvSpPr>
          <p:nvPr>
            <p:ph type="pic" idx="2"/>
          </p:nvPr>
        </p:nvSpPr>
        <p:spPr>
          <a:xfrm>
            <a:off x="3625292" y="1239470"/>
            <a:ext cx="11097428" cy="8323071"/>
          </a:xfrm>
          <a:prstGeom prst="rect">
            <a:avLst/>
          </a:prstGeom>
          <a:noFill/>
          <a:ln>
            <a:noFill/>
          </a:ln>
        </p:spPr>
      </p:sp>
      <p:sp>
        <p:nvSpPr>
          <p:cNvPr id="217" name="Shape 217"/>
          <p:cNvSpPr txBox="1">
            <a:spLocks noGrp="1"/>
          </p:cNvSpPr>
          <p:nvPr>
            <p:ph type="body" idx="1"/>
          </p:nvPr>
        </p:nvSpPr>
        <p:spPr>
          <a:xfrm>
            <a:off x="3625292" y="10856603"/>
            <a:ext cx="11097428" cy="1628008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0" indent="0" rtl="0">
              <a:spcBef>
                <a:spcPts val="0"/>
              </a:spcBef>
              <a:buFont typeface="Calibri"/>
              <a:buNone/>
              <a:defRPr/>
            </a:lvl1pPr>
            <a:lvl2pPr marL="912260" indent="-10560" rtl="0">
              <a:spcBef>
                <a:spcPts val="0"/>
              </a:spcBef>
              <a:buFont typeface="Calibri"/>
              <a:buNone/>
              <a:defRPr/>
            </a:lvl2pPr>
            <a:lvl3pPr marL="1824539" indent="-8439" rtl="0">
              <a:spcBef>
                <a:spcPts val="0"/>
              </a:spcBef>
              <a:buFont typeface="Calibri"/>
              <a:buNone/>
              <a:defRPr/>
            </a:lvl3pPr>
            <a:lvl4pPr marL="2736889" indent="-6388" rtl="0">
              <a:spcBef>
                <a:spcPts val="0"/>
              </a:spcBef>
              <a:buFont typeface="Calibri"/>
              <a:buNone/>
              <a:defRPr/>
            </a:lvl4pPr>
            <a:lvl5pPr marL="3649190" indent="-4290" rtl="0">
              <a:spcBef>
                <a:spcPts val="0"/>
              </a:spcBef>
              <a:buFont typeface="Calibri"/>
              <a:buNone/>
              <a:defRPr/>
            </a:lvl5pPr>
            <a:lvl6pPr marL="4561550" indent="-2249" rtl="0">
              <a:spcBef>
                <a:spcPts val="0"/>
              </a:spcBef>
              <a:buFont typeface="Calibri"/>
              <a:buNone/>
              <a:defRPr/>
            </a:lvl6pPr>
            <a:lvl7pPr marL="5473785" indent="-84" rtl="0">
              <a:spcBef>
                <a:spcPts val="0"/>
              </a:spcBef>
              <a:buFont typeface="Calibri"/>
              <a:buNone/>
              <a:defRPr/>
            </a:lvl7pPr>
            <a:lvl8pPr marL="6386086" indent="-10686" rtl="0">
              <a:spcBef>
                <a:spcPts val="0"/>
              </a:spcBef>
              <a:buFont typeface="Calibri"/>
              <a:buNone/>
              <a:defRPr/>
            </a:lvl8pPr>
            <a:lvl9pPr marL="7298362" indent="-8562" rtl="0">
              <a:spcBef>
                <a:spcPts val="0"/>
              </a:spcBef>
              <a:buFont typeface="Calibri"/>
              <a:buNone/>
              <a:defRPr/>
            </a:lvl9pPr>
          </a:lstStyle>
          <a:p>
            <a:endParaRPr/>
          </a:p>
        </p:txBody>
      </p:sp>
      <p:sp>
        <p:nvSpPr>
          <p:cNvPr id="218" name="Shape 218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19" name="Shape 219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20" name="Shape 220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24349803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Título e texto vertical"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title"/>
          </p:nvPr>
        </p:nvSpPr>
        <p:spPr>
          <a:xfrm>
            <a:off x="924787" y="555516"/>
            <a:ext cx="16646143" cy="2311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912260" algn="ctr" rtl="0">
              <a:spcBef>
                <a:spcPts val="0"/>
              </a:spcBef>
              <a:spcAft>
                <a:spcPts val="0"/>
              </a:spcAft>
              <a:defRPr/>
            </a:lvl6pPr>
            <a:lvl7pPr marL="1824539" algn="ctr" rtl="0">
              <a:spcBef>
                <a:spcPts val="0"/>
              </a:spcBef>
              <a:spcAft>
                <a:spcPts val="0"/>
              </a:spcAft>
              <a:defRPr/>
            </a:lvl7pPr>
            <a:lvl8pPr marL="2736889" algn="ctr" rtl="0">
              <a:spcBef>
                <a:spcPts val="0"/>
              </a:spcBef>
              <a:spcAft>
                <a:spcPts val="0"/>
              </a:spcAft>
              <a:defRPr/>
            </a:lvl8pPr>
            <a:lvl9pPr marL="364919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23" name="Shape 223"/>
          <p:cNvSpPr txBox="1">
            <a:spLocks noGrp="1"/>
          </p:cNvSpPr>
          <p:nvPr>
            <p:ph type="body" idx="1"/>
          </p:nvPr>
        </p:nvSpPr>
        <p:spPr>
          <a:xfrm rot="5400000">
            <a:off x="4670490" y="-508610"/>
            <a:ext cx="9154737" cy="16646143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684277" indent="-271526" algn="l" rtl="0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1482434" indent="-218784" algn="l" rtl="0">
              <a:spcBef>
                <a:spcPts val="11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2280750" indent="-159849" algn="l" rtl="0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3193037" indent="-208537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4105385" indent="-206485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5017656" indent="-204356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5929943" indent="-202243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6842239" indent="-212838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7754515" indent="-210715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24" name="Shape 224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25" name="Shape 225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26" name="Shape 226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690716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Título e texto verticais">
    <p:spTree>
      <p:nvGrpSpPr>
        <p:cNvPr id="1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Shape 228"/>
          <p:cNvSpPr txBox="1">
            <a:spLocks noGrp="1"/>
          </p:cNvSpPr>
          <p:nvPr>
            <p:ph type="title"/>
          </p:nvPr>
        </p:nvSpPr>
        <p:spPr>
          <a:xfrm rot="5400000">
            <a:off x="9572176" y="4393075"/>
            <a:ext cx="11835973" cy="4161535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algn="ctr" rtl="0">
              <a:spcBef>
                <a:spcPts val="0"/>
              </a:spcBef>
              <a:spcAft>
                <a:spcPts val="0"/>
              </a:spcAft>
              <a:defRPr/>
            </a:lvl1pPr>
            <a:lvl2pPr algn="ctr" rtl="0">
              <a:spcBef>
                <a:spcPts val="0"/>
              </a:spcBef>
              <a:spcAft>
                <a:spcPts val="0"/>
              </a:spcAft>
              <a:defRPr/>
            </a:lvl2pPr>
            <a:lvl3pPr algn="ctr" rtl="0">
              <a:spcBef>
                <a:spcPts val="0"/>
              </a:spcBef>
              <a:spcAft>
                <a:spcPts val="0"/>
              </a:spcAft>
              <a:defRPr/>
            </a:lvl3pPr>
            <a:lvl4pPr algn="ctr" rtl="0">
              <a:spcBef>
                <a:spcPts val="0"/>
              </a:spcBef>
              <a:spcAft>
                <a:spcPts val="0"/>
              </a:spcAft>
              <a:defRPr/>
            </a:lvl4pPr>
            <a:lvl5pPr algn="ctr" rtl="0">
              <a:spcBef>
                <a:spcPts val="0"/>
              </a:spcBef>
              <a:spcAft>
                <a:spcPts val="0"/>
              </a:spcAft>
              <a:defRPr/>
            </a:lvl5pPr>
            <a:lvl6pPr marL="912260" algn="ctr" rtl="0">
              <a:spcBef>
                <a:spcPts val="0"/>
              </a:spcBef>
              <a:spcAft>
                <a:spcPts val="0"/>
              </a:spcAft>
              <a:defRPr/>
            </a:lvl6pPr>
            <a:lvl7pPr marL="1824539" algn="ctr" rtl="0">
              <a:spcBef>
                <a:spcPts val="0"/>
              </a:spcBef>
              <a:spcAft>
                <a:spcPts val="0"/>
              </a:spcAft>
              <a:defRPr/>
            </a:lvl7pPr>
            <a:lvl8pPr marL="2736889" algn="ctr" rtl="0">
              <a:spcBef>
                <a:spcPts val="0"/>
              </a:spcBef>
              <a:spcAft>
                <a:spcPts val="0"/>
              </a:spcAft>
              <a:defRPr/>
            </a:lvl8pPr>
            <a:lvl9pPr marL="364919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 rot="5400000">
            <a:off x="1094971" y="385669"/>
            <a:ext cx="11835973" cy="12176346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684277" indent="-271526" algn="l" rtl="0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1482434" indent="-218784" algn="l" rtl="0">
              <a:spcBef>
                <a:spcPts val="11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2280750" indent="-159849" algn="l" rtl="0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3193037" indent="-208537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4105385" indent="-206485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5017656" indent="-204356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5929943" indent="-202243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6842239" indent="-212838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7754515" indent="-210715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230" name="Shape 230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31" name="Shape 231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endParaRPr>
              <a:solidFill>
                <a:srgbClr val="000000"/>
              </a:solidFill>
            </a:endParaRPr>
          </a:p>
        </p:txBody>
      </p:sp>
      <p:sp>
        <p:nvSpPr>
          <p:cNvPr id="232" name="Shape 232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>
              <a:buSzPct val="25000"/>
            </a:pPr>
            <a:fld id="{00000000-1234-1234-1234-123412341234}" type="slidenum">
              <a:rPr lang="pt-BR"/>
              <a:pPr>
                <a:buSzPct val="25000"/>
              </a:pPr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8198387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93DC4-B391-49ED-B689-BA68911D6A2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38ACF7-2F60-461E-B0DF-CED28AE6490C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093014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8C2FE-0BF6-4683-ADBF-EC2F9B79098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B3D02-96C4-4C5B-A34D-FEAEE01D163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53368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931B61-B4A0-4928-B6F4-0466870785F3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6F3122-0478-4481-B684-02F2F9444881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7227040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5646E-95FB-4E10-B0A3-D08900A27E81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9A47E5-DB48-4406-91E6-AA0C48D0F2B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738423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70D23B-E3E6-4CCB-A15F-E2494BDABFC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FCBC36-AB03-4DAE-B1D6-0BB23A980E6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630813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16A1E-6555-4354-82CE-212EC7421CE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A39550-26F0-4A01-ABB0-02E2A36F2CC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6466236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81DA92-4F22-475B-AE2D-E6F70A46F49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75AC3-9AFF-4C41-8A5B-800CE30066A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706176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AA701-7314-4232-9AA5-C28A5928DF3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6D6CEB-44D7-49C1-B8B1-FE22219D839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337314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C0289-14A7-4233-9385-654A728E71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9089EA-79F7-493F-8B16-21A6C9D9142B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1294071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dirty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AF9251-0E20-4B65-89B7-863A88E9826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AA4FE-DA6D-488C-AEAB-EDF7D336DC7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915357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EF619-D958-49B3-9985-6F5D237937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19D479-5B9C-4A96-86C7-87E87F2C97A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7046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D480A-6008-48BC-9EC5-B6A3233A53D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BC32E9-986A-4B30-8841-2F09A9B7065D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9017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9ED9EA-C451-4B27-9928-6B569F5546F9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C8121A-BF75-4264-8803-516F3CAE8459}" type="slidenum">
              <a:rPr lang="pt-BR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717799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48C1FA9-10C1-4DCC-B642-C019AD9A2785}" type="datetimeFigureOut">
              <a:rPr lang="pt-BR"/>
              <a:pPr>
                <a:defRPr/>
              </a:pPr>
              <a:t>23/11/2015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5013B8DD-FAC1-4315-84B8-A12AE1DB6EA1}" type="slidenum">
              <a:rPr lang="pt-BR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23/11/2015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8418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23/11/2015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9438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23/11/2015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83707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23/11/2015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30139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4F9B288-942C-4EB0-8C8D-ED9735545518}" type="datetimeFigureOut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ea typeface="MS PGothic" pitchFamily="34" charset="-128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23/11/2015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ea typeface="MS PGothic" pitchFamily="34" charset="-128"/>
              <a:cs typeface="Arial" charset="0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>
                  <a:tint val="75000"/>
                </a:prstClr>
              </a:solidFill>
              <a:latin typeface="Calibri"/>
              <a:ea typeface="MS PGothic" pitchFamily="34" charset="-128"/>
              <a:cs typeface="Arial" charset="0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7A45F6D-6105-4A52-A202-DABD9078BB5F}" type="slidenum">
              <a:rPr lang="pt-BR" smtClean="0">
                <a:solidFill>
                  <a:prstClr val="black">
                    <a:tint val="75000"/>
                  </a:prstClr>
                </a:solidFill>
                <a:latin typeface="Calibri"/>
                <a:ea typeface="MS PGothic" pitchFamily="34" charset="-128"/>
                <a:cs typeface="Arial" charset="0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‹nº›</a:t>
            </a:fld>
            <a:endParaRPr lang="pt-BR">
              <a:solidFill>
                <a:prstClr val="black">
                  <a:tint val="75000"/>
                </a:prstClr>
              </a:solidFill>
              <a:latin typeface="Calibri"/>
              <a:ea typeface="MS PGothic" pitchFamily="34" charset="-128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82925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>
            <a:alphaModFix/>
          </a:blip>
          <a:stretch>
            <a:fillRect/>
          </a:stretch>
        </a:blipFill>
        <a:effectLst/>
      </p:bgPr>
    </p:bg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hape 159"/>
          <p:cNvSpPr txBox="1">
            <a:spLocks noGrp="1"/>
          </p:cNvSpPr>
          <p:nvPr>
            <p:ph type="title"/>
          </p:nvPr>
        </p:nvSpPr>
        <p:spPr>
          <a:xfrm>
            <a:off x="924787" y="555516"/>
            <a:ext cx="16646143" cy="231196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spcAft>
                <a:spcPts val="0"/>
              </a:spcAft>
              <a:defRPr/>
            </a:lvl1pPr>
            <a:lvl2pPr marL="0" marR="0" indent="0" algn="ctr" rtl="0">
              <a:spcBef>
                <a:spcPts val="0"/>
              </a:spcBef>
              <a:spcAft>
                <a:spcPts val="0"/>
              </a:spcAft>
              <a:defRPr/>
            </a:lvl2pPr>
            <a:lvl3pPr marL="0" marR="0" indent="0" algn="ctr" rtl="0">
              <a:spcBef>
                <a:spcPts val="0"/>
              </a:spcBef>
              <a:spcAft>
                <a:spcPts val="0"/>
              </a:spcAft>
              <a:defRPr/>
            </a:lvl3pPr>
            <a:lvl4pPr marL="0" marR="0" indent="0" algn="ctr" rtl="0">
              <a:spcBef>
                <a:spcPts val="0"/>
              </a:spcBef>
              <a:spcAft>
                <a:spcPts val="0"/>
              </a:spcAft>
              <a:defRPr/>
            </a:lvl4pPr>
            <a:lvl5pPr marL="0" marR="0" indent="0" algn="ctr" rtl="0">
              <a:spcBef>
                <a:spcPts val="0"/>
              </a:spcBef>
              <a:spcAft>
                <a:spcPts val="0"/>
              </a:spcAft>
              <a:defRPr/>
            </a:lvl5pPr>
            <a:lvl6pPr marL="912260" marR="0" indent="-10560" algn="ctr" rtl="0">
              <a:spcBef>
                <a:spcPts val="0"/>
              </a:spcBef>
              <a:spcAft>
                <a:spcPts val="0"/>
              </a:spcAft>
              <a:defRPr/>
            </a:lvl6pPr>
            <a:lvl7pPr marL="1824539" marR="0" indent="-8439" algn="ctr" rtl="0">
              <a:spcBef>
                <a:spcPts val="0"/>
              </a:spcBef>
              <a:spcAft>
                <a:spcPts val="0"/>
              </a:spcAft>
              <a:defRPr/>
            </a:lvl7pPr>
            <a:lvl8pPr marL="2736889" marR="0" indent="-6388" algn="ctr" rtl="0">
              <a:spcBef>
                <a:spcPts val="0"/>
              </a:spcBef>
              <a:spcAft>
                <a:spcPts val="0"/>
              </a:spcAft>
              <a:defRPr/>
            </a:lvl8pPr>
            <a:lvl9pPr marL="3649190" marR="0" indent="-4290" algn="ctr" rtl="0">
              <a:spcBef>
                <a:spcPts val="0"/>
              </a:spcBef>
              <a:spcAft>
                <a:spcPts val="0"/>
              </a:spcAft>
              <a:defRPr/>
            </a:lvl9pPr>
          </a:lstStyle>
          <a:p>
            <a:endParaRPr/>
          </a:p>
        </p:txBody>
      </p:sp>
      <p:sp>
        <p:nvSpPr>
          <p:cNvPr id="160" name="Shape 160"/>
          <p:cNvSpPr txBox="1">
            <a:spLocks noGrp="1"/>
          </p:cNvSpPr>
          <p:nvPr>
            <p:ph type="body" idx="1"/>
          </p:nvPr>
        </p:nvSpPr>
        <p:spPr>
          <a:xfrm>
            <a:off x="924787" y="3237092"/>
            <a:ext cx="16646143" cy="9154737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marL="684277" marR="0" indent="-271526" algn="l" rtl="0">
              <a:spcBef>
                <a:spcPts val="13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1pPr>
            <a:lvl2pPr marL="1482434" marR="0" indent="-218784" algn="l" rtl="0">
              <a:spcBef>
                <a:spcPts val="114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2pPr>
            <a:lvl3pPr marL="2280750" marR="0" indent="-159849" algn="l" rtl="0">
              <a:spcBef>
                <a:spcPts val="96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•"/>
              <a:defRPr/>
            </a:lvl3pPr>
            <a:lvl4pPr marL="3193037" marR="0" indent="-208537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–"/>
              <a:defRPr/>
            </a:lvl4pPr>
            <a:lvl5pPr marL="4105385" marR="0" indent="-206485" algn="l" rtl="0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Font typeface="Arial"/>
              <a:buChar char="»"/>
              <a:defRPr/>
            </a:lvl5pPr>
            <a:lvl6pPr marL="5017656" marR="0" indent="-204356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6pPr>
            <a:lvl7pPr marL="5929943" marR="0" indent="-202243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7pPr>
            <a:lvl8pPr marL="6842239" marR="0" indent="-212838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8pPr>
            <a:lvl9pPr marL="7754515" marR="0" indent="-210715" algn="l" rtl="0">
              <a:spcBef>
                <a:spcPts val="800"/>
              </a:spcBef>
              <a:buClr>
                <a:schemeClr val="dk1"/>
              </a:buClr>
              <a:buFont typeface="Arial"/>
              <a:buChar char="•"/>
              <a:defRPr/>
            </a:lvl9pPr>
          </a:lstStyle>
          <a:p>
            <a:endParaRPr/>
          </a:p>
        </p:txBody>
      </p:sp>
      <p:sp>
        <p:nvSpPr>
          <p:cNvPr id="161" name="Shape 161"/>
          <p:cNvSpPr txBox="1">
            <a:spLocks noGrp="1"/>
          </p:cNvSpPr>
          <p:nvPr>
            <p:ph type="dt" idx="10"/>
          </p:nvPr>
        </p:nvSpPr>
        <p:spPr>
          <a:xfrm>
            <a:off x="924787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l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MS PGothic" pitchFamily="34" charset="-128"/>
              <a:cs typeface="Arial"/>
              <a:sym typeface="Arial"/>
              <a:rtl val="0"/>
            </a:endParaRPr>
          </a:p>
        </p:txBody>
      </p:sp>
      <p:sp>
        <p:nvSpPr>
          <p:cNvPr id="162" name="Shape 162"/>
          <p:cNvSpPr txBox="1">
            <a:spLocks noGrp="1"/>
          </p:cNvSpPr>
          <p:nvPr>
            <p:ph type="ftr" idx="11"/>
          </p:nvPr>
        </p:nvSpPr>
        <p:spPr>
          <a:xfrm>
            <a:off x="6319501" y="12857432"/>
            <a:ext cx="5856977" cy="738544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/>
          <a:lstStyle>
            <a:lvl1pPr marL="0" marR="0" indent="0" algn="ctr" rtl="0">
              <a:spcBef>
                <a:spcPts val="0"/>
              </a:spcBef>
              <a:defRPr/>
            </a:lvl1pPr>
            <a:lvl2pPr marL="912260" marR="0" indent="-10560" algn="l" rtl="0">
              <a:spcBef>
                <a:spcPts val="0"/>
              </a:spcBef>
              <a:defRPr/>
            </a:lvl2pPr>
            <a:lvl3pPr marL="1824539" marR="0" indent="-8439" algn="l" rtl="0">
              <a:spcBef>
                <a:spcPts val="0"/>
              </a:spcBef>
              <a:defRPr/>
            </a:lvl3pPr>
            <a:lvl4pPr marL="2736889" marR="0" indent="-6388" algn="l" rtl="0">
              <a:spcBef>
                <a:spcPts val="0"/>
              </a:spcBef>
              <a:defRPr/>
            </a:lvl4pPr>
            <a:lvl5pPr marL="3649190" marR="0" indent="-4290" algn="l" rtl="0">
              <a:spcBef>
                <a:spcPts val="0"/>
              </a:spcBef>
              <a:defRPr/>
            </a:lvl5pPr>
            <a:lvl6pPr marL="4561550" marR="0" indent="-2249" algn="l" rtl="0">
              <a:spcBef>
                <a:spcPts val="0"/>
              </a:spcBef>
              <a:defRPr/>
            </a:lvl6pPr>
            <a:lvl7pPr marL="5473785" marR="0" indent="-84" algn="l" rtl="0">
              <a:spcBef>
                <a:spcPts val="0"/>
              </a:spcBef>
              <a:defRPr/>
            </a:lvl7pPr>
            <a:lvl8pPr marL="6386086" marR="0" indent="-10686" algn="l" rtl="0">
              <a:spcBef>
                <a:spcPts val="0"/>
              </a:spcBef>
              <a:defRPr/>
            </a:lvl8pPr>
            <a:lvl9pPr marL="7298362" marR="0" indent="-8562" algn="l" rtl="0">
              <a:spcBef>
                <a:spcPts val="0"/>
              </a:spcBef>
              <a:defRPr/>
            </a:lvl9pPr>
          </a:lstStyle>
          <a:p>
            <a:pPr fontAlgn="auto">
              <a:spcAft>
                <a:spcPts val="0"/>
              </a:spcAft>
            </a:pPr>
            <a:endParaRPr sz="1400" kern="0">
              <a:solidFill>
                <a:srgbClr val="000000"/>
              </a:solidFill>
              <a:latin typeface="Arial"/>
              <a:ea typeface="MS PGothic" pitchFamily="34" charset="-128"/>
              <a:cs typeface="Arial"/>
              <a:sym typeface="Arial"/>
              <a:rtl val="0"/>
            </a:endParaRPr>
          </a:p>
        </p:txBody>
      </p:sp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13255264" y="12857432"/>
            <a:ext cx="4315667" cy="738544"/>
          </a:xfrm>
          <a:prstGeom prst="rect">
            <a:avLst/>
          </a:prstGeom>
          <a:noFill/>
          <a:ln>
            <a:noFill/>
          </a:ln>
        </p:spPr>
        <p:txBody>
          <a:bodyPr lIns="182375" tIns="91200" rIns="182375" bIns="91200" anchor="ctr" anchorCtr="0">
            <a:noAutofit/>
          </a:bodyPr>
          <a:lstStyle>
            <a:lvl1pPr marL="0" marR="0" indent="0" algn="r" rtl="0">
              <a:spcBef>
                <a:spcPts val="0"/>
              </a:spcBef>
              <a:buNone/>
              <a:defRPr sz="2400" b="0" i="0" u="none" strike="noStrike" cap="none" baseline="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pPr fontAlgn="auto">
              <a:spcAft>
                <a:spcPts val="0"/>
              </a:spcAft>
              <a:buSzPct val="25000"/>
            </a:pPr>
            <a:fld id="{00000000-1234-1234-1234-123412341234}" type="slidenum">
              <a:rPr lang="pt-BR" kern="0">
                <a:rtl val="0"/>
              </a:rPr>
              <a:pPr fontAlgn="auto">
                <a:spcAft>
                  <a:spcPts val="0"/>
                </a:spcAft>
                <a:buSzPct val="25000"/>
              </a:pPr>
              <a:t>‹nº›</a:t>
            </a:fld>
            <a:endParaRPr lang="pt-BR" kern="0">
              <a:rtl val="0"/>
            </a:endParaRPr>
          </a:p>
        </p:txBody>
      </p:sp>
    </p:spTree>
    <p:extLst>
      <p:ext uri="{BB962C8B-B14F-4D97-AF65-F5344CB8AC3E}">
        <p14:creationId xmlns:p14="http://schemas.microsoft.com/office/powerpoint/2010/main" val="29718466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hf sldNum="0" hdr="0" ftr="0" dt="0"/>
  <p:txStyles>
    <p:title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algn="l" rtl="0">
        <a:lnSpc>
          <a:spcPct val="100000"/>
        </a:lnSpc>
        <a:spcBef>
          <a:spcPts val="0"/>
        </a:spcBef>
        <a:spcAft>
          <a:spcPts val="0"/>
        </a:spcAft>
      </a:defPPr>
      <a:lvl1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 baseline="0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3AFE5F10-767D-4B45-BB7E-7409798A5B2D}" type="datetimeFigureOut">
              <a:rPr lang="en-US">
                <a:solidFill>
                  <a:prstClr val="black">
                    <a:tint val="75000"/>
                  </a:prstClr>
                </a:solidFill>
                <a:ea typeface="MS PGothic" pitchFamily="34" charset="-128"/>
                <a:cs typeface="+mn-cs"/>
              </a:rPr>
              <a:pPr defTabSz="457200">
                <a:defRPr/>
              </a:pPr>
              <a:t>11/23/2015</a:t>
            </a:fld>
            <a:endParaRPr lang="en-US" dirty="0">
              <a:solidFill>
                <a:prstClr val="black">
                  <a:tint val="75000"/>
                </a:prstClr>
              </a:solidFill>
              <a:ea typeface="MS PGothic" pitchFamily="34" charset="-128"/>
              <a:cs typeface="+mn-cs"/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endParaRPr lang="en-US" dirty="0">
              <a:solidFill>
                <a:prstClr val="black">
                  <a:tint val="75000"/>
                </a:prstClr>
              </a:solidFill>
              <a:ea typeface="MS PGothic" pitchFamily="34" charset="-128"/>
              <a:cs typeface="+mn-cs"/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>
              <a:defRPr/>
            </a:pPr>
            <a:fld id="{01BA4819-5B63-4768-8F88-F88A368BCF86}" type="slidenum">
              <a:rPr lang="en-US">
                <a:solidFill>
                  <a:prstClr val="black">
                    <a:tint val="75000"/>
                  </a:prstClr>
                </a:solidFill>
                <a:ea typeface="MS PGothic" pitchFamily="34" charset="-128"/>
                <a:cs typeface="+mn-cs"/>
              </a:rPr>
              <a:pPr defTabSz="457200">
                <a:defRPr/>
              </a:pPr>
              <a:t>‹nº›</a:t>
            </a:fld>
            <a:endParaRPr lang="en-US" dirty="0">
              <a:solidFill>
                <a:prstClr val="black">
                  <a:tint val="75000"/>
                </a:prstClr>
              </a:solidFill>
              <a:ea typeface="MS PGothic" pitchFamily="34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887782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Relationship Id="rId5" Type="http://schemas.openxmlformats.org/officeDocument/2006/relationships/hyperlink" Target="http://www.planalto.gov.br/ccivil_03/LEIS/L8080.htm#art19t" TargetMode="External"/><Relationship Id="rId4" Type="http://schemas.openxmlformats.org/officeDocument/2006/relationships/hyperlink" Target="http://www.planalto.gov.br/ccivil_03/LEIS/L8080.htm#art19r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CaixaDeTexto 3"/>
          <p:cNvSpPr txBox="1"/>
          <p:nvPr/>
        </p:nvSpPr>
        <p:spPr>
          <a:xfrm>
            <a:off x="0" y="833438"/>
            <a:ext cx="9144000" cy="80021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pt-BR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SECRETARIA DE ESTADO DA SAÚDE</a:t>
            </a:r>
          </a:p>
          <a:p>
            <a:pPr algn="ctr">
              <a:defRPr/>
            </a:pPr>
            <a:r>
              <a:rPr lang="pt-BR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</a:rPr>
              <a:t>COORDENAÇÃO DE DEMANDAS ESTRATEGICAS DO SUS-CODES</a:t>
            </a:r>
            <a:endParaRPr lang="pt-BR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4572000" y="3212976"/>
            <a:ext cx="4392488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pt-B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Perfil da Judicialização em saúde no   </a:t>
            </a:r>
          </a:p>
          <a:p>
            <a:pPr algn="ctr">
              <a:defRPr/>
            </a:pPr>
            <a:r>
              <a:rPr lang="pt-BR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Estado de São Paulo</a:t>
            </a:r>
            <a:endParaRPr lang="pt-BR" sz="28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6124890" y="6021288"/>
            <a:ext cx="2700337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r>
              <a:rPr lang="pt-BR" dirty="0" smtClean="0">
                <a:latin typeface="Arial" pitchFamily="34" charset="0"/>
              </a:rPr>
              <a:t>Novembro/2015</a:t>
            </a:r>
            <a:endParaRPr lang="pt-BR" dirty="0">
              <a:latin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920880" cy="1080120"/>
          </a:xfrm>
        </p:spPr>
        <p:txBody>
          <a:bodyPr/>
          <a:lstStyle/>
          <a:p>
            <a:r>
              <a:rPr lang="pt-BR" sz="2800" dirty="0" smtClean="0">
                <a:solidFill>
                  <a:srgbClr val="FF0000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EXCENTRICIDADES</a:t>
            </a:r>
            <a:endParaRPr lang="pt-BR" sz="2800" dirty="0">
              <a:solidFill>
                <a:srgbClr val="FF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755576" y="1340768"/>
            <a:ext cx="3816424" cy="6058394"/>
          </a:xfrm>
        </p:spPr>
        <p:txBody>
          <a:bodyPr/>
          <a:lstStyle/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ABSORVENTE INTIMO FEMININO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ACHOCOLATADO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ADOÇANTE</a:t>
            </a:r>
            <a:endParaRPr lang="pt-BR" sz="1800" dirty="0">
              <a:solidFill>
                <a:prstClr val="black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AGUA DE COCO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AGUA MINERAL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LEITE INTEGRAL 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LEITE DESNATADO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SUCO DE SOJA (sabores)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SUCO DE FRUTAS (sabores)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AMIDO DE MILHO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FARINHA LACTEA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FARINHA NESTON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GRANOLA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ÓLEO DE SOJA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AZEITE DE OLIVA</a:t>
            </a:r>
          </a:p>
          <a:p>
            <a:pPr marL="0" lvl="0" indent="0" fontAlgn="auto">
              <a:spcBef>
                <a:spcPts val="0"/>
              </a:spcBef>
              <a:spcAft>
                <a:spcPts val="0"/>
              </a:spcAft>
              <a:buNone/>
            </a:pPr>
            <a:endParaRPr lang="pt-BR" sz="1200" dirty="0">
              <a:solidFill>
                <a:prstClr val="black"/>
              </a:solidFill>
            </a:endParaRPr>
          </a:p>
          <a:p>
            <a:endParaRPr lang="pt-BR" dirty="0"/>
          </a:p>
        </p:txBody>
      </p:sp>
      <p:sp>
        <p:nvSpPr>
          <p:cNvPr id="4" name="Espaço Reservado para Conteúdo 2"/>
          <p:cNvSpPr txBox="1">
            <a:spLocks/>
          </p:cNvSpPr>
          <p:nvPr/>
        </p:nvSpPr>
        <p:spPr bwMode="auto">
          <a:xfrm>
            <a:off x="4427984" y="1340768"/>
            <a:ext cx="4464496" cy="60583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82395" tIns="91224" rIns="182395" bIns="91224" numCol="1" anchor="t" anchorCtr="0" compatLnSpc="1">
            <a:prstTxWarp prst="textNoShape">
              <a:avLst/>
            </a:prstTxWarp>
          </a:bodyPr>
          <a:lstStyle>
            <a:lvl1pPr marL="684277" indent="-684277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6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482434" indent="-570281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5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280750" indent="-456067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4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193037" indent="-456067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105386" indent="-456067" algn="l" rtl="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017656" indent="-456067" algn="l" defTabSz="18245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929943" indent="-456067" algn="l" defTabSz="18245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6842239" indent="-456067" algn="l" defTabSz="18245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7754515" indent="-456067" algn="l" defTabSz="182453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ENXAGUANTE BUCAL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SABONETE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(importado  e infantil)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HIDRATANTE  CORPORAL (importado  e infantil)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FILTRO SOLAR (importado)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SHAMPOO 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pt-BR" sz="1800" dirty="0" err="1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anticaspa</a:t>
            </a: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e infantil)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CONDICIONADOR PARA CABELOS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COTONETE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FRALDAS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LENÇOS UMIDECIDOS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COLCHÃO DE SOLTEIRO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PILHAS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r>
              <a:rPr lang="pt-BR" sz="1800" dirty="0" smtClean="0">
                <a:solidFill>
                  <a:prstClr val="black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FILTRO DE BARRO</a:t>
            </a:r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</a:pPr>
            <a:endParaRPr lang="pt-BR" sz="1200" dirty="0" smtClean="0">
              <a:solidFill>
                <a:prstClr val="black"/>
              </a:solidFill>
            </a:endParaRP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409808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graphicFrame>
        <p:nvGraphicFramePr>
          <p:cNvPr id="4" name="Espaço Reservado para Conteúdo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6738702"/>
              </p:ext>
            </p:extLst>
          </p:nvPr>
        </p:nvGraphicFramePr>
        <p:xfrm>
          <a:off x="179512" y="260649"/>
          <a:ext cx="8856983" cy="5866079"/>
        </p:xfrm>
        <a:graphic>
          <a:graphicData uri="http://schemas.openxmlformats.org/drawingml/2006/table">
            <a:tbl>
              <a:tblPr/>
              <a:tblGrid>
                <a:gridCol w="2333686"/>
                <a:gridCol w="1984552"/>
                <a:gridCol w="2554193"/>
                <a:gridCol w="1984552"/>
              </a:tblGrid>
              <a:tr h="1008111">
                <a:tc gridSpan="4">
                  <a:txBody>
                    <a:bodyPr/>
                    <a:lstStyle/>
                    <a:p>
                      <a:pPr algn="ctr" fontAlgn="b"/>
                      <a:endParaRPr lang="pt-BR" sz="1800" b="1" i="0" u="none" strike="noStrike" dirty="0" smtClean="0">
                        <a:solidFill>
                          <a:srgbClr val="FF0000"/>
                        </a:solidFill>
                        <a:effectLst/>
                        <a:latin typeface="Trebuchet MS"/>
                      </a:endParaRPr>
                    </a:p>
                    <a:p>
                      <a:pPr algn="ctr" fontAlgn="b"/>
                      <a:r>
                        <a:rPr lang="pt-BR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0"/>
                        </a:rPr>
                        <a:t>CUSTO </a:t>
                      </a:r>
                      <a:r>
                        <a:rPr lang="pt-BR" sz="18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0"/>
                        </a:rPr>
                        <a:t>PACIENTE/ANO (EM REAIS</a:t>
                      </a:r>
                      <a:r>
                        <a:rPr lang="pt-BR" sz="1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Arial Rounded MT Bold" panose="020F0704030504030204" pitchFamily="34" charset="0"/>
                        </a:rPr>
                        <a:t>)</a:t>
                      </a:r>
                    </a:p>
                    <a:p>
                      <a:pPr algn="ctr" fontAlgn="b"/>
                      <a:endParaRPr lang="pt-BR" sz="1800" b="1" i="0" u="none" strike="noStrike" dirty="0">
                        <a:solidFill>
                          <a:srgbClr val="FF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948327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0000"/>
                          </a:solidFill>
                          <a:effectLst/>
                          <a:latin typeface="Trebuchet MS"/>
                        </a:rPr>
                        <a:t>MEDICAMENTO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rebuchet MS"/>
                        </a:rPr>
                        <a:t>ADMINISTRATIVO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Trebuchet MS"/>
                        </a:rPr>
                        <a:t>JUDICIAL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Trebuchet MS"/>
                        </a:rPr>
                        <a:t>DIFERENÇA              (em vezes)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F243E"/>
                    </a:solidFill>
                  </a:tcPr>
                </a:tc>
              </a:tr>
              <a:tr h="562346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Bevacizumabe</a:t>
                      </a:r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 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R$ 14.410,20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R$ 42.275,25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2,9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346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Cetuximabe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R$ 24.166,87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R$ 36.999,69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1,5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346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Trastuzumabe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R$ 25.307,08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R$ 85.784,85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3,4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346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Temozolomida</a:t>
                      </a:r>
                      <a:endParaRPr lang="pt-BR" sz="1800" b="0" i="0" u="none" strike="noStrike" dirty="0">
                        <a:solidFill>
                          <a:srgbClr val="000000"/>
                        </a:solidFill>
                        <a:effectLst/>
                        <a:latin typeface="Trebuchet MS"/>
                      </a:endParaRP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R$ 53.048,47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R$ 37.976,38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0,7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346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Sorafenibe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R$ 27.372,87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R$ 39.223,05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62346">
                <a:tc>
                  <a:txBody>
                    <a:bodyPr/>
                    <a:lstStyle/>
                    <a:p>
                      <a:pPr algn="l" fontAlgn="b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Sunitinibe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R$ 32.246,08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R$ 46.700,67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1,4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35565">
                <a:tc gridSpan="3">
                  <a:txBody>
                    <a:bodyPr/>
                    <a:lstStyle/>
                    <a:p>
                      <a:pPr algn="l" fontAlgn="b"/>
                      <a:r>
                        <a:rPr lang="pt-BR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Fonte: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 Sistema SCODES (Período: 01/01/2013 - 31/12/2013)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rebuchet MS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9100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631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388912"/>
            <a:ext cx="8208912" cy="5090715"/>
          </a:xfrm>
          <a:solidFill>
            <a:schemeClr val="bg1">
              <a:lumMod val="85000"/>
            </a:schemeClr>
          </a:solidFill>
        </p:spPr>
        <p:txBody>
          <a:bodyPr>
            <a:noAutofit/>
          </a:bodyPr>
          <a:lstStyle/>
          <a:p>
            <a:pPr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2000" dirty="0" smtClean="0">
                <a:latin typeface="+mj-lt"/>
              </a:rPr>
              <a:t>O elenco </a:t>
            </a:r>
            <a:r>
              <a:rPr lang="pt-BR" sz="2000" dirty="0">
                <a:latin typeface="+mj-lt"/>
              </a:rPr>
              <a:t>de medicamentos </a:t>
            </a:r>
            <a:r>
              <a:rPr lang="pt-BR" sz="2000" dirty="0" smtClean="0">
                <a:latin typeface="+mj-lt"/>
              </a:rPr>
              <a:t>da RENAME não </a:t>
            </a:r>
            <a:r>
              <a:rPr lang="pt-BR" sz="2000" dirty="0">
                <a:latin typeface="+mj-lt"/>
              </a:rPr>
              <a:t>é de conhecimento de grande parte dos </a:t>
            </a:r>
            <a:r>
              <a:rPr lang="pt-BR" sz="2000" dirty="0" err="1" smtClean="0">
                <a:latin typeface="+mj-lt"/>
              </a:rPr>
              <a:t>prescritores</a:t>
            </a:r>
            <a:r>
              <a:rPr lang="pt-BR" sz="2000" dirty="0" smtClean="0">
                <a:latin typeface="+mj-lt"/>
              </a:rPr>
              <a:t> e dos usuários;</a:t>
            </a:r>
            <a:endParaRPr lang="pt-BR" sz="2000" dirty="0">
              <a:latin typeface="+mj-lt"/>
            </a:endParaRPr>
          </a:p>
          <a:p>
            <a:pPr lvl="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2000" dirty="0">
                <a:latin typeface="+mj-lt"/>
              </a:rPr>
              <a:t>O</a:t>
            </a:r>
            <a:r>
              <a:rPr lang="pt-BR" sz="2000" dirty="0" smtClean="0">
                <a:latin typeface="+mj-lt"/>
              </a:rPr>
              <a:t> </a:t>
            </a:r>
            <a:r>
              <a:rPr lang="pt-BR" sz="2000" dirty="0">
                <a:latin typeface="+mj-lt"/>
              </a:rPr>
              <a:t>elenco dos medicamentos da RENAME é visto pelos </a:t>
            </a:r>
            <a:r>
              <a:rPr lang="pt-BR" sz="2000" dirty="0" err="1">
                <a:latin typeface="+mj-lt"/>
              </a:rPr>
              <a:t>prescritores</a:t>
            </a:r>
            <a:r>
              <a:rPr lang="pt-BR" sz="2000" dirty="0">
                <a:latin typeface="+mj-lt"/>
              </a:rPr>
              <a:t> como insuficiente para o atual perfil </a:t>
            </a:r>
            <a:r>
              <a:rPr lang="pt-BR" sz="2000" dirty="0" err="1">
                <a:latin typeface="+mj-lt"/>
              </a:rPr>
              <a:t>nosológico</a:t>
            </a:r>
            <a:r>
              <a:rPr lang="pt-BR" sz="2000" dirty="0">
                <a:latin typeface="+mj-lt"/>
              </a:rPr>
              <a:t> da </a:t>
            </a:r>
            <a:r>
              <a:rPr lang="pt-BR" sz="2000" dirty="0" smtClean="0">
                <a:latin typeface="+mj-lt"/>
              </a:rPr>
              <a:t>população, ou ainda desconsiderado;</a:t>
            </a:r>
          </a:p>
          <a:p>
            <a:pPr lvl="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2000" dirty="0" smtClean="0">
                <a:latin typeface="+mj-lt"/>
              </a:rPr>
              <a:t>As </a:t>
            </a:r>
            <a:r>
              <a:rPr lang="pt-BR" sz="2000" dirty="0">
                <a:latin typeface="+mj-lt"/>
              </a:rPr>
              <a:t>solicitações de medicamentos não padronizados impactam, tanto financeiramente como tecnicamente, sobre </a:t>
            </a:r>
            <a:r>
              <a:rPr lang="pt-BR" sz="2000" dirty="0" smtClean="0">
                <a:latin typeface="+mj-lt"/>
              </a:rPr>
              <a:t>a política e </a:t>
            </a:r>
            <a:r>
              <a:rPr lang="pt-BR" sz="2000" dirty="0">
                <a:latin typeface="+mj-lt"/>
              </a:rPr>
              <a:t>gestão da AF;</a:t>
            </a:r>
          </a:p>
          <a:p>
            <a:pPr lvl="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2000" dirty="0">
                <a:latin typeface="+mj-lt"/>
              </a:rPr>
              <a:t>O</a:t>
            </a:r>
            <a:r>
              <a:rPr lang="pt-BR" sz="2000" dirty="0" smtClean="0">
                <a:latin typeface="+mj-lt"/>
              </a:rPr>
              <a:t>s usuários, </a:t>
            </a:r>
            <a:r>
              <a:rPr lang="pt-BR" sz="2000" dirty="0" err="1" smtClean="0">
                <a:latin typeface="+mj-lt"/>
              </a:rPr>
              <a:t>prescritores</a:t>
            </a:r>
            <a:r>
              <a:rPr lang="pt-BR" sz="2000" dirty="0" smtClean="0">
                <a:latin typeface="+mj-lt"/>
              </a:rPr>
              <a:t> e operadores do direito </a:t>
            </a:r>
            <a:r>
              <a:rPr lang="pt-BR" sz="2000" dirty="0">
                <a:latin typeface="+mj-lt"/>
              </a:rPr>
              <a:t>veem como obrigação do SUS o fornecimento de todo e qualquer </a:t>
            </a:r>
            <a:r>
              <a:rPr lang="pt-BR" sz="2000" dirty="0" smtClean="0">
                <a:latin typeface="+mj-lt"/>
              </a:rPr>
              <a:t>medicamento;</a:t>
            </a:r>
            <a:endParaRPr lang="pt-BR" sz="2000" dirty="0">
              <a:latin typeface="+mj-lt"/>
            </a:endParaRPr>
          </a:p>
          <a:p>
            <a:pPr lvl="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2000" dirty="0" smtClean="0">
                <a:latin typeface="+mj-lt"/>
              </a:rPr>
              <a:t>Desconhecimento  ou não reconhecimento da incorporação tecnologia SUS-</a:t>
            </a:r>
            <a:r>
              <a:rPr lang="pt-BR" sz="2000" b="1" dirty="0" smtClean="0">
                <a:solidFill>
                  <a:srgbClr val="FF0000"/>
                </a:solidFill>
                <a:latin typeface="+mj-lt"/>
              </a:rPr>
              <a:t>CONITEC</a:t>
            </a:r>
            <a:r>
              <a:rPr lang="pt-BR" sz="2600" b="1" dirty="0" smtClean="0">
                <a:solidFill>
                  <a:srgbClr val="FF0000"/>
                </a:solidFill>
                <a:latin typeface="+mj-lt"/>
              </a:rPr>
              <a:t>;</a:t>
            </a:r>
          </a:p>
          <a:p>
            <a:pPr lvl="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2000" dirty="0" smtClean="0">
                <a:latin typeface="+mj-lt"/>
              </a:rPr>
              <a:t>As decisões judiciais são concedidas liminarmente; independente da situação clínica ou produto;</a:t>
            </a:r>
          </a:p>
          <a:p>
            <a:pPr lvl="0" algn="just">
              <a:buClr>
                <a:srgbClr val="FF0000"/>
              </a:buClr>
              <a:buFont typeface="Wingdings" pitchFamily="2" charset="2"/>
              <a:buChar char="§"/>
            </a:pPr>
            <a:r>
              <a:rPr lang="pt-BR" sz="2000" dirty="0" smtClean="0">
                <a:latin typeface="+mj-lt"/>
              </a:rPr>
              <a:t>Nas decisões judiciais não são consideradas as Recomendações do CNJ</a:t>
            </a:r>
            <a:endParaRPr lang="pt-BR" sz="2000" dirty="0">
              <a:latin typeface="+mj-lt"/>
            </a:endParaRPr>
          </a:p>
        </p:txBody>
      </p:sp>
      <p:sp>
        <p:nvSpPr>
          <p:cNvPr id="5" name="Título 1"/>
          <p:cNvSpPr txBox="1">
            <a:spLocks noGrp="1"/>
          </p:cNvSpPr>
          <p:nvPr>
            <p:ph type="title"/>
          </p:nvPr>
        </p:nvSpPr>
        <p:spPr>
          <a:xfrm>
            <a:off x="457200" y="260648"/>
            <a:ext cx="8229600" cy="93610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400" dirty="0" smtClean="0">
                <a:solidFill>
                  <a:srgbClr val="FF0000"/>
                </a:solidFill>
                <a:latin typeface="Arial Rounded MT Bold" pitchFamily="34" charset="0"/>
              </a:rPr>
              <a:t/>
            </a:r>
            <a:br>
              <a:rPr lang="pt-BR" sz="2400" dirty="0" smtClean="0">
                <a:solidFill>
                  <a:srgbClr val="FF0000"/>
                </a:solidFill>
                <a:latin typeface="Arial Rounded MT Bold" pitchFamily="34" charset="0"/>
              </a:rPr>
            </a:br>
            <a:r>
              <a:rPr lang="pt-BR" sz="2400" dirty="0" smtClean="0">
                <a:solidFill>
                  <a:srgbClr val="FF0000"/>
                </a:solidFill>
                <a:latin typeface="Arial Rounded MT Bold" pitchFamily="34" charset="0"/>
              </a:rPr>
              <a:t>Pressupostos</a:t>
            </a:r>
            <a:r>
              <a:rPr lang="pt-BR" sz="2400" dirty="0">
                <a:solidFill>
                  <a:srgbClr val="FF0000"/>
                </a:solidFill>
                <a:latin typeface="Arial Rounded MT Bold" pitchFamily="34" charset="0"/>
              </a:rPr>
              <a:t/>
            </a:r>
            <a:br>
              <a:rPr lang="pt-BR" sz="2400" dirty="0">
                <a:solidFill>
                  <a:srgbClr val="FF0000"/>
                </a:solidFill>
                <a:latin typeface="Arial Rounded MT Bold" pitchFamily="34" charset="0"/>
              </a:rPr>
            </a:br>
            <a:endParaRPr lang="pt-BR" sz="24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645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52128"/>
          </a:xfrm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r>
              <a:rPr lang="pt-BR" sz="2700" dirty="0" smtClean="0"/>
              <a:t/>
            </a:r>
            <a:br>
              <a:rPr lang="pt-BR" sz="2700" dirty="0" smtClean="0"/>
            </a:br>
            <a:r>
              <a:rPr lang="pt-BR" sz="2700" dirty="0" smtClean="0"/>
              <a:t/>
            </a:r>
            <a:br>
              <a:rPr lang="pt-BR" sz="2700" dirty="0" smtClean="0"/>
            </a:br>
            <a:r>
              <a:rPr lang="pt-BR" sz="3600" b="1" dirty="0" smtClean="0">
                <a:solidFill>
                  <a:srgbClr val="FF0000"/>
                </a:solidFill>
                <a:latin typeface="Arial Rounded MT Bold" panose="020F0704030504030204" pitchFamily="34" charset="0"/>
              </a:rPr>
              <a:t>CONITEC</a:t>
            </a:r>
            <a:r>
              <a:rPr lang="pt-BR" sz="2700" dirty="0"/>
              <a:t/>
            </a:r>
            <a:br>
              <a:rPr lang="pt-BR" sz="2700" dirty="0"/>
            </a:br>
            <a:r>
              <a:rPr lang="pt-BR" sz="2200" dirty="0"/>
              <a:t>LEI n.12.508 -2011</a:t>
            </a:r>
            <a:br>
              <a:rPr lang="pt-BR" sz="2200" dirty="0"/>
            </a:br>
            <a:r>
              <a:rPr lang="pt-BR" sz="2200" dirty="0"/>
              <a:t>Decreto 7.646-2011</a:t>
            </a:r>
            <a:r>
              <a:rPr lang="pt-BR" dirty="0"/>
              <a:t/>
            </a:r>
            <a:br>
              <a:rPr lang="pt-BR" dirty="0"/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solidFill>
            <a:schemeClr val="bg1">
              <a:lumMod val="95000"/>
            </a:schemeClr>
          </a:solidFill>
          <a:effectLst>
            <a:innerShdw blurRad="63500" dist="50800" dir="8100000">
              <a:prstClr val="black">
                <a:alpha val="50000"/>
              </a:prstClr>
            </a:innerShdw>
          </a:effectLst>
        </p:spPr>
        <p:txBody>
          <a:bodyPr>
            <a:normAutofit lnSpcReduction="10000"/>
          </a:bodyPr>
          <a:lstStyle/>
          <a:p>
            <a:r>
              <a:rPr lang="pt-BR" dirty="0" smtClean="0"/>
              <a:t>Reuniões plenário= 28</a:t>
            </a:r>
          </a:p>
          <a:p>
            <a:r>
              <a:rPr lang="pt-BR" dirty="0" smtClean="0"/>
              <a:t>Demandas recebidas= 316</a:t>
            </a:r>
          </a:p>
          <a:p>
            <a:r>
              <a:rPr lang="pt-BR" dirty="0" err="1" smtClean="0"/>
              <a:t>Tec</a:t>
            </a:r>
            <a:r>
              <a:rPr lang="pt-BR" dirty="0" smtClean="0"/>
              <a:t> incorporadas= 95    não incorporadas= 47</a:t>
            </a:r>
          </a:p>
          <a:p>
            <a:pPr marL="0" indent="0">
              <a:buNone/>
            </a:pPr>
            <a:r>
              <a:rPr lang="pt-BR" dirty="0" smtClean="0"/>
              <a:t>    (</a:t>
            </a:r>
            <a:r>
              <a:rPr lang="pt-BR" dirty="0"/>
              <a:t>65% </a:t>
            </a:r>
            <a:r>
              <a:rPr lang="pt-BR" dirty="0" err="1"/>
              <a:t>Med</a:t>
            </a:r>
            <a:r>
              <a:rPr lang="pt-BR" dirty="0"/>
              <a:t> , 20% procedimentos e 15% produtos</a:t>
            </a:r>
            <a:r>
              <a:rPr lang="pt-BR" dirty="0" smtClean="0"/>
              <a:t>)</a:t>
            </a:r>
          </a:p>
          <a:p>
            <a:r>
              <a:rPr lang="pt-BR" dirty="0" smtClean="0"/>
              <a:t>Consultas públicas= 94</a:t>
            </a:r>
          </a:p>
          <a:p>
            <a:r>
              <a:rPr lang="pt-BR" dirty="0" smtClean="0"/>
              <a:t>Contribuições consultas públicas= 5.082</a:t>
            </a:r>
          </a:p>
          <a:p>
            <a:r>
              <a:rPr lang="pt-BR" dirty="0" smtClean="0">
                <a:solidFill>
                  <a:srgbClr val="FF0000"/>
                </a:solidFill>
              </a:rPr>
              <a:t>LISTA AF = 2010 = 550 ITENS HOJE 844</a:t>
            </a:r>
            <a:endParaRPr lang="pt-B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275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Image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3" y="7938"/>
            <a:ext cx="913288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Tabela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4679008"/>
              </p:ext>
            </p:extLst>
          </p:nvPr>
        </p:nvGraphicFramePr>
        <p:xfrm>
          <a:off x="467545" y="1268759"/>
          <a:ext cx="8496942" cy="4500361"/>
        </p:xfrm>
        <a:graphic>
          <a:graphicData uri="http://schemas.openxmlformats.org/drawingml/2006/table">
            <a:tbl>
              <a:tblPr/>
              <a:tblGrid>
                <a:gridCol w="532389"/>
                <a:gridCol w="532389"/>
                <a:gridCol w="532389"/>
                <a:gridCol w="787937"/>
                <a:gridCol w="5049721"/>
                <a:gridCol w="1062117"/>
              </a:tblGrid>
              <a:tr h="360041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pt-BR" sz="1600" b="1" i="1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CADASTRADAS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31240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Nº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Incorporado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Descrições dos Itens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Demandas</a:t>
                      </a:r>
                      <a:b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</a:br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Cadastradas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F2F2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Insulina / Glargina - 100 Ui/Ml - 3 Ml - Refil / Unidade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4.520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Insulina / Lispro - 100 Ui/Ml - 3 Ml - Refil / Unidade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Insulina / Asparte - 100 Ui/Ml - 3 Ml - Refil / Unidade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2.026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</a:t>
                      </a:r>
                      <a:r>
                        <a:rPr lang="pt-B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Ranibizumabe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/ 10 Mg/Ml - 0,23 Ml / Ampola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1.759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Clopidogrel / 75 Mg / Comprimido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1.689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Insulina / Glargina - 100 Ui/Ml - 10 Ml / Frasco-Ampola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Insulina / Lispro - 100 Ui/Ml - 10 Ml / Frasco-Ampola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1.294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Omeprazol / 20 Mg / Cápsula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Ácido Acetilsalicílico / 100 Mg / Comprimido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95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 / 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**</a:t>
                      </a:r>
                      <a:r>
                        <a:rPr lang="pt-B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Adalimumabe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/ 40 Mg - Solução Injetável - 0,8 Ml / Frasco-Ampola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921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289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Cloridrato De </a:t>
                      </a:r>
                      <a:r>
                        <a:rPr lang="pt-B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Cinacalcete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/ 30 Mg / Comprimido Revestido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Insulina / Asparte - 100 Ui/Ml - Caneta Descartável / Unidade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Boceprevir / 200 Mg / Cápsula Gelatinosa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839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Ácido Zoledrônico / 5 Mg/100 Ml / Frasco-Ampola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7150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Insulina / Glargina - 100 Ui/Ml - Caneta Descartável / Unidade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...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Glicosamina + Condroitina / 1,5 G + 1,2 G / Sache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Insulina / </a:t>
                      </a:r>
                      <a:r>
                        <a:rPr lang="pt-B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Detemir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- 100 Ui/Ml - 3 Ml - Refil / Unidade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726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 / Não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***</a:t>
                      </a:r>
                      <a:r>
                        <a:rPr lang="pt-B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Infliximabe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/ 10 Mg/Ml - Pó </a:t>
                      </a:r>
                      <a:r>
                        <a:rPr lang="pt-BR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Lióflio</a:t>
                      </a:r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 - 10 Ml / Frasco-Ampola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Losartana / 50 Mg / Comprimido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682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071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x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Sim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Rituximabe / 500 Mg / Frasco-Ampola / Sem Marca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669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D9D9D9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ela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0398471"/>
              </p:ext>
            </p:extLst>
          </p:nvPr>
        </p:nvGraphicFramePr>
        <p:xfrm>
          <a:off x="467544" y="116632"/>
          <a:ext cx="8496944" cy="1043940"/>
        </p:xfrm>
        <a:graphic>
          <a:graphicData uri="http://schemas.openxmlformats.org/drawingml/2006/table">
            <a:tbl>
              <a:tblPr/>
              <a:tblGrid>
                <a:gridCol w="8496944"/>
              </a:tblGrid>
              <a:tr h="26659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400" b="1" i="0" u="none" strike="noStrike" dirty="0">
                          <a:solidFill>
                            <a:srgbClr val="948A54"/>
                          </a:solidFill>
                          <a:effectLst/>
                          <a:latin typeface="Arial"/>
                        </a:rPr>
                        <a:t>TOP 20 DOS ITENS DE MEDICAMENTOS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38235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20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AVALIAÇÃO CONITEC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5829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Extração da Base: Em 09.02.2015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272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Fonte: Sistema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S_Codes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2572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tângulo de cantos arredondados 3"/>
          <p:cNvSpPr/>
          <p:nvPr/>
        </p:nvSpPr>
        <p:spPr>
          <a:xfrm>
            <a:off x="6910401" y="6187616"/>
            <a:ext cx="1728192" cy="2880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Fonte: Sistema S-Codes</a:t>
            </a:r>
            <a:endParaRPr lang="pt-B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106326" y="74428"/>
            <a:ext cx="8899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800" b="1" dirty="0" smtClean="0">
                <a:latin typeface="Arial" pitchFamily="34" charset="0"/>
              </a:rPr>
              <a:t>RELATÓRIO DE </a:t>
            </a:r>
            <a:r>
              <a:rPr lang="pt-BR" sz="2800" b="1" dirty="0" smtClean="0">
                <a:solidFill>
                  <a:srgbClr val="FF0000"/>
                </a:solidFill>
                <a:latin typeface="Arial" pitchFamily="34" charset="0"/>
              </a:rPr>
              <a:t>AÇÕES JUDICIAIS</a:t>
            </a:r>
          </a:p>
          <a:p>
            <a:pPr algn="ctr"/>
            <a:r>
              <a:rPr lang="pt-BR" sz="2000" b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</a:rPr>
              <a:t>DEMANDAS CADASTRADAS X ATIVAS</a:t>
            </a:r>
            <a:endParaRPr lang="pt-BR" sz="2000" b="1" dirty="0">
              <a:solidFill>
                <a:schemeClr val="accent6">
                  <a:lumMod val="50000"/>
                </a:schemeClr>
              </a:solidFill>
              <a:latin typeface="Arial" pitchFamily="34" charset="0"/>
            </a:endParaRPr>
          </a:p>
          <a:p>
            <a:pPr algn="ctr"/>
            <a:r>
              <a:rPr lang="pt-BR" sz="1400" dirty="0" smtClean="0">
                <a:latin typeface="Arial" pitchFamily="34" charset="0"/>
              </a:rPr>
              <a:t>Base de dados: Até 22.10.2015</a:t>
            </a:r>
          </a:p>
          <a:p>
            <a:endParaRPr lang="pt-BR" dirty="0"/>
          </a:p>
        </p:txBody>
      </p:sp>
      <p:pic>
        <p:nvPicPr>
          <p:cNvPr id="3" name="Image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544" y="1546658"/>
            <a:ext cx="8171049" cy="3610534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5622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1521" y="476672"/>
            <a:ext cx="8640959" cy="713243"/>
          </a:xfrm>
        </p:spPr>
        <p:txBody>
          <a:bodyPr/>
          <a:lstStyle/>
          <a:p>
            <a:r>
              <a:rPr lang="pt-BR" sz="2400" dirty="0" smtClean="0">
                <a:solidFill>
                  <a:srgbClr val="FF0000"/>
                </a:solidFill>
                <a:latin typeface="Arial Rounded MT Bold" pitchFamily="34" charset="0"/>
              </a:rPr>
              <a:t>COMPARATIVO DE CUSTOS</a:t>
            </a:r>
            <a:endParaRPr lang="pt-BR" sz="24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7504" y="1484784"/>
            <a:ext cx="8822467" cy="4032448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pt-BR" sz="1800" dirty="0" smtClean="0">
                <a:solidFill>
                  <a:srgbClr val="FF0000"/>
                </a:solidFill>
                <a:latin typeface="Arial Rounded MT Bold" pitchFamily="34" charset="0"/>
              </a:rPr>
              <a:t>ORÇAMENTO PARA SAÚDE 2015 = 21 BILHÕES</a:t>
            </a:r>
          </a:p>
          <a:p>
            <a:pPr>
              <a:lnSpc>
                <a:spcPct val="200000"/>
              </a:lnSpc>
            </a:pPr>
            <a:r>
              <a:rPr lang="pt-BR" sz="1800" dirty="0" smtClean="0">
                <a:solidFill>
                  <a:srgbClr val="FF0000"/>
                </a:solidFill>
                <a:latin typeface="Arial Rounded MT Bold" pitchFamily="34" charset="0"/>
              </a:rPr>
              <a:t>CUSTO ANUAL JUDICIALIZAÇÃO = 1 BILHÃO/0,01% DA POPULAÇÃO</a:t>
            </a:r>
          </a:p>
          <a:p>
            <a:pPr>
              <a:lnSpc>
                <a:spcPct val="200000"/>
              </a:lnSpc>
            </a:pPr>
            <a:r>
              <a:rPr lang="pt-BR" sz="1800" dirty="0" smtClean="0">
                <a:latin typeface="Arial Rounded MT Bold" pitchFamily="34" charset="0"/>
              </a:rPr>
              <a:t>CUSTO ANUAL DE 200 AME´S</a:t>
            </a:r>
          </a:p>
          <a:p>
            <a:pPr>
              <a:lnSpc>
                <a:spcPct val="200000"/>
              </a:lnSpc>
            </a:pPr>
            <a:r>
              <a:rPr lang="pt-BR" sz="1800" dirty="0" smtClean="0">
                <a:latin typeface="Arial Rounded MT Bold" pitchFamily="34" charset="0"/>
              </a:rPr>
              <a:t>CUSTO  ANUAL HOSPITAL CLÍNICAS= 1,5 BILHÃO</a:t>
            </a:r>
          </a:p>
          <a:p>
            <a:pPr>
              <a:lnSpc>
                <a:spcPct val="200000"/>
              </a:lnSpc>
            </a:pPr>
            <a:r>
              <a:rPr lang="pt-BR" sz="1800" dirty="0" smtClean="0">
                <a:latin typeface="Arial Rounded MT Bold" pitchFamily="34" charset="0"/>
              </a:rPr>
              <a:t>CUSTO ANUAL HOSPITAIS DA ADM DIRETA= 3 BILHÕES</a:t>
            </a:r>
          </a:p>
          <a:p>
            <a:pPr>
              <a:lnSpc>
                <a:spcPct val="200000"/>
              </a:lnSpc>
            </a:pPr>
            <a:r>
              <a:rPr lang="pt-BR" sz="1800" dirty="0" smtClean="0">
                <a:latin typeface="Arial Rounded MT Bold" pitchFamily="34" charset="0"/>
              </a:rPr>
              <a:t>CUSTO ANUAL HOSPITAIS  ADM OSS = 4 BILHÕES</a:t>
            </a:r>
          </a:p>
          <a:p>
            <a:pPr>
              <a:lnSpc>
                <a:spcPct val="200000"/>
              </a:lnSpc>
            </a:pPr>
            <a:endParaRPr lang="pt-BR" sz="1800" dirty="0" smtClean="0"/>
          </a:p>
          <a:p>
            <a:pPr>
              <a:lnSpc>
                <a:spcPct val="200000"/>
              </a:lnSpc>
            </a:pPr>
            <a:endParaRPr lang="pt-BR" sz="1800" dirty="0"/>
          </a:p>
        </p:txBody>
      </p:sp>
    </p:spTree>
    <p:extLst>
      <p:ext uri="{BB962C8B-B14F-4D97-AF65-F5344CB8AC3E}">
        <p14:creationId xmlns:p14="http://schemas.microsoft.com/office/powerpoint/2010/main" val="271419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hgoncalves.SESSP\Desktop\Imagem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384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CaixaDeTexto 7"/>
          <p:cNvSpPr txBox="1"/>
          <p:nvPr/>
        </p:nvSpPr>
        <p:spPr>
          <a:xfrm>
            <a:off x="1052623" y="1334387"/>
            <a:ext cx="8486688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 sz="4400" b="1" i="1" dirty="0" smtClean="0">
              <a:solidFill>
                <a:srgbClr val="9BBB59">
                  <a:lumMod val="75000"/>
                </a:srgbClr>
              </a:solidFill>
              <a:latin typeface="Arial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4400" b="1" i="1" dirty="0">
                <a:solidFill>
                  <a:srgbClr val="9BBB59">
                    <a:lumMod val="75000"/>
                  </a:srgbClr>
                </a:solidFill>
                <a:latin typeface="Arial" pitchFamily="34" charset="0"/>
              </a:rPr>
              <a:t> </a:t>
            </a:r>
            <a:r>
              <a:rPr lang="pt-BR" sz="4400" b="1" i="1" dirty="0" smtClean="0">
                <a:solidFill>
                  <a:srgbClr val="9BBB59">
                    <a:lumMod val="75000"/>
                  </a:srgbClr>
                </a:solidFill>
                <a:latin typeface="Arial" pitchFamily="34" charset="0"/>
              </a:rPr>
              <a:t>              </a:t>
            </a:r>
            <a:r>
              <a:rPr lang="pt-BR" sz="4400" b="1" i="1" dirty="0" smtClean="0">
                <a:solidFill>
                  <a:srgbClr val="FF0000"/>
                </a:solidFill>
                <a:latin typeface="Arial" pitchFamily="34" charset="0"/>
              </a:rPr>
              <a:t>Legislação</a:t>
            </a:r>
            <a:r>
              <a:rPr lang="pt-BR" sz="4400" b="1" i="1" dirty="0" smtClean="0">
                <a:solidFill>
                  <a:srgbClr val="9BBB59">
                    <a:lumMod val="75000"/>
                  </a:srgbClr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2" name="CaixaDeTexto 1"/>
          <p:cNvSpPr txBox="1"/>
          <p:nvPr/>
        </p:nvSpPr>
        <p:spPr>
          <a:xfrm>
            <a:off x="5039833" y="5660855"/>
            <a:ext cx="41385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000" dirty="0" smtClean="0">
                <a:solidFill>
                  <a:prstClr val="black"/>
                </a:solidFill>
                <a:latin typeface="Arial" pitchFamily="34" charset="0"/>
              </a:rPr>
              <a:t>Secretaria de Estado da Saúde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000" dirty="0" smtClean="0">
                <a:solidFill>
                  <a:prstClr val="black"/>
                </a:solidFill>
                <a:latin typeface="Arial" pitchFamily="34" charset="0"/>
              </a:rPr>
              <a:t>São Paulo</a:t>
            </a:r>
            <a:endParaRPr lang="pt-BR" sz="2000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853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008112"/>
          </a:xfrm>
        </p:spPr>
        <p:txBody>
          <a:bodyPr>
            <a:normAutofit/>
          </a:bodyPr>
          <a:lstStyle/>
          <a:p>
            <a:pPr algn="ctr"/>
            <a:r>
              <a:rPr lang="pt-BR" sz="2800" b="1" dirty="0" smtClean="0">
                <a:solidFill>
                  <a:srgbClr val="FF0000"/>
                </a:solidFill>
              </a:rPr>
              <a:t>RESUMO- LEGISLAÇÃO</a:t>
            </a:r>
            <a:br>
              <a:rPr lang="pt-BR" sz="2800" b="1" dirty="0" smtClean="0">
                <a:solidFill>
                  <a:srgbClr val="FF0000"/>
                </a:solidFill>
              </a:rPr>
            </a:br>
            <a:r>
              <a:rPr lang="pt-BR" sz="2800" b="1" dirty="0" smtClean="0">
                <a:solidFill>
                  <a:srgbClr val="FF0000"/>
                </a:solidFill>
              </a:rPr>
              <a:t>PRESCRIÇÃO MÉDICA - SUS</a:t>
            </a:r>
            <a:endParaRPr lang="pt-BR" sz="2800" b="1" dirty="0">
              <a:solidFill>
                <a:srgbClr val="FF000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864" y="908720"/>
            <a:ext cx="8229600" cy="5616624"/>
          </a:xfrm>
        </p:spPr>
        <p:txBody>
          <a:bodyPr>
            <a:normAutofit/>
          </a:bodyPr>
          <a:lstStyle/>
          <a:p>
            <a:endParaRPr lang="pt-BR" sz="2000" i="1" dirty="0" smtClean="0">
              <a:ea typeface="Helvetica" charset="0"/>
              <a:cs typeface="Arial" pitchFamily="34" charset="0"/>
              <a:sym typeface="Helvetica" charset="0"/>
            </a:endParaRPr>
          </a:p>
          <a:p>
            <a:endParaRPr lang="pt-BR" sz="2000" i="1" dirty="0">
              <a:ea typeface="Helvetica" charset="0"/>
              <a:cs typeface="Arial" pitchFamily="34" charset="0"/>
              <a:sym typeface="Helvetica" charset="0"/>
            </a:endParaRPr>
          </a:p>
          <a:p>
            <a:endParaRPr lang="pt-BR" sz="2000" i="1" dirty="0" smtClean="0">
              <a:ea typeface="Helvetica" charset="0"/>
              <a:cs typeface="Arial" pitchFamily="34" charset="0"/>
              <a:sym typeface="Helvetica" charset="0"/>
            </a:endParaRPr>
          </a:p>
          <a:p>
            <a:endParaRPr lang="pt-BR" sz="2000" i="1" dirty="0">
              <a:ea typeface="Helvetica" charset="0"/>
              <a:cs typeface="Arial" pitchFamily="34" charset="0"/>
              <a:sym typeface="Helvetica" charset="0"/>
            </a:endParaRPr>
          </a:p>
          <a:p>
            <a:endParaRPr lang="pt-BR" sz="2000" i="1" dirty="0" smtClean="0">
              <a:ea typeface="Helvetica" charset="0"/>
              <a:cs typeface="Arial" pitchFamily="34" charset="0"/>
              <a:sym typeface="Helvetica" charset="0"/>
            </a:endParaRPr>
          </a:p>
          <a:p>
            <a:r>
              <a:rPr lang="pt-BR" sz="2000" i="1" dirty="0" smtClean="0">
                <a:ea typeface="Helvetica" charset="0"/>
                <a:cs typeface="Arial" pitchFamily="34" charset="0"/>
                <a:sym typeface="Helvetica" charset="0"/>
              </a:rPr>
              <a:t>LEI  Nº 8.080, DE 19/09/1990 ( ARTS. 6º E 7º)</a:t>
            </a:r>
          </a:p>
          <a:p>
            <a:r>
              <a:rPr lang="pt-BR" sz="2000" i="1" dirty="0" smtClean="0">
                <a:ea typeface="Helvetica" charset="0"/>
                <a:cs typeface="Arial" pitchFamily="34" charset="0"/>
                <a:sym typeface="Helvetica" charset="0"/>
              </a:rPr>
              <a:t>LEI Nº. 12.401, DE 28 DE ABRIL DE 2011 ( ARTS. 19 M, P, T)</a:t>
            </a:r>
            <a:endParaRPr lang="pt-BR" sz="2000" dirty="0" smtClean="0">
              <a:sym typeface="Helvetica" charset="0"/>
            </a:endParaRPr>
          </a:p>
          <a:p>
            <a:r>
              <a:rPr lang="pt-BR" sz="2000" i="1" dirty="0" smtClean="0">
                <a:ea typeface="Helvetica" charset="0"/>
                <a:cs typeface="Arial" pitchFamily="34" charset="0"/>
                <a:sym typeface="Helvetica" charset="0"/>
              </a:rPr>
              <a:t>DECRETO Nº 7.508, DE 28/06/2011 ( ARTS. 20 E 28)</a:t>
            </a:r>
          </a:p>
          <a:p>
            <a:r>
              <a:rPr lang="pt-BR" sz="2000" dirty="0" smtClean="0"/>
              <a:t>RESOLUÇÃO SS - 83, DE 17-8-2015</a:t>
            </a:r>
          </a:p>
          <a:p>
            <a:r>
              <a:rPr lang="pt-BR" sz="2000" dirty="0" smtClean="0"/>
              <a:t>RESOLUÇÃO CREMESP Nº 278, DE 23/09/2015</a:t>
            </a:r>
            <a:endParaRPr lang="pt-BR" sz="2000" i="1" dirty="0" smtClean="0">
              <a:ea typeface="Helvetica" charset="0"/>
              <a:cs typeface="Arial" pitchFamily="34" charset="0"/>
              <a:sym typeface="Helvetica" charset="0"/>
            </a:endParaRPr>
          </a:p>
          <a:p>
            <a:pPr marL="0" indent="0" algn="ctr">
              <a:buNone/>
            </a:pPr>
            <a:endParaRPr lang="pt-BR" sz="2000" dirty="0" smtClean="0"/>
          </a:p>
          <a:p>
            <a:pPr marL="0" indent="0" algn="ctr">
              <a:buNone/>
            </a:pPr>
            <a:endParaRPr lang="pt-BR" sz="2000" dirty="0"/>
          </a:p>
          <a:p>
            <a:pPr marL="0" indent="0" algn="ctr">
              <a:buNone/>
            </a:pPr>
            <a:r>
              <a:rPr lang="pt-BR" sz="2000" dirty="0" smtClean="0"/>
              <a:t>.</a:t>
            </a:r>
            <a:endParaRPr lang="pt-BR" sz="2000" i="1" dirty="0">
              <a:latin typeface="Arial" pitchFamily="34" charset="0"/>
              <a:ea typeface="Helvetica" charset="0"/>
              <a:cs typeface="Arial" pitchFamily="34" charset="0"/>
              <a:sym typeface="Helvetica" charset="0"/>
            </a:endParaRPr>
          </a:p>
          <a:p>
            <a:endParaRPr lang="pt-BR" i="1" dirty="0">
              <a:latin typeface="Arial" pitchFamily="34" charset="0"/>
              <a:ea typeface="Helvetica" charset="0"/>
              <a:cs typeface="Arial" pitchFamily="34" charset="0"/>
              <a:sym typeface="Helvetica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09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pt-BR" sz="2400" i="1" spc="0" dirty="0" smtClean="0">
                <a:solidFill>
                  <a:prstClr val="black"/>
                </a:solidFill>
                <a:latin typeface="Arial" pitchFamily="34" charset="0"/>
                <a:ea typeface="Helvetica" charset="0"/>
                <a:cs typeface="Arial" pitchFamily="34" charset="0"/>
                <a:sym typeface="Helvetica" charset="0"/>
              </a:rPr>
              <a:t/>
            </a:r>
            <a:br>
              <a:rPr lang="pt-BR" sz="2400" i="1" spc="0" dirty="0" smtClean="0">
                <a:solidFill>
                  <a:prstClr val="black"/>
                </a:solidFill>
                <a:latin typeface="Arial" pitchFamily="34" charset="0"/>
                <a:ea typeface="Helvetica" charset="0"/>
                <a:cs typeface="Arial" pitchFamily="34" charset="0"/>
                <a:sym typeface="Helvetica" charset="0"/>
              </a:rPr>
            </a:br>
            <a:r>
              <a:rPr lang="pt-BR" sz="2400" i="1" spc="0" dirty="0">
                <a:solidFill>
                  <a:prstClr val="black"/>
                </a:solidFill>
                <a:latin typeface="Arial" pitchFamily="34" charset="0"/>
                <a:ea typeface="Helvetica" charset="0"/>
                <a:cs typeface="Arial" pitchFamily="34" charset="0"/>
                <a:sym typeface="Helvetica" charset="0"/>
              </a:rPr>
              <a:t/>
            </a:r>
            <a:br>
              <a:rPr lang="pt-BR" sz="2400" i="1" spc="0" dirty="0">
                <a:solidFill>
                  <a:prstClr val="black"/>
                </a:solidFill>
                <a:latin typeface="Arial" pitchFamily="34" charset="0"/>
                <a:ea typeface="Helvetica" charset="0"/>
                <a:cs typeface="Arial" pitchFamily="34" charset="0"/>
                <a:sym typeface="Helvetica" charset="0"/>
              </a:rPr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67544" y="1226368"/>
            <a:ext cx="8229600" cy="5442991"/>
          </a:xfrm>
        </p:spPr>
        <p:txBody>
          <a:bodyPr>
            <a:noAutofit/>
          </a:bodyPr>
          <a:lstStyle/>
          <a:p>
            <a:pPr algn="just"/>
            <a:r>
              <a:rPr lang="pt-BR" sz="1800" dirty="0" smtClean="0">
                <a:solidFill>
                  <a:srgbClr val="FF0000"/>
                </a:solidFill>
              </a:rPr>
              <a:t>A </a:t>
            </a:r>
            <a:r>
              <a:rPr lang="pt-BR" sz="1800" dirty="0">
                <a:solidFill>
                  <a:srgbClr val="FF0000"/>
                </a:solidFill>
              </a:rPr>
              <a:t>prescrição fora da relação de medicamentos preconizados pelo SUS deve ser </a:t>
            </a:r>
            <a:r>
              <a:rPr lang="pt-BR" sz="1800" dirty="0" smtClean="0">
                <a:solidFill>
                  <a:srgbClr val="FF0000"/>
                </a:solidFill>
              </a:rPr>
              <a:t>devidamente justificada </a:t>
            </a:r>
            <a:r>
              <a:rPr lang="pt-BR" sz="1800" dirty="0">
                <a:solidFill>
                  <a:srgbClr val="FF0000"/>
                </a:solidFill>
              </a:rPr>
              <a:t>pelo médico </a:t>
            </a:r>
            <a:r>
              <a:rPr lang="pt-BR" sz="1800" dirty="0" err="1" smtClean="0">
                <a:solidFill>
                  <a:srgbClr val="FF0000"/>
                </a:solidFill>
              </a:rPr>
              <a:t>prescritor</a:t>
            </a:r>
            <a:endParaRPr lang="pt-BR" sz="1800" dirty="0"/>
          </a:p>
          <a:p>
            <a:pPr algn="just"/>
            <a:endParaRPr lang="pt-BR" sz="1800" dirty="0" smtClean="0"/>
          </a:p>
          <a:p>
            <a:pPr algn="just"/>
            <a:r>
              <a:rPr lang="pt-BR" sz="1800" dirty="0" smtClean="0">
                <a:solidFill>
                  <a:srgbClr val="FF0000"/>
                </a:solidFill>
              </a:rPr>
              <a:t>Inexistência </a:t>
            </a:r>
            <a:r>
              <a:rPr lang="pt-BR" sz="1800" dirty="0">
                <a:solidFill>
                  <a:srgbClr val="FF0000"/>
                </a:solidFill>
              </a:rPr>
              <a:t>de conflito de </a:t>
            </a:r>
            <a:r>
              <a:rPr lang="pt-BR" sz="1800" dirty="0" smtClean="0">
                <a:solidFill>
                  <a:srgbClr val="FF0000"/>
                </a:solidFill>
              </a:rPr>
              <a:t>interesses</a:t>
            </a:r>
            <a:endParaRPr lang="pt-BR" sz="1800" dirty="0" smtClean="0"/>
          </a:p>
          <a:p>
            <a:pPr algn="just"/>
            <a:endParaRPr lang="pt-BR" sz="1800" dirty="0"/>
          </a:p>
          <a:p>
            <a:pPr algn="just"/>
            <a:r>
              <a:rPr lang="pt-BR" sz="1800" dirty="0" smtClean="0">
                <a:solidFill>
                  <a:srgbClr val="FF0000"/>
                </a:solidFill>
              </a:rPr>
              <a:t>O </a:t>
            </a:r>
            <a:r>
              <a:rPr lang="pt-BR" sz="1800" dirty="0">
                <a:solidFill>
                  <a:srgbClr val="FF0000"/>
                </a:solidFill>
              </a:rPr>
              <a:t>custo da dispensação de medicamentos não padronizados </a:t>
            </a:r>
            <a:r>
              <a:rPr lang="pt-BR" sz="1800" dirty="0" smtClean="0">
                <a:solidFill>
                  <a:srgbClr val="FF0000"/>
                </a:solidFill>
              </a:rPr>
              <a:t>ou não </a:t>
            </a:r>
            <a:r>
              <a:rPr lang="pt-BR" sz="1800" dirty="0">
                <a:solidFill>
                  <a:srgbClr val="FF0000"/>
                </a:solidFill>
              </a:rPr>
              <a:t>contemplados nos protocolos da assistência farmacêutica do SUS, prescritos por médico da rede estadual </a:t>
            </a:r>
            <a:r>
              <a:rPr lang="pt-BR" sz="1800" dirty="0" smtClean="0">
                <a:solidFill>
                  <a:srgbClr val="FF0000"/>
                </a:solidFill>
              </a:rPr>
              <a:t>de saúde</a:t>
            </a:r>
            <a:r>
              <a:rPr lang="pt-BR" sz="1800" dirty="0">
                <a:solidFill>
                  <a:srgbClr val="FF0000"/>
                </a:solidFill>
              </a:rPr>
              <a:t>, poderá ser custeado pela instituição ao qual o mesmo esteja vinculado,</a:t>
            </a:r>
            <a:r>
              <a:rPr lang="pt-BR" sz="1800" dirty="0"/>
              <a:t> devendo o paciente ser </a:t>
            </a:r>
            <a:r>
              <a:rPr lang="pt-BR" sz="1800" dirty="0" smtClean="0"/>
              <a:t>devidamente informado </a:t>
            </a:r>
            <a:r>
              <a:rPr lang="pt-BR" sz="1800" dirty="0"/>
              <a:t>sobre a forma de disponibilização do fármaco, na medida em que </a:t>
            </a:r>
            <a:r>
              <a:rPr lang="pt-BR" sz="1800" dirty="0">
                <a:solidFill>
                  <a:srgbClr val="FF0000"/>
                </a:solidFill>
              </a:rPr>
              <a:t>o atendimento público de saúde </a:t>
            </a:r>
            <a:r>
              <a:rPr lang="pt-BR" sz="1800" dirty="0" smtClean="0">
                <a:solidFill>
                  <a:srgbClr val="FF0000"/>
                </a:solidFill>
              </a:rPr>
              <a:t>é integral</a:t>
            </a:r>
            <a:r>
              <a:rPr lang="pt-BR" sz="1800" dirty="0">
                <a:solidFill>
                  <a:srgbClr val="FF0000"/>
                </a:solidFill>
              </a:rPr>
              <a:t>, não podendo o paciente estar desassistido</a:t>
            </a:r>
            <a:r>
              <a:rPr lang="pt-BR" sz="1800" dirty="0" smtClean="0"/>
              <a:t>.</a:t>
            </a:r>
          </a:p>
          <a:p>
            <a:pPr algn="just"/>
            <a:endParaRPr lang="pt-BR" sz="1800" dirty="0"/>
          </a:p>
          <a:p>
            <a:pPr algn="just"/>
            <a:r>
              <a:rPr lang="pt-BR" sz="1800" dirty="0" smtClean="0">
                <a:solidFill>
                  <a:srgbClr val="FF0000"/>
                </a:solidFill>
              </a:rPr>
              <a:t>O ressarcimento </a:t>
            </a:r>
            <a:r>
              <a:rPr lang="pt-BR" sz="1800" dirty="0">
                <a:solidFill>
                  <a:srgbClr val="FF0000"/>
                </a:solidFill>
              </a:rPr>
              <a:t>ao erário, </a:t>
            </a:r>
            <a:r>
              <a:rPr lang="pt-BR" sz="1800" dirty="0" smtClean="0">
                <a:solidFill>
                  <a:srgbClr val="FF0000"/>
                </a:solidFill>
              </a:rPr>
              <a:t>do custo </a:t>
            </a:r>
            <a:r>
              <a:rPr lang="pt-BR" sz="1800" dirty="0">
                <a:solidFill>
                  <a:srgbClr val="FF0000"/>
                </a:solidFill>
              </a:rPr>
              <a:t>de medicamento </a:t>
            </a:r>
            <a:r>
              <a:rPr lang="pt-BR" sz="1800" dirty="0" err="1">
                <a:solidFill>
                  <a:srgbClr val="FF0000"/>
                </a:solidFill>
              </a:rPr>
              <a:t>judicializado</a:t>
            </a:r>
            <a:r>
              <a:rPr lang="pt-BR" sz="1800" dirty="0">
                <a:solidFill>
                  <a:srgbClr val="FF0000"/>
                </a:solidFill>
              </a:rPr>
              <a:t> contra a Fazenda do Estado, originário da prescrição da rede estadual de </a:t>
            </a:r>
            <a:r>
              <a:rPr lang="pt-BR" sz="1800" dirty="0" smtClean="0">
                <a:solidFill>
                  <a:srgbClr val="FF0000"/>
                </a:solidFill>
              </a:rPr>
              <a:t>saúde em </a:t>
            </a:r>
            <a:r>
              <a:rPr lang="pt-BR" sz="1800" dirty="0">
                <a:solidFill>
                  <a:srgbClr val="FF0000"/>
                </a:solidFill>
              </a:rPr>
              <a:t>desacordo com as normas e orientações que disciplinam as ações e atividades do SUS.</a:t>
            </a:r>
          </a:p>
        </p:txBody>
      </p:sp>
      <p:sp>
        <p:nvSpPr>
          <p:cNvPr id="4" name="Retângulo 3"/>
          <p:cNvSpPr/>
          <p:nvPr/>
        </p:nvSpPr>
        <p:spPr>
          <a:xfrm>
            <a:off x="2411760" y="764704"/>
            <a:ext cx="5394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RESOLUÇÃO SS </a:t>
            </a:r>
            <a:r>
              <a:rPr lang="pt-BR" sz="2400" dirty="0" smtClean="0">
                <a:solidFill>
                  <a:srgbClr val="FF0000"/>
                </a:solidFill>
              </a:rPr>
              <a:t>nº 83 de </a:t>
            </a:r>
            <a:r>
              <a:rPr lang="pt-BR" sz="2400" dirty="0">
                <a:solidFill>
                  <a:srgbClr val="FF0000"/>
                </a:solidFill>
              </a:rPr>
              <a:t>17-8-2015</a:t>
            </a:r>
          </a:p>
        </p:txBody>
      </p:sp>
    </p:spTree>
    <p:extLst>
      <p:ext uri="{BB962C8B-B14F-4D97-AF65-F5344CB8AC3E}">
        <p14:creationId xmlns:p14="http://schemas.microsoft.com/office/powerpoint/2010/main" val="536974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Art. 196. A saúde é direito de todos e dever do Estado, </a:t>
            </a:r>
            <a:r>
              <a:rPr lang="pt-BR" u="sng" dirty="0">
                <a:solidFill>
                  <a:srgbClr val="FF0000"/>
                </a:solidFill>
              </a:rPr>
              <a:t>garantido mediante políticas sociais e econômicas que visem à redução do risco de doença e de outros agravos e ao acesso universal e igualitário às ações e serviços para sua promoção, proteção e recuperação</a:t>
            </a:r>
            <a:r>
              <a:rPr lang="pt-B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937993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lvl="0" algn="ctr">
              <a:spcBef>
                <a:spcPts val="0"/>
              </a:spcBef>
            </a:pPr>
            <a:r>
              <a:rPr lang="pt-BR" sz="2400" i="1" spc="0" dirty="0" smtClean="0">
                <a:solidFill>
                  <a:prstClr val="black"/>
                </a:solidFill>
                <a:latin typeface="Arial" pitchFamily="34" charset="0"/>
                <a:ea typeface="Helvetica" charset="0"/>
                <a:cs typeface="Arial" pitchFamily="34" charset="0"/>
                <a:sym typeface="Helvetica" charset="0"/>
              </a:rPr>
              <a:t/>
            </a:r>
            <a:br>
              <a:rPr lang="pt-BR" sz="2400" i="1" spc="0" dirty="0" smtClean="0">
                <a:solidFill>
                  <a:prstClr val="black"/>
                </a:solidFill>
                <a:latin typeface="Arial" pitchFamily="34" charset="0"/>
                <a:ea typeface="Helvetica" charset="0"/>
                <a:cs typeface="Arial" pitchFamily="34" charset="0"/>
                <a:sym typeface="Helvetica" charset="0"/>
              </a:rPr>
            </a:br>
            <a:r>
              <a:rPr lang="pt-BR" sz="2400" i="1" spc="0" dirty="0">
                <a:solidFill>
                  <a:prstClr val="black"/>
                </a:solidFill>
                <a:latin typeface="Arial" pitchFamily="34" charset="0"/>
                <a:ea typeface="Helvetica" charset="0"/>
                <a:cs typeface="Arial" pitchFamily="34" charset="0"/>
                <a:sym typeface="Helvetica" charset="0"/>
              </a:rPr>
              <a:t/>
            </a:r>
            <a:br>
              <a:rPr lang="pt-BR" sz="2400" i="1" spc="0" dirty="0">
                <a:solidFill>
                  <a:prstClr val="black"/>
                </a:solidFill>
                <a:latin typeface="Arial" pitchFamily="34" charset="0"/>
                <a:ea typeface="Helvetica" charset="0"/>
                <a:cs typeface="Arial" pitchFamily="34" charset="0"/>
                <a:sym typeface="Helvetica" charset="0"/>
              </a:rPr>
            </a:b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328592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pt-BR" sz="4000" dirty="0"/>
              <a:t>Artigo. 1º. </a:t>
            </a:r>
            <a:r>
              <a:rPr lang="pt-BR" sz="4000" dirty="0">
                <a:solidFill>
                  <a:srgbClr val="FF0000"/>
                </a:solidFill>
              </a:rPr>
              <a:t>A prescrição médica de medicamentos deve obedecer aos seguintes critérios mínimos</a:t>
            </a:r>
            <a:r>
              <a:rPr lang="pt-BR" sz="4000" dirty="0"/>
              <a:t>:</a:t>
            </a:r>
          </a:p>
          <a:p>
            <a:pPr algn="just"/>
            <a:r>
              <a:rPr lang="pt-BR" sz="4000" dirty="0"/>
              <a:t>Letra legível ou por meio impresso;</a:t>
            </a:r>
          </a:p>
          <a:p>
            <a:pPr algn="just"/>
            <a:r>
              <a:rPr lang="pt-BR" sz="4000" dirty="0"/>
              <a:t>Nome completo do paciente;</a:t>
            </a:r>
          </a:p>
          <a:p>
            <a:pPr algn="just"/>
            <a:r>
              <a:rPr lang="pt-BR" sz="4000" dirty="0"/>
              <a:t>Nome genérico das substâncias prescritas;</a:t>
            </a:r>
          </a:p>
          <a:p>
            <a:pPr algn="just"/>
            <a:r>
              <a:rPr lang="pt-BR" sz="4000" dirty="0"/>
              <a:t>Forma farmacêutica do medicamento;</a:t>
            </a:r>
          </a:p>
          <a:p>
            <a:pPr algn="just"/>
            <a:r>
              <a:rPr lang="pt-BR" sz="4000" dirty="0"/>
              <a:t>Forma de administração de maneira clara;</a:t>
            </a:r>
          </a:p>
          <a:p>
            <a:pPr algn="just"/>
            <a:r>
              <a:rPr lang="pt-BR" sz="4000" dirty="0"/>
              <a:t>Não utilização de códigos ou abreviaturas</a:t>
            </a:r>
            <a:r>
              <a:rPr lang="pt-BR" sz="4000" dirty="0" smtClean="0"/>
              <a:t>;</a:t>
            </a:r>
            <a:endParaRPr lang="pt-BR" sz="4000" dirty="0"/>
          </a:p>
          <a:p>
            <a:pPr algn="just"/>
            <a:r>
              <a:rPr lang="pt-BR" sz="4000" dirty="0">
                <a:solidFill>
                  <a:srgbClr val="FF0000"/>
                </a:solidFill>
              </a:rPr>
              <a:t>Observância quanto a presença do medicamento no protocolo do serviço o qual está vinculado</a:t>
            </a:r>
            <a:r>
              <a:rPr lang="pt-BR" sz="4000" dirty="0"/>
              <a:t>;</a:t>
            </a:r>
          </a:p>
          <a:p>
            <a:pPr algn="just"/>
            <a:r>
              <a:rPr lang="pt-BR" sz="4000" dirty="0"/>
              <a:t>Data, nome legível, assinatura e número de registro do médico no Conselho Regional de Medicina;</a:t>
            </a:r>
          </a:p>
          <a:p>
            <a:pPr algn="just"/>
            <a:r>
              <a:rPr lang="pt-BR" sz="4000" dirty="0"/>
              <a:t>Nome e endereço da Instituição ou Consultório onde foi emitida a receita médica.</a:t>
            </a:r>
          </a:p>
          <a:p>
            <a:pPr algn="just"/>
            <a:endParaRPr lang="pt-BR" sz="4000" dirty="0" smtClean="0"/>
          </a:p>
          <a:p>
            <a:pPr algn="just"/>
            <a:r>
              <a:rPr lang="pt-BR" sz="4000" dirty="0" smtClean="0"/>
              <a:t>Artigo </a:t>
            </a:r>
            <a:r>
              <a:rPr lang="pt-BR" sz="4000" dirty="0"/>
              <a:t>2º. </a:t>
            </a:r>
            <a:r>
              <a:rPr lang="pt-BR" sz="4000" b="1" u="sng" dirty="0">
                <a:solidFill>
                  <a:srgbClr val="FF0000"/>
                </a:solidFill>
              </a:rPr>
              <a:t>Quando a prescrição envolver medicamento fora protocolo do respectivo serviço a qual está vinculado, o médico deve justificar sua conduta, por intermédio de relatório ao Diretor Técnico da instituição.</a:t>
            </a:r>
          </a:p>
          <a:p>
            <a:pPr algn="just"/>
            <a:endParaRPr lang="pt-BR" sz="4000" b="1" u="sng" dirty="0" smtClean="0"/>
          </a:p>
          <a:p>
            <a:pPr algn="just"/>
            <a:r>
              <a:rPr lang="pt-BR" sz="4000" dirty="0" smtClean="0"/>
              <a:t>Artigo </a:t>
            </a:r>
            <a:r>
              <a:rPr lang="pt-BR" sz="4000" dirty="0"/>
              <a:t>7º. </a:t>
            </a:r>
            <a:r>
              <a:rPr lang="pt-BR" sz="4000" b="1" u="sng" dirty="0">
                <a:solidFill>
                  <a:srgbClr val="FF0000"/>
                </a:solidFill>
              </a:rPr>
              <a:t>Caso a prescrição médica seja utilizada para obtenção de medicamento não integrante da lista do </a:t>
            </a:r>
            <a:r>
              <a:rPr lang="pt-BR" sz="4000" b="1" u="sng" dirty="0" smtClean="0">
                <a:solidFill>
                  <a:srgbClr val="FF0000"/>
                </a:solidFill>
              </a:rPr>
              <a:t>Sistema Único </a:t>
            </a:r>
            <a:r>
              <a:rPr lang="pt-BR" sz="4000" b="1" u="sng" dirty="0">
                <a:solidFill>
                  <a:srgbClr val="FF0000"/>
                </a:solidFill>
              </a:rPr>
              <a:t>de Saúde, a mesma deverá obrigatoriamente estar acompanhada da justificativa médica</a:t>
            </a:r>
            <a:r>
              <a:rPr lang="pt-BR" sz="4000" dirty="0"/>
              <a:t>.</a:t>
            </a:r>
          </a:p>
          <a:p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1043608" y="692696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>
                <a:solidFill>
                  <a:srgbClr val="FF0000"/>
                </a:solidFill>
              </a:rPr>
              <a:t>RESOLUÇÃO CREMESP Nº 278, DE 23 DE SETEMBRO DE 2015</a:t>
            </a:r>
            <a:r>
              <a:rPr lang="pt-BR" dirty="0">
                <a:solidFill>
                  <a:srgbClr val="FF0000"/>
                </a:solidFill>
              </a:rPr>
              <a:t/>
            </a:r>
            <a:br>
              <a:rPr lang="pt-BR" dirty="0">
                <a:solidFill>
                  <a:srgbClr val="FF0000"/>
                </a:solidFill>
              </a:rPr>
            </a:br>
            <a:endParaRPr lang="pt-B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4807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7624" y="144017"/>
            <a:ext cx="6743557" cy="548679"/>
          </a:xfrm>
        </p:spPr>
        <p:txBody>
          <a:bodyPr>
            <a:normAutofit fontScale="90000"/>
          </a:bodyPr>
          <a:lstStyle/>
          <a:p>
            <a:r>
              <a:rPr lang="pt-BR" sz="3200" u="sng" dirty="0">
                <a:solidFill>
                  <a:srgbClr val="FF0000"/>
                </a:solidFill>
              </a:rPr>
              <a:t>POLÍTICA DE SAÚDE </a:t>
            </a:r>
            <a:r>
              <a:rPr lang="pt-BR" sz="3200" u="sng" dirty="0" smtClean="0">
                <a:solidFill>
                  <a:srgbClr val="FF0000"/>
                </a:solidFill>
              </a:rPr>
              <a:t>PÚBLICA-SUS</a:t>
            </a:r>
            <a:endParaRPr lang="pt-BR" sz="3200" u="sng" dirty="0">
              <a:solidFill>
                <a:srgbClr val="FF0000"/>
              </a:solidFill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79512" y="692696"/>
            <a:ext cx="8797272" cy="5976664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2200" b="1" dirty="0" smtClean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BR" sz="2200" b="1" dirty="0" smtClean="0"/>
              <a:t>CF/88 Art</a:t>
            </a:r>
            <a:r>
              <a:rPr lang="pt-BR" sz="2200" b="1" dirty="0"/>
              <a:t>. 197 </a:t>
            </a:r>
            <a:r>
              <a:rPr lang="pt-BR" sz="2200" dirty="0"/>
              <a:t>- São de relevância pública as ações e serviços de saúde, </a:t>
            </a:r>
            <a:r>
              <a:rPr lang="pt-BR" sz="2200" b="1" dirty="0">
                <a:solidFill>
                  <a:srgbClr val="FF0000"/>
                </a:solidFill>
              </a:rPr>
              <a:t>cabendo ao Poder Público dispor, nos termos da lei, sobre sua regulamentação,</a:t>
            </a:r>
            <a:r>
              <a:rPr lang="pt-BR" sz="2200" dirty="0">
                <a:solidFill>
                  <a:srgbClr val="FF0000"/>
                </a:solidFill>
              </a:rPr>
              <a:t> </a:t>
            </a:r>
            <a:r>
              <a:rPr lang="pt-BR" sz="2200" dirty="0"/>
              <a:t>fiscalização e controle, devendo sua execução ser feita diretamente ou através de terceiros e, também, por pessoa física ou jurídica de direito privado</a:t>
            </a:r>
            <a:r>
              <a:rPr lang="pt-BR" sz="2200" dirty="0" smtClean="0"/>
              <a:t>.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2200" dirty="0" smtClean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1000" dirty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BR" sz="2200" b="1" dirty="0" smtClean="0"/>
              <a:t>LEI</a:t>
            </a:r>
            <a:r>
              <a:rPr lang="pt-BR" sz="2200" dirty="0" smtClean="0"/>
              <a:t> </a:t>
            </a:r>
            <a:r>
              <a:rPr lang="pt-BR" sz="2200" b="1" dirty="0" smtClean="0"/>
              <a:t>8080/90 Art. 2º,</a:t>
            </a:r>
            <a:r>
              <a:rPr lang="pt-BR" sz="2200" b="1" dirty="0" smtClean="0">
                <a:solidFill>
                  <a:srgbClr val="FF0000"/>
                </a:solidFill>
              </a:rPr>
              <a:t> </a:t>
            </a:r>
            <a:r>
              <a:rPr lang="pt-BR" sz="2200" b="1" dirty="0" smtClean="0"/>
              <a:t>§ </a:t>
            </a:r>
            <a:r>
              <a:rPr lang="pt-BR" sz="2200" b="1" dirty="0"/>
              <a:t>1º </a:t>
            </a:r>
            <a:r>
              <a:rPr lang="pt-BR" sz="2200" dirty="0"/>
              <a:t>O dever do Estado de garantir a saúde consiste na </a:t>
            </a:r>
            <a:r>
              <a:rPr lang="pt-BR" sz="2200" b="1" dirty="0">
                <a:solidFill>
                  <a:srgbClr val="FF0000"/>
                </a:solidFill>
              </a:rPr>
              <a:t>formulação e execução de políticas econômicas e sociais </a:t>
            </a:r>
            <a:r>
              <a:rPr lang="pt-BR" sz="2200" dirty="0"/>
              <a:t>que visem à redução de riscos de doenças e de outros agravos e no estabelecimento de condições que assegurem acesso universal e igualitário às ações e aos serviços para a sua promoção, proteção e recuperação</a:t>
            </a:r>
            <a:r>
              <a:rPr lang="pt-BR" sz="2200" dirty="0" smtClean="0"/>
              <a:t>.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2200" dirty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1000" b="1" dirty="0" smtClean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BR" sz="2200" b="1" dirty="0" smtClean="0"/>
              <a:t>CF/88 </a:t>
            </a:r>
            <a:r>
              <a:rPr lang="pt-BR" sz="2200" b="1" dirty="0"/>
              <a:t>Art. </a:t>
            </a:r>
            <a:r>
              <a:rPr lang="pt-BR" sz="2200" b="1" dirty="0" smtClean="0"/>
              <a:t>198-</a:t>
            </a:r>
            <a:r>
              <a:rPr lang="pt-BR" sz="2400" b="1" dirty="0"/>
              <a:t> </a:t>
            </a:r>
            <a:r>
              <a:rPr lang="pt-BR" sz="2400" dirty="0"/>
              <a:t>A</a:t>
            </a:r>
            <a:r>
              <a:rPr lang="pt-BR" sz="2400" dirty="0" smtClean="0"/>
              <a:t>s ações e serviços públicos de saúde integram uma rede regionalizada e hierarquizada e constituem um sistema único, organizado com as seguintes diretrizes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BR" sz="2400" dirty="0" smtClean="0">
                <a:solidFill>
                  <a:srgbClr val="FF0000"/>
                </a:solidFill>
              </a:rPr>
              <a:t>Descentralização – atendimento integral – e participação da comunidade</a:t>
            </a:r>
            <a:endParaRPr lang="pt-BR" sz="2200" dirty="0" smtClean="0">
              <a:solidFill>
                <a:srgbClr val="FF0000"/>
              </a:solidFill>
            </a:endParaRP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2200" dirty="0" smtClean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1000" dirty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pt-BR" sz="2200" b="1" dirty="0"/>
              <a:t>LEI</a:t>
            </a:r>
            <a:r>
              <a:rPr lang="pt-BR" sz="2200" dirty="0"/>
              <a:t> </a:t>
            </a:r>
            <a:r>
              <a:rPr lang="pt-BR" sz="2200" b="1" dirty="0"/>
              <a:t>8080/90 Art. </a:t>
            </a:r>
            <a:r>
              <a:rPr lang="pt-BR" sz="2200" b="1" dirty="0" smtClean="0"/>
              <a:t>7º, </a:t>
            </a:r>
            <a:r>
              <a:rPr lang="pt-BR" sz="2200" b="1" dirty="0" err="1" smtClean="0"/>
              <a:t>inc.II</a:t>
            </a:r>
            <a:r>
              <a:rPr lang="pt-BR" sz="2200" b="1" dirty="0" smtClean="0"/>
              <a:t>  </a:t>
            </a:r>
            <a:r>
              <a:rPr lang="pt-BR" sz="2200" b="1" dirty="0" smtClean="0">
                <a:solidFill>
                  <a:srgbClr val="FF0000"/>
                </a:solidFill>
              </a:rPr>
              <a:t>Integralidade de assistência</a:t>
            </a:r>
            <a:r>
              <a:rPr lang="pt-BR" sz="2200" dirty="0" smtClean="0"/>
              <a:t>, entendida como um conjunto articulado e contínuo das ações e serviços preventivos e curativos, individuais e coletivos, exigido para cada caso em todos os níveis de complexidade do sistema,</a:t>
            </a:r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2200" dirty="0"/>
          </a:p>
          <a:p>
            <a:pPr marL="0" indent="0" algn="just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1000" b="1" dirty="0" smtClean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2200" dirty="0"/>
          </a:p>
          <a:p>
            <a:pPr marL="0" indent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pt-BR" sz="2200" dirty="0"/>
          </a:p>
        </p:txBody>
      </p:sp>
    </p:spTree>
    <p:extLst>
      <p:ext uri="{BB962C8B-B14F-4D97-AF65-F5344CB8AC3E}">
        <p14:creationId xmlns:p14="http://schemas.microsoft.com/office/powerpoint/2010/main" val="4043036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138223" y="1105786"/>
            <a:ext cx="8654902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endParaRPr lang="pt-BR" sz="2000" u="sng" dirty="0" smtClean="0">
              <a:solidFill>
                <a:prstClr val="black"/>
              </a:solidFill>
              <a:latin typeface="Arial" pitchFamily="34" charset="0"/>
              <a:hlinkClick r:id="rId4"/>
            </a:endParaRPr>
          </a:p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endParaRPr lang="pt-BR" sz="2000" u="sng" dirty="0">
              <a:solidFill>
                <a:prstClr val="black"/>
              </a:solidFill>
              <a:latin typeface="Arial" pitchFamily="34" charset="0"/>
              <a:hlinkClick r:id="rId4"/>
            </a:endParaRPr>
          </a:p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endParaRPr lang="pt-BR" sz="1000" u="sng" dirty="0">
              <a:solidFill>
                <a:prstClr val="black"/>
              </a:solidFill>
              <a:latin typeface="Arial" pitchFamily="34" charset="0"/>
              <a:hlinkClick r:id="rId5"/>
            </a:endParaRPr>
          </a:p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r>
              <a:rPr lang="pt-BR" sz="2000" u="sng" dirty="0">
                <a:solidFill>
                  <a:prstClr val="black"/>
                </a:solidFill>
                <a:latin typeface="Arial" pitchFamily="34" charset="0"/>
                <a:hlinkClick r:id="rId5"/>
              </a:rPr>
              <a:t>“Art. 19-T.</a:t>
            </a:r>
            <a:r>
              <a:rPr lang="pt-BR" sz="2000" dirty="0">
                <a:solidFill>
                  <a:prstClr val="black"/>
                </a:solidFill>
                <a:latin typeface="Arial" pitchFamily="34" charset="0"/>
              </a:rPr>
              <a:t>  São vedados, em todas as esferas de gestão do SUS: </a:t>
            </a:r>
          </a:p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endParaRPr lang="pt-BR" sz="2000" dirty="0" smtClean="0">
              <a:solidFill>
                <a:prstClr val="black"/>
              </a:solidFill>
              <a:latin typeface="Arial" pitchFamily="34" charset="0"/>
            </a:endParaRPr>
          </a:p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r>
              <a:rPr lang="pt-BR" sz="2000" dirty="0" smtClean="0">
                <a:solidFill>
                  <a:prstClr val="black"/>
                </a:solidFill>
                <a:latin typeface="Arial" pitchFamily="34" charset="0"/>
              </a:rPr>
              <a:t>I </a:t>
            </a:r>
            <a:r>
              <a:rPr lang="pt-BR" sz="2000" dirty="0">
                <a:solidFill>
                  <a:prstClr val="black"/>
                </a:solidFill>
                <a:latin typeface="Arial" pitchFamily="34" charset="0"/>
              </a:rPr>
              <a:t>- </a:t>
            </a:r>
            <a:r>
              <a:rPr lang="pt-BR" sz="2000" dirty="0">
                <a:solidFill>
                  <a:srgbClr val="FF0000"/>
                </a:solidFill>
                <a:latin typeface="Arial" pitchFamily="34" charset="0"/>
              </a:rPr>
              <a:t>o pagamento, o ressarcimento ou o reembolso de medicamento, produto e procedimento clínico ou cirúrgico experimental, ou de uso não autorizado pela Agência Nacional de Vigilância Sanitária - ANVISA; </a:t>
            </a:r>
            <a:endParaRPr lang="pt-BR" sz="2000" dirty="0" smtClean="0">
              <a:solidFill>
                <a:srgbClr val="FF0000"/>
              </a:solidFill>
              <a:latin typeface="Arial" pitchFamily="34" charset="0"/>
            </a:endParaRPr>
          </a:p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endParaRPr lang="pt-BR" sz="2000" dirty="0">
              <a:solidFill>
                <a:srgbClr val="FF0000"/>
              </a:solidFill>
              <a:latin typeface="Arial" pitchFamily="34" charset="0"/>
            </a:endParaRPr>
          </a:p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r>
              <a:rPr lang="pt-BR" sz="2000" dirty="0">
                <a:solidFill>
                  <a:srgbClr val="FF0000"/>
                </a:solidFill>
                <a:latin typeface="Arial" pitchFamily="34" charset="0"/>
              </a:rPr>
              <a:t>II - </a:t>
            </a:r>
            <a:r>
              <a:rPr lang="pt-BR" sz="2000" b="1" dirty="0">
                <a:solidFill>
                  <a:srgbClr val="FF0000"/>
                </a:solidFill>
                <a:latin typeface="Arial" pitchFamily="34" charset="0"/>
              </a:rPr>
              <a:t>a dispensação</a:t>
            </a:r>
            <a:r>
              <a:rPr lang="pt-BR" sz="2000" dirty="0">
                <a:solidFill>
                  <a:srgbClr val="FF0000"/>
                </a:solidFill>
                <a:latin typeface="Arial" pitchFamily="34" charset="0"/>
              </a:rPr>
              <a:t>, o pagamento, o ressarcimento ou o reembolso de medicamento e produto, nacional ou importado, sem registro na Anvisa.” </a:t>
            </a:r>
          </a:p>
          <a:p>
            <a:pPr algn="just" defTabSz="909909" fontAlgn="auto">
              <a:spcBef>
                <a:spcPts val="0"/>
              </a:spcBef>
              <a:spcAft>
                <a:spcPts val="0"/>
              </a:spcAft>
              <a:tabLst>
                <a:tab pos="3335949" algn="l"/>
              </a:tabLst>
              <a:defRPr/>
            </a:pPr>
            <a:endParaRPr lang="pt-BR" sz="2000" dirty="0" smtClean="0">
              <a:solidFill>
                <a:srgbClr val="FF0000"/>
              </a:solidFill>
              <a:latin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pt-BR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4" name="Retângulo 3"/>
          <p:cNvSpPr/>
          <p:nvPr/>
        </p:nvSpPr>
        <p:spPr>
          <a:xfrm>
            <a:off x="1706526" y="365755"/>
            <a:ext cx="573094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i="1" dirty="0">
                <a:solidFill>
                  <a:prstClr val="black"/>
                </a:solidFill>
                <a:latin typeface="Arial" pitchFamily="34" charset="0"/>
                <a:ea typeface="Helvetica" charset="0"/>
                <a:sym typeface="Helvetica" charset="0"/>
              </a:rPr>
              <a:t>Lei nº. 12.401, de 28 de abril de 2011</a:t>
            </a:r>
            <a:br>
              <a:rPr lang="pt-BR" sz="2400" i="1" dirty="0">
                <a:solidFill>
                  <a:prstClr val="black"/>
                </a:solidFill>
                <a:latin typeface="Arial" pitchFamily="34" charset="0"/>
                <a:ea typeface="Helvetica" charset="0"/>
                <a:sym typeface="Helvetica" charset="0"/>
              </a:rPr>
            </a:br>
            <a:r>
              <a:rPr lang="pt-BR" sz="2400" i="1" dirty="0">
                <a:solidFill>
                  <a:prstClr val="black"/>
                </a:solidFill>
                <a:latin typeface="Arial" pitchFamily="34" charset="0"/>
                <a:ea typeface="Helvetica" charset="0"/>
                <a:sym typeface="Helvetica" charset="0"/>
              </a:rPr>
              <a:t>(altera a Lei n .8.080/90 )</a:t>
            </a:r>
            <a:endParaRPr lang="pt-BR" sz="2400" i="1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250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aixaDeTexto 2"/>
          <p:cNvSpPr txBox="1"/>
          <p:nvPr/>
        </p:nvSpPr>
        <p:spPr>
          <a:xfrm>
            <a:off x="736748" y="149731"/>
            <a:ext cx="767050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i="1" dirty="0" smtClean="0">
                <a:solidFill>
                  <a:prstClr val="black"/>
                </a:solidFill>
                <a:latin typeface="Arial" pitchFamily="34" charset="0"/>
                <a:ea typeface="Helvetica" charset="0"/>
                <a:sym typeface="Helvetica" charset="0"/>
              </a:rPr>
              <a:t>Decreto </a:t>
            </a:r>
            <a:r>
              <a:rPr lang="pt-BR" sz="2400" i="1" dirty="0">
                <a:solidFill>
                  <a:prstClr val="black"/>
                </a:solidFill>
                <a:latin typeface="Arial" pitchFamily="34" charset="0"/>
                <a:ea typeface="Helvetica" charset="0"/>
                <a:sym typeface="Helvetica" charset="0"/>
              </a:rPr>
              <a:t>nº 7.508, de </a:t>
            </a:r>
            <a:r>
              <a:rPr lang="pt-BR" sz="2400" i="1" dirty="0" smtClean="0">
                <a:solidFill>
                  <a:prstClr val="black"/>
                </a:solidFill>
                <a:latin typeface="Arial" pitchFamily="34" charset="0"/>
                <a:ea typeface="Helvetica" charset="0"/>
                <a:sym typeface="Helvetica" charset="0"/>
              </a:rPr>
              <a:t>28/06/2011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pt-BR" sz="2400" i="1" dirty="0" smtClean="0">
                <a:solidFill>
                  <a:prstClr val="black"/>
                </a:solidFill>
                <a:latin typeface="Arial" pitchFamily="34" charset="0"/>
                <a:ea typeface="Helvetica" charset="0"/>
                <a:sym typeface="Helvetica" charset="0"/>
              </a:rPr>
              <a:t>(Regulamentação </a:t>
            </a:r>
            <a:r>
              <a:rPr lang="pt-BR" sz="2400" i="1" dirty="0">
                <a:solidFill>
                  <a:prstClr val="black"/>
                </a:solidFill>
                <a:latin typeface="Arial" pitchFamily="34" charset="0"/>
                <a:ea typeface="Helvetica" charset="0"/>
                <a:sym typeface="Helvetica" charset="0"/>
              </a:rPr>
              <a:t>da Lei 8080/90)</a:t>
            </a:r>
            <a:endParaRPr lang="pt-BR" sz="2400" i="1" dirty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4" name="CaixaDeTexto 3"/>
          <p:cNvSpPr txBox="1"/>
          <p:nvPr/>
        </p:nvSpPr>
        <p:spPr>
          <a:xfrm>
            <a:off x="255181" y="1104364"/>
            <a:ext cx="8637299" cy="44590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  <a:spcBef>
                <a:spcPts val="492"/>
              </a:spcBef>
              <a:spcAft>
                <a:spcPts val="0"/>
              </a:spcAft>
            </a:pPr>
            <a:r>
              <a:rPr lang="pt-BR" sz="1600" dirty="0">
                <a:solidFill>
                  <a:prstClr val="black"/>
                </a:solidFill>
                <a:latin typeface="Arial" pitchFamily="34" charset="0"/>
              </a:rPr>
              <a:t>	</a:t>
            </a:r>
            <a:r>
              <a:rPr lang="pt-BR" dirty="0">
                <a:solidFill>
                  <a:srgbClr val="FF0000"/>
                </a:solidFill>
                <a:latin typeface="Arial" pitchFamily="34" charset="0"/>
              </a:rPr>
              <a:t>Art. 28. O acesso universal e igualitário à assistência farmacêutica pressupõe, cumulativamente:</a:t>
            </a:r>
          </a:p>
          <a:p>
            <a:pPr fontAlgn="auto">
              <a:lnSpc>
                <a:spcPct val="150000"/>
              </a:lnSpc>
              <a:spcBef>
                <a:spcPts val="492"/>
              </a:spcBef>
              <a:spcAft>
                <a:spcPts val="0"/>
              </a:spcAft>
            </a:pPr>
            <a:r>
              <a:rPr lang="pt-BR" dirty="0">
                <a:solidFill>
                  <a:prstClr val="black"/>
                </a:solidFill>
                <a:latin typeface="Arial" pitchFamily="34" charset="0"/>
              </a:rPr>
              <a:t>	I - estar o usuário assistido por ações e serviços de saúde do SUS; </a:t>
            </a:r>
          </a:p>
          <a:p>
            <a:pPr fontAlgn="auto">
              <a:lnSpc>
                <a:spcPct val="150000"/>
              </a:lnSpc>
              <a:spcBef>
                <a:spcPts val="492"/>
              </a:spcBef>
              <a:spcAft>
                <a:spcPts val="0"/>
              </a:spcAft>
            </a:pPr>
            <a:r>
              <a:rPr lang="pt-BR" dirty="0" smtClean="0">
                <a:solidFill>
                  <a:prstClr val="black"/>
                </a:solidFill>
                <a:latin typeface="Arial" pitchFamily="34" charset="0"/>
              </a:rPr>
              <a:t>	II - ter o medicamento sido prescrito por profissional de saúde, no exercício regular de suas funções no SUS</a:t>
            </a:r>
            <a:r>
              <a:rPr lang="pt-BR" dirty="0" smtClean="0">
                <a:solidFill>
                  <a:prstClr val="black"/>
                </a:solidFill>
                <a:latin typeface="Calibri"/>
              </a:rPr>
              <a:t>;    (ALTERADO</a:t>
            </a:r>
            <a:r>
              <a:rPr lang="pt-BR" b="1" u="sng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pt-BR" b="1" dirty="0" smtClean="0">
                <a:solidFill>
                  <a:prstClr val="black"/>
                </a:solidFill>
                <a:latin typeface="Calibri"/>
                <a:cs typeface="+mn-cs"/>
              </a:rPr>
              <a:t>Portaria 2928/2011 )</a:t>
            </a:r>
            <a:endParaRPr lang="pt-BR" dirty="0" smtClean="0">
              <a:solidFill>
                <a:prstClr val="black"/>
              </a:solidFill>
              <a:latin typeface="Calibri"/>
            </a:endParaRPr>
          </a:p>
          <a:p>
            <a:pPr fontAlgn="auto">
              <a:lnSpc>
                <a:spcPct val="150000"/>
              </a:lnSpc>
              <a:spcBef>
                <a:spcPts val="492"/>
              </a:spcBef>
              <a:spcAft>
                <a:spcPts val="0"/>
              </a:spcAft>
            </a:pPr>
            <a:r>
              <a:rPr lang="pt-BR" dirty="0" smtClean="0">
                <a:solidFill>
                  <a:prstClr val="black"/>
                </a:solidFill>
                <a:latin typeface="Arial" pitchFamily="34" charset="0"/>
              </a:rPr>
              <a:t>	III - </a:t>
            </a:r>
            <a:r>
              <a:rPr lang="pt-BR" dirty="0" smtClean="0">
                <a:solidFill>
                  <a:srgbClr val="FF0000"/>
                </a:solidFill>
                <a:latin typeface="Arial" pitchFamily="34" charset="0"/>
              </a:rPr>
              <a:t>estar a prescrição em conformidade com a RENAME e os Protocolos                               Clínicos e Diretrizes Terapêuticas ou com a relação específica complementar estadual, distrital ou municipal de medicamentos;</a:t>
            </a:r>
          </a:p>
          <a:p>
            <a:pPr fontAlgn="auto">
              <a:lnSpc>
                <a:spcPct val="150000"/>
              </a:lnSpc>
              <a:spcBef>
                <a:spcPts val="492"/>
              </a:spcBef>
              <a:spcAft>
                <a:spcPts val="0"/>
              </a:spcAft>
            </a:pPr>
            <a:r>
              <a:rPr lang="pt-BR" dirty="0" smtClean="0">
                <a:solidFill>
                  <a:srgbClr val="FF0000"/>
                </a:solidFill>
                <a:latin typeface="Arial" pitchFamily="34" charset="0"/>
              </a:rPr>
              <a:t>             </a:t>
            </a:r>
            <a:r>
              <a:rPr lang="pt-BR" dirty="0">
                <a:solidFill>
                  <a:prstClr val="black"/>
                </a:solidFill>
                <a:latin typeface="Arial" pitchFamily="34" charset="0"/>
              </a:rPr>
              <a:t>IV - ter a dispensação ocorrido em unidades indicadas pela direção do SUS. </a:t>
            </a:r>
            <a:endParaRPr lang="pt-BR" dirty="0">
              <a:solidFill>
                <a:prstClr val="black"/>
              </a:solidFill>
              <a:latin typeface="Calibri"/>
              <a:cs typeface="+mn-cs"/>
            </a:endParaRPr>
          </a:p>
        </p:txBody>
      </p:sp>
      <p:sp>
        <p:nvSpPr>
          <p:cNvPr id="6" name="Forma livre 5"/>
          <p:cNvSpPr/>
          <p:nvPr/>
        </p:nvSpPr>
        <p:spPr>
          <a:xfrm>
            <a:off x="255181" y="4464317"/>
            <a:ext cx="3349256" cy="118316"/>
          </a:xfrm>
          <a:custGeom>
            <a:avLst/>
            <a:gdLst>
              <a:gd name="connsiteX0" fmla="*/ 0 w 3349256"/>
              <a:gd name="connsiteY0" fmla="*/ 54520 h 118316"/>
              <a:gd name="connsiteX1" fmla="*/ 212652 w 3349256"/>
              <a:gd name="connsiteY1" fmla="*/ 86418 h 118316"/>
              <a:gd name="connsiteX2" fmla="*/ 531628 w 3349256"/>
              <a:gd name="connsiteY2" fmla="*/ 118316 h 118316"/>
              <a:gd name="connsiteX3" fmla="*/ 1275907 w 3349256"/>
              <a:gd name="connsiteY3" fmla="*/ 97050 h 118316"/>
              <a:gd name="connsiteX4" fmla="*/ 1329070 w 3349256"/>
              <a:gd name="connsiteY4" fmla="*/ 86418 h 118316"/>
              <a:gd name="connsiteX5" fmla="*/ 1392866 w 3349256"/>
              <a:gd name="connsiteY5" fmla="*/ 75785 h 118316"/>
              <a:gd name="connsiteX6" fmla="*/ 1499191 w 3349256"/>
              <a:gd name="connsiteY6" fmla="*/ 65153 h 118316"/>
              <a:gd name="connsiteX7" fmla="*/ 1531089 w 3349256"/>
              <a:gd name="connsiteY7" fmla="*/ 54520 h 118316"/>
              <a:gd name="connsiteX8" fmla="*/ 1722475 w 3349256"/>
              <a:gd name="connsiteY8" fmla="*/ 86418 h 118316"/>
              <a:gd name="connsiteX9" fmla="*/ 1839433 w 3349256"/>
              <a:gd name="connsiteY9" fmla="*/ 97050 h 118316"/>
              <a:gd name="connsiteX10" fmla="*/ 2796363 w 3349256"/>
              <a:gd name="connsiteY10" fmla="*/ 86418 h 118316"/>
              <a:gd name="connsiteX11" fmla="*/ 2828261 w 3349256"/>
              <a:gd name="connsiteY11" fmla="*/ 75785 h 118316"/>
              <a:gd name="connsiteX12" fmla="*/ 2881424 w 3349256"/>
              <a:gd name="connsiteY12" fmla="*/ 54520 h 118316"/>
              <a:gd name="connsiteX13" fmla="*/ 2945219 w 3349256"/>
              <a:gd name="connsiteY13" fmla="*/ 43888 h 118316"/>
              <a:gd name="connsiteX14" fmla="*/ 3009014 w 3349256"/>
              <a:gd name="connsiteY14" fmla="*/ 22623 h 118316"/>
              <a:gd name="connsiteX15" fmla="*/ 3040912 w 3349256"/>
              <a:gd name="connsiteY15" fmla="*/ 11990 h 118316"/>
              <a:gd name="connsiteX16" fmla="*/ 3083442 w 3349256"/>
              <a:gd name="connsiteY16" fmla="*/ 1357 h 118316"/>
              <a:gd name="connsiteX17" fmla="*/ 3349256 w 3349256"/>
              <a:gd name="connsiteY17" fmla="*/ 1357 h 118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3349256" h="118316">
                <a:moveTo>
                  <a:pt x="0" y="54520"/>
                </a:moveTo>
                <a:cubicBezTo>
                  <a:pt x="90813" y="72683"/>
                  <a:pt x="79593" y="71634"/>
                  <a:pt x="212652" y="86418"/>
                </a:cubicBezTo>
                <a:cubicBezTo>
                  <a:pt x="318854" y="98218"/>
                  <a:pt x="531628" y="118316"/>
                  <a:pt x="531628" y="118316"/>
                </a:cubicBezTo>
                <a:cubicBezTo>
                  <a:pt x="639791" y="115912"/>
                  <a:pt x="1105809" y="108390"/>
                  <a:pt x="1275907" y="97050"/>
                </a:cubicBezTo>
                <a:cubicBezTo>
                  <a:pt x="1293939" y="95848"/>
                  <a:pt x="1311290" y="89651"/>
                  <a:pt x="1329070" y="86418"/>
                </a:cubicBezTo>
                <a:cubicBezTo>
                  <a:pt x="1350281" y="82562"/>
                  <a:pt x="1371474" y="78459"/>
                  <a:pt x="1392866" y="75785"/>
                </a:cubicBezTo>
                <a:cubicBezTo>
                  <a:pt x="1428209" y="71367"/>
                  <a:pt x="1463749" y="68697"/>
                  <a:pt x="1499191" y="65153"/>
                </a:cubicBezTo>
                <a:cubicBezTo>
                  <a:pt x="1509824" y="61609"/>
                  <a:pt x="1519881" y="54520"/>
                  <a:pt x="1531089" y="54520"/>
                </a:cubicBezTo>
                <a:cubicBezTo>
                  <a:pt x="1555527" y="54520"/>
                  <a:pt x="1721924" y="86343"/>
                  <a:pt x="1722475" y="86418"/>
                </a:cubicBezTo>
                <a:cubicBezTo>
                  <a:pt x="1761263" y="91707"/>
                  <a:pt x="1800447" y="93506"/>
                  <a:pt x="1839433" y="97050"/>
                </a:cubicBezTo>
                <a:lnTo>
                  <a:pt x="2796363" y="86418"/>
                </a:lnTo>
                <a:cubicBezTo>
                  <a:pt x="2807568" y="86177"/>
                  <a:pt x="2817767" y="79720"/>
                  <a:pt x="2828261" y="75785"/>
                </a:cubicBezTo>
                <a:cubicBezTo>
                  <a:pt x="2846132" y="69083"/>
                  <a:pt x="2863010" y="59542"/>
                  <a:pt x="2881424" y="54520"/>
                </a:cubicBezTo>
                <a:cubicBezTo>
                  <a:pt x="2902223" y="48848"/>
                  <a:pt x="2923954" y="47432"/>
                  <a:pt x="2945219" y="43888"/>
                </a:cubicBezTo>
                <a:lnTo>
                  <a:pt x="3009014" y="22623"/>
                </a:lnTo>
                <a:cubicBezTo>
                  <a:pt x="3019647" y="19079"/>
                  <a:pt x="3030039" y="14708"/>
                  <a:pt x="3040912" y="11990"/>
                </a:cubicBezTo>
                <a:cubicBezTo>
                  <a:pt x="3055089" y="8446"/>
                  <a:pt x="3068838" y="1861"/>
                  <a:pt x="3083442" y="1357"/>
                </a:cubicBezTo>
                <a:cubicBezTo>
                  <a:pt x="3171994" y="-1697"/>
                  <a:pt x="3260651" y="1357"/>
                  <a:pt x="3349256" y="1357"/>
                </a:cubicBezTo>
              </a:path>
            </a:pathLst>
          </a:cu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pt-B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544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575"/>
            <a:ext cx="91805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tângulo 1"/>
          <p:cNvSpPr/>
          <p:nvPr/>
        </p:nvSpPr>
        <p:spPr>
          <a:xfrm>
            <a:off x="395536" y="634618"/>
            <a:ext cx="8374494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</a:pP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O</a:t>
            </a:r>
            <a:r>
              <a:rPr lang="pt-BR" sz="2200" dirty="0" smtClean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acesso universal e igualitário à</a:t>
            </a:r>
            <a:r>
              <a:rPr lang="pt-BR" sz="2200" b="1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pt-BR" sz="2200" b="1" dirty="0" smtClean="0">
                <a:solidFill>
                  <a:srgbClr val="FF0000"/>
                </a:solidFill>
                <a:latin typeface="Calibri"/>
                <a:cs typeface="+mn-cs"/>
              </a:rPr>
              <a:t>Assistência </a:t>
            </a:r>
            <a:r>
              <a:rPr lang="pt-BR" sz="2200" b="1" dirty="0">
                <a:solidFill>
                  <a:srgbClr val="FF0000"/>
                </a:solidFill>
                <a:latin typeface="Calibri"/>
                <a:cs typeface="+mn-cs"/>
              </a:rPr>
              <a:t>F</a:t>
            </a:r>
            <a:r>
              <a:rPr lang="pt-BR" sz="2200" b="1" dirty="0" smtClean="0">
                <a:solidFill>
                  <a:srgbClr val="FF0000"/>
                </a:solidFill>
                <a:latin typeface="Calibri"/>
                <a:cs typeface="+mn-cs"/>
              </a:rPr>
              <a:t>armacêutica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sz="2200" dirty="0" smtClean="0">
                <a:solidFill>
                  <a:prstClr val="black"/>
                </a:solidFill>
                <a:latin typeface="Calibri"/>
                <a:cs typeface="+mn-cs"/>
              </a:rPr>
              <a:t>deve </a:t>
            </a: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pressupor que:</a:t>
            </a:r>
            <a:b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/>
            </a:r>
            <a:b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I - o usuário deve estar </a:t>
            </a:r>
            <a:r>
              <a:rPr lang="pt-BR" sz="2200" dirty="0">
                <a:solidFill>
                  <a:srgbClr val="FF0000"/>
                </a:solidFill>
                <a:latin typeface="Calibri"/>
                <a:cs typeface="+mn-cs"/>
              </a:rPr>
              <a:t>assistido </a:t>
            </a: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por ações e serviços de saúde do </a:t>
            </a:r>
            <a:r>
              <a:rPr lang="pt-BR" sz="2200" dirty="0">
                <a:solidFill>
                  <a:srgbClr val="FF0000"/>
                </a:solidFill>
                <a:latin typeface="Calibri"/>
                <a:cs typeface="+mn-cs"/>
              </a:rPr>
              <a:t>SUS</a:t>
            </a:r>
            <a:r>
              <a:rPr lang="pt-BR" sz="2200" dirty="0" smtClean="0">
                <a:solidFill>
                  <a:prstClr val="black"/>
                </a:solidFill>
                <a:latin typeface="Calibri"/>
                <a:cs typeface="+mn-cs"/>
              </a:rPr>
              <a:t>;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/>
            </a:r>
            <a:b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II - o medicamento</a:t>
            </a:r>
            <a:r>
              <a:rPr lang="pt-BR" sz="2200" b="1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deve ter sido prescrito por profissional de saúde, no exercício regular de suas funções no </a:t>
            </a:r>
            <a:r>
              <a:rPr lang="pt-BR" sz="2200" dirty="0" smtClean="0">
                <a:solidFill>
                  <a:prstClr val="black"/>
                </a:solidFill>
                <a:latin typeface="Calibri"/>
                <a:cs typeface="+mn-cs"/>
              </a:rPr>
              <a:t>SUS; (</a:t>
            </a:r>
            <a:r>
              <a:rPr lang="pt-BR" sz="2200" i="1" dirty="0" smtClean="0">
                <a:solidFill>
                  <a:prstClr val="black"/>
                </a:solidFill>
                <a:latin typeface="Calibri"/>
                <a:cs typeface="+mn-cs"/>
              </a:rPr>
              <a:t>OU AINDA PRESCRITOR PARTICULAR- Portaria MS 2928/2011)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/>
            </a:r>
            <a:b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III - a </a:t>
            </a:r>
            <a:r>
              <a:rPr lang="pt-BR" sz="2200" dirty="0">
                <a:solidFill>
                  <a:srgbClr val="FF0000"/>
                </a:solidFill>
                <a:latin typeface="Calibri"/>
                <a:cs typeface="+mn-cs"/>
              </a:rPr>
              <a:t>prescrição</a:t>
            </a: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 precisa estar em conformidade com a </a:t>
            </a:r>
            <a:r>
              <a:rPr lang="pt-BR" sz="2200" b="1" dirty="0">
                <a:solidFill>
                  <a:srgbClr val="FF0000"/>
                </a:solidFill>
                <a:latin typeface="Calibri"/>
                <a:cs typeface="+mn-cs"/>
              </a:rPr>
              <a:t>RENAME</a:t>
            </a:r>
            <a:r>
              <a:rPr lang="pt-BR" sz="2200" b="1" dirty="0">
                <a:solidFill>
                  <a:prstClr val="black"/>
                </a:solidFill>
                <a:latin typeface="Calibri"/>
                <a:cs typeface="+mn-cs"/>
              </a:rPr>
              <a:t> </a:t>
            </a: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e os Protocolos Clínicos e Diretrizes Terapêuticas </a:t>
            </a:r>
            <a:r>
              <a:rPr lang="pt-BR" sz="2200" dirty="0">
                <a:solidFill>
                  <a:srgbClr val="FF0000"/>
                </a:solidFill>
                <a:latin typeface="Calibri"/>
                <a:cs typeface="+mn-cs"/>
              </a:rPr>
              <a:t>ou com a relação específica </a:t>
            </a: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complementar estadual, distrital ou municipal de </a:t>
            </a:r>
            <a:r>
              <a:rPr lang="pt-BR" sz="2200" b="1" dirty="0">
                <a:solidFill>
                  <a:prstClr val="black"/>
                </a:solidFill>
                <a:latin typeface="Calibri"/>
                <a:cs typeface="+mn-cs"/>
              </a:rPr>
              <a:t>medicamentos</a:t>
            </a: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;</a:t>
            </a:r>
            <a:b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/>
            </a:r>
            <a:b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</a:br>
            <a:r>
              <a:rPr lang="pt-BR" sz="2200" dirty="0">
                <a:solidFill>
                  <a:prstClr val="black"/>
                </a:solidFill>
                <a:latin typeface="Calibri"/>
                <a:cs typeface="+mn-cs"/>
              </a:rPr>
              <a:t>IV - a dispensação precisa ter ocorrido em unidades indicadas pela direção do SUS</a:t>
            </a:r>
            <a:r>
              <a:rPr lang="pt-BR" sz="2200" dirty="0" smtClean="0">
                <a:solidFill>
                  <a:prstClr val="black"/>
                </a:solidFill>
                <a:latin typeface="Calibri"/>
                <a:cs typeface="+mn-cs"/>
              </a:rPr>
              <a:t>.</a:t>
            </a:r>
            <a:endParaRPr lang="pt-BR" sz="2200" dirty="0">
              <a:solidFill>
                <a:prstClr val="black"/>
              </a:solidFill>
              <a:latin typeface="Calibri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3422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REFLEXÃO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dirty="0"/>
              <a:t>Art. 196. </a:t>
            </a:r>
            <a:r>
              <a:rPr lang="pt-BR" u="sng" dirty="0">
                <a:solidFill>
                  <a:srgbClr val="FF0000"/>
                </a:solidFill>
              </a:rPr>
              <a:t>A saúde é direito de </a:t>
            </a:r>
            <a:r>
              <a:rPr lang="pt-BR" u="sng" dirty="0" smtClean="0">
                <a:solidFill>
                  <a:srgbClr val="FF0000"/>
                </a:solidFill>
              </a:rPr>
              <a:t>todos</a:t>
            </a:r>
            <a:r>
              <a:rPr lang="pt-BR" dirty="0" smtClean="0">
                <a:solidFill>
                  <a:srgbClr val="FF0000"/>
                </a:solidFill>
              </a:rPr>
              <a:t> (?) </a:t>
            </a:r>
            <a:r>
              <a:rPr lang="pt-BR" dirty="0" smtClean="0"/>
              <a:t>e </a:t>
            </a:r>
            <a:r>
              <a:rPr lang="pt-BR" dirty="0"/>
              <a:t>dever do Estado, garantido mediante políticas sociais e econômicas que visem à redução do risco de doença e de outros agravos e ao acesso universal e igualitário às ações e serviços para sua promoção, proteção e recuperação.</a:t>
            </a:r>
          </a:p>
        </p:txBody>
      </p:sp>
    </p:spTree>
    <p:extLst>
      <p:ext uri="{BB962C8B-B14F-4D97-AF65-F5344CB8AC3E}">
        <p14:creationId xmlns:p14="http://schemas.microsoft.com/office/powerpoint/2010/main" val="10981998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tângulo de cantos arredondados 2"/>
          <p:cNvSpPr/>
          <p:nvPr/>
        </p:nvSpPr>
        <p:spPr>
          <a:xfrm>
            <a:off x="5580112" y="6251203"/>
            <a:ext cx="3384376" cy="2880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05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2015* - Até 22.10.2015 / Fonte: Sistema S-Codes</a:t>
            </a:r>
            <a:endParaRPr lang="pt-BR" sz="10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tângulo de cantos arredondados 6"/>
          <p:cNvSpPr/>
          <p:nvPr/>
        </p:nvSpPr>
        <p:spPr>
          <a:xfrm>
            <a:off x="1115616" y="6251203"/>
            <a:ext cx="4464496" cy="288032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Atualmente são mais de </a:t>
            </a:r>
            <a:r>
              <a:rPr lang="pt-BR" sz="14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45.000</a:t>
            </a:r>
            <a:r>
              <a:rPr lang="pt-BR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ações judiciais ativas</a:t>
            </a:r>
            <a:endParaRPr lang="pt-BR" sz="11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Imagem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528" y="304221"/>
            <a:ext cx="8568952" cy="57890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1702041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Imagem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560" y="1137327"/>
            <a:ext cx="7920880" cy="509998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Retângulo 5"/>
          <p:cNvSpPr/>
          <p:nvPr/>
        </p:nvSpPr>
        <p:spPr>
          <a:xfrm>
            <a:off x="90375" y="128052"/>
            <a:ext cx="8963247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 smtClean="0">
                <a:solidFill>
                  <a:prstClr val="black"/>
                </a:solidFill>
                <a:latin typeface="Arial" pitchFamily="34" charset="0"/>
              </a:rPr>
              <a:t>ÍNDICE PAULISTA DE JUDICIALIZAÇÃO DA SAÚDE</a:t>
            </a:r>
          </a:p>
          <a:p>
            <a:pPr algn="ctr"/>
            <a:r>
              <a:rPr lang="pt-BR" sz="2300" dirty="0" smtClean="0">
                <a:solidFill>
                  <a:prstClr val="black"/>
                </a:solidFill>
                <a:latin typeface="Arial" pitchFamily="34" charset="0"/>
              </a:rPr>
              <a:t>Quadriênio (2011 à 2014)</a:t>
            </a:r>
            <a:endParaRPr lang="pt-BR" sz="2300" b="1" dirty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126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6743557" cy="980728"/>
          </a:xfrm>
        </p:spPr>
        <p:txBody>
          <a:bodyPr/>
          <a:lstStyle/>
          <a:p>
            <a:r>
              <a:rPr lang="pt-BR" sz="2000" b="1" dirty="0" smtClean="0">
                <a:solidFill>
                  <a:srgbClr val="FF0000"/>
                </a:solidFill>
                <a:latin typeface="Arial Rounded MT Bold" pitchFamily="34" charset="0"/>
              </a:rPr>
              <a:t>PERFIL DA JUDICIALIZAÇÃO EM SAÚDE NO ESTADO DE SÃO PAULO</a:t>
            </a:r>
            <a:endParaRPr lang="pt-BR" sz="2000" b="1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611560" y="1196752"/>
            <a:ext cx="8064896" cy="5112568"/>
          </a:xfrm>
          <a:solidFill>
            <a:schemeClr val="bg1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pt-BR" sz="2400" dirty="0" smtClean="0">
                <a:latin typeface="Arial Rounded MT Bold" panose="020F0704030504030204" pitchFamily="34" charset="0"/>
              </a:rPr>
              <a:t>Aproximadamente 45.000 ações judiciais </a:t>
            </a:r>
            <a:r>
              <a:rPr lang="pt-BR" sz="2400" dirty="0">
                <a:latin typeface="Arial Rounded MT Bold" panose="020F0704030504030204" pitchFamily="34" charset="0"/>
              </a:rPr>
              <a:t>em atendimento</a:t>
            </a:r>
          </a:p>
          <a:p>
            <a:pPr lvl="0"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dirty="0" smtClean="0">
                <a:latin typeface="Arial Rounded MT Bold" panose="020F0704030504030204" pitchFamily="34" charset="0"/>
              </a:rPr>
              <a:t>69 % </a:t>
            </a:r>
            <a:r>
              <a:rPr lang="pt-BR" sz="2400" dirty="0">
                <a:latin typeface="Arial Rounded MT Bold" panose="020F0704030504030204" pitchFamily="34" charset="0"/>
              </a:rPr>
              <a:t>Prescrição </a:t>
            </a:r>
            <a:r>
              <a:rPr lang="pt-BR" sz="2400" dirty="0" smtClean="0">
                <a:latin typeface="Arial Rounded MT Bold" panose="020F0704030504030204" pitchFamily="34" charset="0"/>
              </a:rPr>
              <a:t>particular</a:t>
            </a:r>
            <a:endParaRPr lang="pt-BR" sz="2400" dirty="0">
              <a:latin typeface="Arial Rounded MT Bold" panose="020F0704030504030204" pitchFamily="34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dirty="0" smtClean="0">
                <a:latin typeface="Arial Rounded MT Bold" panose="020F0704030504030204" pitchFamily="34" charset="0"/>
              </a:rPr>
              <a:t>93 </a:t>
            </a:r>
            <a:r>
              <a:rPr lang="pt-BR" sz="2400" dirty="0">
                <a:latin typeface="Arial Rounded MT Bold" panose="020F0704030504030204" pitchFamily="34" charset="0"/>
              </a:rPr>
              <a:t>% </a:t>
            </a:r>
            <a:r>
              <a:rPr lang="pt-BR" sz="2400" dirty="0" smtClean="0">
                <a:latin typeface="Arial Rounded MT Bold" pitchFamily="34" charset="0"/>
              </a:rPr>
              <a:t>Medicamentos </a:t>
            </a:r>
            <a:r>
              <a:rPr lang="pt-BR" sz="2400" dirty="0">
                <a:latin typeface="Arial Rounded MT Bold" pitchFamily="34" charset="0"/>
              </a:rPr>
              <a:t>extraordinários ao </a:t>
            </a:r>
            <a:r>
              <a:rPr lang="pt-BR" sz="2400" dirty="0" smtClean="0">
                <a:latin typeface="Arial Rounded MT Bold" pitchFamily="34" charset="0"/>
              </a:rPr>
              <a:t>SUS = 3.600  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dirty="0" smtClean="0">
                <a:latin typeface="Arial Rounded MT Bold" pitchFamily="34" charset="0"/>
              </a:rPr>
              <a:t>50% Estoque - itens exclusivos (01 item para 01 paciente)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dirty="0" smtClean="0">
                <a:latin typeface="Arial Rounded MT Bold" pitchFamily="34" charset="0"/>
              </a:rPr>
              <a:t>24% </a:t>
            </a:r>
            <a:r>
              <a:rPr lang="pt-BR" sz="2400" dirty="0">
                <a:latin typeface="Arial Rounded MT Bold" pitchFamily="34" charset="0"/>
              </a:rPr>
              <a:t>M</a:t>
            </a:r>
            <a:r>
              <a:rPr lang="pt-BR" sz="2400" dirty="0" smtClean="0">
                <a:latin typeface="Arial Rounded MT Bold" pitchFamily="34" charset="0"/>
              </a:rPr>
              <a:t>arca específica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dirty="0" smtClean="0">
                <a:latin typeface="Arial Rounded MT Bold" pitchFamily="34" charset="0"/>
              </a:rPr>
              <a:t>192  Importados SEM registro ANVISA ( 4%)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dirty="0" smtClean="0">
                <a:latin typeface="Arial Rounded MT Bold" pitchFamily="34" charset="0"/>
              </a:rPr>
              <a:t>Precária justificativa clínica  e probatória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dirty="0" smtClean="0">
                <a:latin typeface="Arial Rounded MT Bold" pitchFamily="34" charset="0"/>
              </a:rPr>
              <a:t>Fornecidos por liminares ou  em antecipação de tutelas e 2 Grau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pt-BR" sz="2400" dirty="0" smtClean="0">
                <a:latin typeface="Arial Rounded MT Bold" pitchFamily="34" charset="0"/>
              </a:rPr>
              <a:t>Sem solicitação administrativa prévia</a:t>
            </a:r>
            <a:endParaRPr lang="pt-BR" sz="3200" dirty="0"/>
          </a:p>
        </p:txBody>
      </p:sp>
    </p:spTree>
    <p:extLst>
      <p:ext uri="{BB962C8B-B14F-4D97-AF65-F5344CB8AC3E}">
        <p14:creationId xmlns:p14="http://schemas.microsoft.com/office/powerpoint/2010/main" val="180307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61975" y="1047750"/>
            <a:ext cx="8058150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pt-BR">
              <a:solidFill>
                <a:prstClr val="white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914861" y="6563974"/>
            <a:ext cx="5917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pt-BR" sz="1600" i="1" dirty="0" smtClean="0">
                <a:solidFill>
                  <a:srgbClr val="FF0000"/>
                </a:solidFill>
                <a:ea typeface="MS PGothic" pitchFamily="34" charset="-128"/>
                <a:cs typeface="+mn-cs"/>
              </a:rPr>
              <a:t>S e c r e t a r i a   d a   S a ú d e   d o   E s t a d o   d e   S ã o   P a u l o</a:t>
            </a:r>
            <a:endParaRPr lang="pt-BR" sz="1600" i="1" dirty="0">
              <a:solidFill>
                <a:srgbClr val="FF0000"/>
              </a:solidFill>
              <a:ea typeface="MS PGothic" pitchFamily="34" charset="-128"/>
              <a:cs typeface="+mn-cs"/>
            </a:endParaRPr>
          </a:p>
        </p:txBody>
      </p:sp>
      <p:graphicFrame>
        <p:nvGraphicFramePr>
          <p:cNvPr id="4" name="Gráfico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56823"/>
              </p:ext>
            </p:extLst>
          </p:nvPr>
        </p:nvGraphicFramePr>
        <p:xfrm>
          <a:off x="539552" y="1196752"/>
          <a:ext cx="8280920" cy="4397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CaixaDeTexto 1"/>
          <p:cNvSpPr txBox="1"/>
          <p:nvPr/>
        </p:nvSpPr>
        <p:spPr>
          <a:xfrm>
            <a:off x="810630" y="471686"/>
            <a:ext cx="7560840" cy="576064"/>
          </a:xfrm>
          <a:prstGeom prst="rect">
            <a:avLst/>
          </a:prstGeom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defTabSz="457200"/>
            <a:r>
              <a:rPr lang="pt-BR" sz="2400" b="1" dirty="0">
                <a:solidFill>
                  <a:prstClr val="black"/>
                </a:solidFill>
              </a:rPr>
              <a:t>%  </a:t>
            </a:r>
            <a:r>
              <a:rPr lang="pt-BR" sz="2400" b="1" dirty="0" smtClean="0">
                <a:solidFill>
                  <a:prstClr val="black"/>
                </a:solidFill>
              </a:rPr>
              <a:t>Quantidade </a:t>
            </a:r>
            <a:r>
              <a:rPr lang="pt-BR" sz="2400" b="1" dirty="0">
                <a:solidFill>
                  <a:prstClr val="black"/>
                </a:solidFill>
              </a:rPr>
              <a:t>de Ações Judiciais </a:t>
            </a:r>
            <a:r>
              <a:rPr lang="pt-BR" sz="2400" b="1" dirty="0" smtClean="0">
                <a:solidFill>
                  <a:prstClr val="black"/>
                </a:solidFill>
              </a:rPr>
              <a:t>por Origem </a:t>
            </a:r>
            <a:r>
              <a:rPr lang="pt-BR" sz="2400" b="1" dirty="0">
                <a:solidFill>
                  <a:prstClr val="black"/>
                </a:solidFill>
              </a:rPr>
              <a:t>da prescrição</a:t>
            </a:r>
          </a:p>
        </p:txBody>
      </p:sp>
    </p:spTree>
    <p:extLst>
      <p:ext uri="{BB962C8B-B14F-4D97-AF65-F5344CB8AC3E}">
        <p14:creationId xmlns:p14="http://schemas.microsoft.com/office/powerpoint/2010/main" val="3029711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561975" y="1047750"/>
            <a:ext cx="8058150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pt-BR">
              <a:solidFill>
                <a:srgbClr val="FFFFFF"/>
              </a:solidFill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1914861" y="6563974"/>
            <a:ext cx="591700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pt-BR" sz="1600" i="1" dirty="0" smtClean="0">
                <a:solidFill>
                  <a:srgbClr val="FFFF00"/>
                </a:solidFill>
                <a:ea typeface="MS PGothic" pitchFamily="34" charset="-128"/>
                <a:cs typeface="+mn-cs"/>
              </a:rPr>
              <a:t>S e c r e t a r i a   d a   S a ú d e   d o   E s t a d o   d e   S ã o   P a u l o</a:t>
            </a:r>
            <a:endParaRPr lang="pt-BR" sz="1600" i="1" dirty="0">
              <a:solidFill>
                <a:srgbClr val="FFFF00"/>
              </a:solidFill>
              <a:ea typeface="MS PGothic" pitchFamily="34" charset="-128"/>
              <a:cs typeface="+mn-cs"/>
            </a:endParaRPr>
          </a:p>
        </p:txBody>
      </p:sp>
      <p:sp>
        <p:nvSpPr>
          <p:cNvPr id="2" name="CaixaDeTexto 1"/>
          <p:cNvSpPr txBox="1"/>
          <p:nvPr/>
        </p:nvSpPr>
        <p:spPr>
          <a:xfrm>
            <a:off x="1096153" y="5541488"/>
            <a:ext cx="477143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457200"/>
            <a:r>
              <a:rPr lang="pt-BR" sz="1400" dirty="0" smtClean="0">
                <a:solidFill>
                  <a:srgbClr val="000000"/>
                </a:solidFill>
                <a:ea typeface="MS PGothic" pitchFamily="34" charset="-128"/>
                <a:cs typeface="+mn-cs"/>
              </a:rPr>
              <a:t>AB = Atenção Básica</a:t>
            </a:r>
          </a:p>
          <a:p>
            <a:pPr defTabSz="457200"/>
            <a:r>
              <a:rPr lang="pt-BR" sz="1400" dirty="0" smtClean="0">
                <a:solidFill>
                  <a:srgbClr val="000000"/>
                </a:solidFill>
                <a:ea typeface="MS PGothic" pitchFamily="34" charset="-128"/>
                <a:cs typeface="+mn-cs"/>
              </a:rPr>
              <a:t>PCDT = Protocolo Clinico de Diretrizes Terapêuticas</a:t>
            </a:r>
          </a:p>
          <a:p>
            <a:pPr defTabSz="457200"/>
            <a:r>
              <a:rPr lang="pt-BR" sz="1400" dirty="0" smtClean="0">
                <a:solidFill>
                  <a:srgbClr val="000000"/>
                </a:solidFill>
                <a:ea typeface="MS PGothic" pitchFamily="34" charset="-128"/>
                <a:cs typeface="+mn-cs"/>
              </a:rPr>
              <a:t>CACON = Centros </a:t>
            </a:r>
            <a:r>
              <a:rPr lang="pt-BR" sz="1400" dirty="0">
                <a:solidFill>
                  <a:srgbClr val="000000"/>
                </a:solidFill>
                <a:ea typeface="MS PGothic" pitchFamily="34" charset="-128"/>
                <a:cs typeface="+mn-cs"/>
              </a:rPr>
              <a:t>de Alta Complexidade em </a:t>
            </a:r>
            <a:r>
              <a:rPr lang="pt-BR" sz="1400" dirty="0" smtClean="0">
                <a:solidFill>
                  <a:srgbClr val="000000"/>
                </a:solidFill>
                <a:ea typeface="MS PGothic" pitchFamily="34" charset="-128"/>
                <a:cs typeface="+mn-cs"/>
              </a:rPr>
              <a:t>Oncologia</a:t>
            </a:r>
          </a:p>
          <a:p>
            <a:pPr defTabSz="457200"/>
            <a:r>
              <a:rPr lang="pt-BR" sz="1400" dirty="0" smtClean="0">
                <a:solidFill>
                  <a:srgbClr val="000000"/>
                </a:solidFill>
                <a:ea typeface="MS PGothic" pitchFamily="34" charset="-128"/>
                <a:cs typeface="+mn-cs"/>
              </a:rPr>
              <a:t>CEAF = Componente especializado de Assistência Farmacêutica </a:t>
            </a:r>
            <a:endParaRPr lang="pt-BR" sz="1400" dirty="0">
              <a:solidFill>
                <a:srgbClr val="000000"/>
              </a:solidFill>
              <a:ea typeface="MS PGothic" pitchFamily="34" charset="-128"/>
              <a:cs typeface="+mn-cs"/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5138951"/>
              </p:ext>
            </p:extLst>
          </p:nvPr>
        </p:nvGraphicFramePr>
        <p:xfrm>
          <a:off x="461039" y="131974"/>
          <a:ext cx="8260022" cy="5292556"/>
        </p:xfrm>
        <a:graphic>
          <a:graphicData uri="http://schemas.openxmlformats.org/drawingml/2006/table">
            <a:tbl>
              <a:tblPr/>
              <a:tblGrid>
                <a:gridCol w="565392"/>
                <a:gridCol w="565392"/>
                <a:gridCol w="4558472"/>
                <a:gridCol w="733242"/>
                <a:gridCol w="1012994"/>
                <a:gridCol w="824530"/>
              </a:tblGrid>
              <a:tr h="23377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 PRIMEIROS COM MAIOR NÚMERO DE AÇÕES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233772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pt-BR" sz="1600" b="1" i="0" u="none" strike="noStrike">
                          <a:solidFill>
                            <a:srgbClr val="963634"/>
                          </a:solidFill>
                          <a:effectLst/>
                          <a:latin typeface="Arial"/>
                        </a:rPr>
                        <a:t>PATOLOGIAS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181823">
                <a:tc gridSpan="6">
                  <a:txBody>
                    <a:bodyPr/>
                    <a:lstStyle/>
                    <a:p>
                      <a:pPr algn="ctr" fontAlgn="ctr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Base da extração: 06.05.2015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</a:tr>
              <a:tr h="528151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Nº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CID'S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DESCRIÇÕES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Ações Judiciais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% Em Relação ao Total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Programas de politica de Saude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Diabetes mellitus insulino-dependente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9.242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10,49%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Diabetes mellitus não especificado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3.414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3,88%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G30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Doença de Alzheimer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2.688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PCDT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Diabetes mellitus não-insulino-dependente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2.644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3,00%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F90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Transtornos hipercinéticos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2.390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G47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Distúrbios do sono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2.272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Hipertensão essencial (primária)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2.075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Hepatite viral crônica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1.909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2,17%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PCDT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H35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Outros transtornos da retina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1.719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PCDT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Paralisia cerebral infantil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1.643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I64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Acidente vascular cerebral, não especificado como hemorrágico ou isquêmico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1.501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AB + CEAF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M81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Osteoporose sem fratura patológica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1.403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PCDT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Insuficiência renal crônica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1.316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PCDT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G40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Epilepsia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1.276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PCDT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R69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Causas desconhecidas e não especificadas de morbidade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1.249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C50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Neoplasia maligna da mama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CACON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M17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Gonartrose [artrose do joelho]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1.199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Esquizofrenia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PCDT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F32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Episódios depressivos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1,06%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DOSE CERTA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C61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Neoplasia maligna da próstata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834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0,95%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CACON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Total - Top 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41.904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47,58%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3164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Outras Doenças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CD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46.165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52,42%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DCDB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1467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Espaço Reservado para Conteúdo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9939382"/>
              </p:ext>
            </p:extLst>
          </p:nvPr>
        </p:nvGraphicFramePr>
        <p:xfrm>
          <a:off x="467544" y="980728"/>
          <a:ext cx="8208912" cy="5687674"/>
        </p:xfrm>
        <a:graphic>
          <a:graphicData uri="http://schemas.openxmlformats.org/drawingml/2006/table">
            <a:tbl>
              <a:tblPr/>
              <a:tblGrid>
                <a:gridCol w="2876658"/>
                <a:gridCol w="2269283"/>
                <a:gridCol w="521675"/>
                <a:gridCol w="1061978"/>
                <a:gridCol w="570115"/>
                <a:gridCol w="909203"/>
              </a:tblGrid>
              <a:tr h="349663"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Ácido Acetilsalicílico (Mg) </a:t>
                      </a:r>
                    </a:p>
                  </a:txBody>
                  <a:tcPr marL="7466" marR="7466" marT="74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Apresentação</a:t>
                      </a:r>
                    </a:p>
                  </a:txBody>
                  <a:tcPr marL="7466" marR="7466" marT="74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OD's</a:t>
                      </a:r>
                    </a:p>
                  </a:txBody>
                  <a:tcPr marL="7466" marR="7466" marT="74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Consumo Mensal</a:t>
                      </a:r>
                    </a:p>
                  </a:txBody>
                  <a:tcPr marL="7466" marR="7466" marT="74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R$ Unit</a:t>
                      </a:r>
                    </a:p>
                  </a:txBody>
                  <a:tcPr marL="7466" marR="7466" marT="74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 R$ Total </a:t>
                      </a:r>
                    </a:p>
                  </a:txBody>
                  <a:tcPr marL="7466" marR="7466" marT="746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366092"/>
                    </a:solidFill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300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5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182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1,039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189,13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500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30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0,910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27,30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300 mg / ASPIRINA PREVENT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30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0,900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27,00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60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0,475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28,50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325 mg / SOMALGIN CARDIO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0,466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162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64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0,440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28,16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325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11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340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0,419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142,53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SOMALGIN CARDIO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0,415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0,359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ASPIRINA PREVENT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COMPRIMIDO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0,333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SOMALGIM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7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246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0,322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79,21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ASPIRINA PREVENT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56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1.861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0,320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595,03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230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8.147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0,298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2.430,48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200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   484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0,296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143,36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81 mg / BUFERIN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6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   180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0,294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52,92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41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1.386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0,290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402,02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AAS PROTECT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     60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0,270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16,20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85 mg / CARDIO Aas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0,260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     -  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81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LIBERAÇÃO LENTA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58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1.974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0,214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423,33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AAS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COMPRIMIDO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47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1.800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0,213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383,10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81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30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0,196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5,88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81 mg / ECASIL-81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REVESTIDO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        30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0,180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       5,40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 mg / SEM MARCA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COMPRIMIDO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541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        20.560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t-BR" sz="1200" b="0" i="0" u="none" strike="noStrike">
                          <a:effectLst/>
                          <a:latin typeface="Arial"/>
                        </a:rPr>
                        <a:t>0,160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effectLst/>
                          <a:latin typeface="Arial"/>
                        </a:rPr>
                        <a:t>  3.288,67 </a:t>
                      </a:r>
                    </a:p>
                  </a:txBody>
                  <a:tcPr marL="7466" marR="7466" marT="7466" marB="0" anchor="b">
                    <a:lnL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329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TOTAL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        37.465 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  8.268,24 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366092"/>
                    </a:solidFill>
                  </a:tcPr>
                </a:tc>
              </a:tr>
              <a:tr h="164051">
                <a:tc>
                  <a:txBody>
                    <a:bodyPr/>
                    <a:lstStyle/>
                    <a:p>
                      <a:pPr algn="ctr" fontAlgn="b"/>
                      <a:endParaRPr lang="pt-BR" sz="11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8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pt-BR" sz="8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8329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Compra de apresentações distintas = R$ 8.268,24/mês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8329">
                <a:tc gridSpan="2"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Compra de apresentação 100mg sem marca = 5.992,54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78329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Economia de = R$ 2.275,70 = 28%</a:t>
                      </a: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pt-BR" sz="800" b="0" i="0" u="none" strike="noStrike" dirty="0">
                        <a:effectLst/>
                        <a:latin typeface="Arial"/>
                      </a:endParaRPr>
                    </a:p>
                  </a:txBody>
                  <a:tcPr marL="7466" marR="7466" marT="7466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4" name="Título 1"/>
          <p:cNvSpPr txBox="1">
            <a:spLocks noGrp="1"/>
          </p:cNvSpPr>
          <p:nvPr>
            <p:ph type="title"/>
          </p:nvPr>
        </p:nvSpPr>
        <p:spPr>
          <a:xfrm>
            <a:off x="467544" y="116632"/>
            <a:ext cx="8229600" cy="778098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5400000" scaled="1"/>
            <a:tileRect/>
          </a:gradFill>
          <a:effectLst/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t-BR" sz="2000" dirty="0" smtClean="0">
                <a:solidFill>
                  <a:srgbClr val="FF0000"/>
                </a:solidFill>
                <a:latin typeface="Arial Rounded MT Bold" pitchFamily="34" charset="0"/>
              </a:rPr>
              <a:t/>
            </a:r>
            <a:br>
              <a:rPr lang="pt-BR" sz="2000" dirty="0" smtClean="0">
                <a:solidFill>
                  <a:srgbClr val="FF0000"/>
                </a:solidFill>
                <a:latin typeface="Arial Rounded MT Bold" pitchFamily="34" charset="0"/>
              </a:rPr>
            </a:br>
            <a:r>
              <a:rPr lang="pt-BR" sz="2000" dirty="0" smtClean="0">
                <a:solidFill>
                  <a:srgbClr val="FF0000"/>
                </a:solidFill>
                <a:latin typeface="Arial Rounded MT Bold" pitchFamily="34" charset="0"/>
              </a:rPr>
              <a:t>VARIACÃO APRESENTACÕES FARMACÊUTICAS</a:t>
            </a:r>
            <a:br>
              <a:rPr lang="pt-BR" sz="2000" dirty="0" smtClean="0">
                <a:solidFill>
                  <a:srgbClr val="FF0000"/>
                </a:solidFill>
                <a:latin typeface="Arial Rounded MT Bold" pitchFamily="34" charset="0"/>
              </a:rPr>
            </a:br>
            <a:r>
              <a:rPr lang="pt-BR" sz="2000" dirty="0" smtClean="0">
                <a:solidFill>
                  <a:srgbClr val="FF0000"/>
                </a:solidFill>
                <a:latin typeface="Arial Rounded MT Bold" pitchFamily="34" charset="0"/>
              </a:rPr>
              <a:t>ACIDO ACETIL SALICILICO</a:t>
            </a:r>
            <a:r>
              <a:rPr lang="pt-BR" sz="2000" dirty="0">
                <a:solidFill>
                  <a:srgbClr val="FF0000"/>
                </a:solidFill>
                <a:latin typeface="Arial Rounded MT Bold" pitchFamily="34" charset="0"/>
              </a:rPr>
              <a:t/>
            </a:r>
            <a:br>
              <a:rPr lang="pt-BR" sz="2000" dirty="0">
                <a:solidFill>
                  <a:srgbClr val="FF0000"/>
                </a:solidFill>
                <a:latin typeface="Arial Rounded MT Bold" pitchFamily="34" charset="0"/>
              </a:rPr>
            </a:br>
            <a:endParaRPr lang="pt-BR" sz="2000" dirty="0">
              <a:solidFill>
                <a:srgbClr val="FF0000"/>
              </a:solidFill>
              <a:latin typeface="Arial Rounded MT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769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1275"/>
            <a:ext cx="9144000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08" y="138223"/>
            <a:ext cx="8910415" cy="5688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CaixaDeTexto 1"/>
          <p:cNvSpPr txBox="1"/>
          <p:nvPr/>
        </p:nvSpPr>
        <p:spPr>
          <a:xfrm>
            <a:off x="6921795" y="6220047"/>
            <a:ext cx="19351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pt-BR" dirty="0" smtClean="0"/>
              <a:t>Continua...</a:t>
            </a:r>
            <a:endParaRPr lang="pt-BR" dirty="0"/>
          </a:p>
        </p:txBody>
      </p:sp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25969" y="5953458"/>
            <a:ext cx="4695825" cy="8096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5840" y="759010"/>
            <a:ext cx="1962150" cy="16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8996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6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3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18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9_Tema do Office">
  <a:themeElements>
    <a:clrScheme name="Composto">
      <a:dk1>
        <a:srgbClr val="000000"/>
      </a:dk1>
      <a:lt1>
        <a:srgbClr val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2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scritório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Escritório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Escritório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2253</TotalTime>
  <Words>2360</Words>
  <Application>Microsoft Office PowerPoint</Application>
  <PresentationFormat>Apresentação na tela (4:3)</PresentationFormat>
  <Paragraphs>644</Paragraphs>
  <Slides>25</Slides>
  <Notes>14</Notes>
  <HiddenSlides>0</HiddenSlides>
  <MMClips>0</MMClips>
  <ScaleCrop>false</ScaleCrop>
  <HeadingPairs>
    <vt:vector size="6" baseType="variant">
      <vt:variant>
        <vt:lpstr>Fontes usadas</vt:lpstr>
      </vt:variant>
      <vt:variant>
        <vt:i4>8</vt:i4>
      </vt:variant>
      <vt:variant>
        <vt:lpstr>Tema</vt:lpstr>
      </vt:variant>
      <vt:variant>
        <vt:i4>8</vt:i4>
      </vt:variant>
      <vt:variant>
        <vt:lpstr>Títulos de slides</vt:lpstr>
      </vt:variant>
      <vt:variant>
        <vt:i4>25</vt:i4>
      </vt:variant>
    </vt:vector>
  </HeadingPairs>
  <TitlesOfParts>
    <vt:vector size="41" baseType="lpstr">
      <vt:lpstr>Arial</vt:lpstr>
      <vt:lpstr>Arial Rounded MT Bold</vt:lpstr>
      <vt:lpstr>Calibri</vt:lpstr>
      <vt:lpstr>Helvetica</vt:lpstr>
      <vt:lpstr>MS PGothic</vt:lpstr>
      <vt:lpstr>Trebuchet MS</vt:lpstr>
      <vt:lpstr>Verdana</vt:lpstr>
      <vt:lpstr>Wingdings</vt:lpstr>
      <vt:lpstr>Tema do Office</vt:lpstr>
      <vt:lpstr>6_Tema do Office</vt:lpstr>
      <vt:lpstr>2_Tema do Office</vt:lpstr>
      <vt:lpstr>3_Tema do Office</vt:lpstr>
      <vt:lpstr>13_Tema do Office</vt:lpstr>
      <vt:lpstr>18_Tema do Office</vt:lpstr>
      <vt:lpstr>9_Tema do Office</vt:lpstr>
      <vt:lpstr>12_Tema do Office</vt:lpstr>
      <vt:lpstr>Apresentação do PowerPoint</vt:lpstr>
      <vt:lpstr>Apresentação do PowerPoint</vt:lpstr>
      <vt:lpstr>Apresentação do PowerPoint</vt:lpstr>
      <vt:lpstr>Apresentação do PowerPoint</vt:lpstr>
      <vt:lpstr>PERFIL DA JUDICIALIZAÇÃO EM SAÚDE NO ESTADO DE SÃO PAULO</vt:lpstr>
      <vt:lpstr>Apresentação do PowerPoint</vt:lpstr>
      <vt:lpstr>Apresentação do PowerPoint</vt:lpstr>
      <vt:lpstr> VARIACÃO APRESENTACÕES FARMACÊUTICAS ACIDO ACETIL SALICILICO </vt:lpstr>
      <vt:lpstr>Apresentação do PowerPoint</vt:lpstr>
      <vt:lpstr>EXCENTRICIDADES</vt:lpstr>
      <vt:lpstr>Apresentação do PowerPoint</vt:lpstr>
      <vt:lpstr> Pressupostos </vt:lpstr>
      <vt:lpstr>  CONITEC LEI n.12.508 -2011 Decreto 7.646-2011 </vt:lpstr>
      <vt:lpstr>Apresentação do PowerPoint</vt:lpstr>
      <vt:lpstr>Apresentação do PowerPoint</vt:lpstr>
      <vt:lpstr>COMPARATIVO DE CUSTOS</vt:lpstr>
      <vt:lpstr>Apresentação do PowerPoint</vt:lpstr>
      <vt:lpstr>RESUMO- LEGISLAÇÃO PRESCRIÇÃO MÉDICA - SUS</vt:lpstr>
      <vt:lpstr>  </vt:lpstr>
      <vt:lpstr>  </vt:lpstr>
      <vt:lpstr>POLÍTICA DE SAÚDE PÚBLICA-SUS</vt:lpstr>
      <vt:lpstr>Apresentação do PowerPoint</vt:lpstr>
      <vt:lpstr>Apresentação do PowerPoint</vt:lpstr>
      <vt:lpstr>Apresentação do PowerPoint</vt:lpstr>
      <vt:lpstr>REFLEXÃO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Jdasilva</dc:creator>
  <cp:lastModifiedBy>Usuario</cp:lastModifiedBy>
  <cp:revision>64</cp:revision>
  <cp:lastPrinted>2015-11-23T14:06:06Z</cp:lastPrinted>
  <dcterms:created xsi:type="dcterms:W3CDTF">2013-04-18T15:47:37Z</dcterms:created>
  <dcterms:modified xsi:type="dcterms:W3CDTF">2015-11-23T15:54:55Z</dcterms:modified>
</cp:coreProperties>
</file>