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70" r:id="rId12"/>
    <p:sldId id="272" r:id="rId13"/>
    <p:sldId id="275" r:id="rId14"/>
    <p:sldId id="278" r:id="rId15"/>
    <p:sldId id="294" r:id="rId16"/>
    <p:sldId id="282" r:id="rId17"/>
    <p:sldId id="288" r:id="rId18"/>
    <p:sldId id="291" r:id="rId19"/>
    <p:sldId id="296" r:id="rId20"/>
    <p:sldId id="292" r:id="rId21"/>
    <p:sldId id="295" r:id="rId22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216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3EF98-C390-4239-9ACA-6459EAC3339A}" type="datetimeFigureOut">
              <a:rPr lang="pt-BR" smtClean="0"/>
              <a:t>23/11/2015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C492A-9DEC-40A9-B27F-40F9A5A6FAB1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3EF98-C390-4239-9ACA-6459EAC3339A}" type="datetimeFigureOut">
              <a:rPr lang="pt-BR" smtClean="0"/>
              <a:t>23/11/2015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C492A-9DEC-40A9-B27F-40F9A5A6FAB1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3EF98-C390-4239-9ACA-6459EAC3339A}" type="datetimeFigureOut">
              <a:rPr lang="pt-BR" smtClean="0"/>
              <a:t>23/11/2015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C492A-9DEC-40A9-B27F-40F9A5A6FAB1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3EF98-C390-4239-9ACA-6459EAC3339A}" type="datetimeFigureOut">
              <a:rPr lang="pt-BR" smtClean="0"/>
              <a:t>23/11/2015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C492A-9DEC-40A9-B27F-40F9A5A6FAB1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3EF98-C390-4239-9ACA-6459EAC3339A}" type="datetimeFigureOut">
              <a:rPr lang="pt-BR" smtClean="0"/>
              <a:t>23/11/2015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C492A-9DEC-40A9-B27F-40F9A5A6FAB1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3EF98-C390-4239-9ACA-6459EAC3339A}" type="datetimeFigureOut">
              <a:rPr lang="pt-BR" smtClean="0"/>
              <a:t>23/11/2015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C492A-9DEC-40A9-B27F-40F9A5A6FAB1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3EF98-C390-4239-9ACA-6459EAC3339A}" type="datetimeFigureOut">
              <a:rPr lang="pt-BR" smtClean="0"/>
              <a:t>23/11/2015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C492A-9DEC-40A9-B27F-40F9A5A6FAB1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3EF98-C390-4239-9ACA-6459EAC3339A}" type="datetimeFigureOut">
              <a:rPr lang="pt-BR" smtClean="0"/>
              <a:t>23/11/2015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C492A-9DEC-40A9-B27F-40F9A5A6FAB1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3EF98-C390-4239-9ACA-6459EAC3339A}" type="datetimeFigureOut">
              <a:rPr lang="pt-BR" smtClean="0"/>
              <a:t>23/11/2015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C492A-9DEC-40A9-B27F-40F9A5A6FAB1}" type="slidenum">
              <a:rPr lang="pt-BR" smtClean="0"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3EF98-C390-4239-9ACA-6459EAC3339A}" type="datetimeFigureOut">
              <a:rPr lang="pt-BR" smtClean="0"/>
              <a:t>23/11/2015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BC492A-9DEC-40A9-B27F-40F9A5A6FAB1}" type="slidenum">
              <a:rPr lang="pt-BR" smtClean="0"/>
              <a:t>‹nº›</a:t>
            </a:fld>
            <a:endParaRPr lang="pt-B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 smtClean="0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3EF98-C390-4239-9ACA-6459EAC3339A}" type="datetimeFigureOut">
              <a:rPr lang="pt-BR" smtClean="0"/>
              <a:t>23/11/2015</a:t>
            </a:fld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ABC492A-9DEC-40A9-B27F-40F9A5A6FAB1}" type="slidenum">
              <a:rPr lang="pt-BR" smtClean="0"/>
              <a:t>‹nº›</a:t>
            </a:fld>
            <a:endParaRPr lang="pt-BR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44000"/>
            <a:lum/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harpenSoften amount="-17000"/>
                    </a14:imgEffect>
                    <a14:imgEffect>
                      <a14:colorTemperature colorTemp="7125"/>
                    </a14:imgEffect>
                    <a14:imgEffect>
                      <a14:brightnessContrast bright="23000" contrast="20000"/>
                    </a14:imgEffect>
                  </a14:imgLayer>
                </a14:imgProps>
              </a:ext>
            </a:extLst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pt-BR" smtClean="0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3ABC492A-9DEC-40A9-B27F-40F9A5A6FAB1}" type="slidenum">
              <a:rPr lang="pt-BR" smtClean="0"/>
              <a:t>‹nº›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pt-B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7623EF98-C390-4239-9ACA-6459EAC3339A}" type="datetimeFigureOut">
              <a:rPr lang="pt-BR" smtClean="0"/>
              <a:t>23/11/2015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pt-BR" sz="4800" b="1" dirty="0"/>
              <a:t>Perspectivas do SUS frente à </a:t>
            </a:r>
            <a:r>
              <a:rPr lang="pt-BR" sz="4800" b="1" dirty="0" err="1"/>
              <a:t>Judicialização</a:t>
            </a:r>
            <a:r>
              <a:rPr lang="pt-BR" sz="4800" b="1" dirty="0"/>
              <a:t> no Estado de São Paulo</a:t>
            </a:r>
            <a:r>
              <a:rPr lang="pt-BR" sz="4400" dirty="0"/>
              <a:t/>
            </a:r>
            <a:br>
              <a:rPr lang="pt-BR" sz="4400" dirty="0"/>
            </a:br>
            <a:endParaRPr lang="pt-BR" sz="4400" b="1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25736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 algn="ctr">
              <a:buNone/>
            </a:pPr>
            <a:r>
              <a:rPr lang="pt-BR" sz="6000" dirty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pt-BR" sz="6000" b="1" dirty="0">
                <a:latin typeface="Times New Roman" pitchFamily="18" charset="0"/>
                <a:cs typeface="Times New Roman" pitchFamily="18" charset="0"/>
              </a:rPr>
              <a:t>judicial </a:t>
            </a:r>
            <a:r>
              <a:rPr lang="pt-BR" sz="6000" b="1" dirty="0" err="1">
                <a:latin typeface="Times New Roman" pitchFamily="18" charset="0"/>
                <a:cs typeface="Times New Roman" pitchFamily="18" charset="0"/>
              </a:rPr>
              <a:t>activism</a:t>
            </a:r>
            <a:r>
              <a:rPr lang="pt-BR" sz="6000" b="1" dirty="0">
                <a:latin typeface="Times New Roman" pitchFamily="18" charset="0"/>
                <a:cs typeface="Times New Roman" pitchFamily="18" charset="0"/>
              </a:rPr>
              <a:t>” versus </a:t>
            </a:r>
            <a:endParaRPr lang="pt-BR" sz="6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114300" indent="0" algn="ctr">
              <a:buNone/>
            </a:pPr>
            <a:r>
              <a:rPr lang="pt-BR" sz="6000" b="1" dirty="0" smtClean="0">
                <a:latin typeface="Times New Roman" pitchFamily="18" charset="0"/>
                <a:cs typeface="Times New Roman" pitchFamily="18" charset="0"/>
              </a:rPr>
              <a:t>“judicial </a:t>
            </a:r>
            <a:r>
              <a:rPr lang="pt-BR" sz="6000" b="1" dirty="0" err="1" smtClean="0">
                <a:latin typeface="Times New Roman" pitchFamily="18" charset="0"/>
                <a:cs typeface="Times New Roman" pitchFamily="18" charset="0"/>
              </a:rPr>
              <a:t>restraint</a:t>
            </a:r>
            <a:r>
              <a:rPr lang="pt-BR" sz="6000" b="1" dirty="0" smtClean="0">
                <a:latin typeface="Times New Roman" pitchFamily="18" charset="0"/>
                <a:cs typeface="Times New Roman" pitchFamily="18" charset="0"/>
              </a:rPr>
              <a:t>”,</a:t>
            </a:r>
            <a:r>
              <a:rPr lang="pt-BR" sz="60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pt-BR" sz="60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pt-BR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92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692696"/>
            <a:ext cx="7620000" cy="4800600"/>
          </a:xfrm>
        </p:spPr>
        <p:txBody>
          <a:bodyPr>
            <a:normAutofit/>
          </a:bodyPr>
          <a:lstStyle/>
          <a:p>
            <a:pPr marL="114300" indent="0" algn="ctr">
              <a:buNone/>
            </a:pPr>
            <a:r>
              <a:rPr lang="pt-BR" sz="32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O </a:t>
            </a:r>
            <a:r>
              <a:rPr lang="pt-BR" sz="32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PODER JUDICIÁRIO </a:t>
            </a:r>
            <a:endParaRPr lang="pt-BR" sz="3200" b="1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14300" indent="0" algn="ctr">
              <a:buNone/>
            </a:pPr>
            <a:r>
              <a:rPr lang="pt-BR" sz="32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E </a:t>
            </a:r>
            <a:r>
              <a:rPr lang="pt-BR" sz="32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O </a:t>
            </a:r>
            <a:r>
              <a:rPr lang="pt-BR" sz="32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DESÁFIO </a:t>
            </a:r>
            <a:r>
              <a:rPr lang="pt-BR" sz="3200" b="1" dirty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DEMOCRÁTICO</a:t>
            </a:r>
          </a:p>
          <a:p>
            <a:endParaRPr lang="pt-BR" sz="2800" dirty="0" smtClean="0"/>
          </a:p>
          <a:p>
            <a:endParaRPr lang="pt-BR" sz="2800" dirty="0"/>
          </a:p>
          <a:p>
            <a:endParaRPr lang="pt-BR" sz="2800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2132856"/>
            <a:ext cx="5688632" cy="4338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908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114300" indent="0" algn="ctr">
              <a:buNone/>
            </a:pPr>
            <a:r>
              <a:rPr lang="pt-BR" sz="2800" b="1" i="1" dirty="0" smtClean="0"/>
              <a:t>“</a:t>
            </a:r>
            <a:r>
              <a:rPr lang="pt-BR" sz="2800" b="1" i="1" dirty="0" smtClean="0">
                <a:latin typeface="Times New Roman" pitchFamily="18" charset="0"/>
                <a:cs typeface="Times New Roman" pitchFamily="18" charset="0"/>
              </a:rPr>
              <a:t>Um grande </a:t>
            </a:r>
            <a:r>
              <a:rPr lang="pt-BR" sz="2800" b="1" i="1" dirty="0">
                <a:latin typeface="Times New Roman" pitchFamily="18" charset="0"/>
                <a:cs typeface="Times New Roman" pitchFamily="18" charset="0"/>
              </a:rPr>
              <a:t>desafio que se </a:t>
            </a:r>
            <a:r>
              <a:rPr lang="pt-BR" sz="2800" b="1" i="1" dirty="0" smtClean="0">
                <a:latin typeface="Times New Roman" pitchFamily="18" charset="0"/>
                <a:cs typeface="Times New Roman" pitchFamily="18" charset="0"/>
              </a:rPr>
              <a:t>coloca </a:t>
            </a:r>
            <a:r>
              <a:rPr lang="pt-BR" sz="2800" b="1" i="1" dirty="0">
                <a:latin typeface="Times New Roman" pitchFamily="18" charset="0"/>
                <a:cs typeface="Times New Roman" pitchFamily="18" charset="0"/>
              </a:rPr>
              <a:t>ao operador do direito é a aplicação prática do Art. 196 da Constituição Federal, que garante a todos o acesso universal e igualitário ao sistema de saúde, sem interferir na atividade que é próprio do gestor público; e corrigindo as possíveis distorções</a:t>
            </a:r>
            <a:r>
              <a:rPr lang="pt-BR" sz="2800" b="1" i="1" dirty="0"/>
              <a:t>.  </a:t>
            </a:r>
            <a:r>
              <a:rPr lang="pt-BR" sz="2800" b="1" i="1" dirty="0" smtClean="0"/>
              <a:t>“</a:t>
            </a:r>
            <a:endParaRPr lang="pt-BR" sz="2800" b="1" i="1" dirty="0"/>
          </a:p>
        </p:txBody>
      </p:sp>
    </p:spTree>
    <p:extLst>
      <p:ext uri="{BB962C8B-B14F-4D97-AF65-F5344CB8AC3E}">
        <p14:creationId xmlns:p14="http://schemas.microsoft.com/office/powerpoint/2010/main" val="3184332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sz="4800" b="1" dirty="0">
                <a:solidFill>
                  <a:srgbClr val="04617B"/>
                </a:solidFill>
                <a:latin typeface="Times New Roman" pitchFamily="18" charset="0"/>
                <a:cs typeface="Times New Roman" pitchFamily="18" charset="0"/>
              </a:rPr>
              <a:t>III- Competência</a:t>
            </a:r>
            <a:endParaRPr lang="pt-BR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pt-BR" sz="36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pt-BR" sz="3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t-BR" sz="3200" b="1" i="1" dirty="0">
                <a:latin typeface="Times New Roman" pitchFamily="18" charset="0"/>
                <a:cs typeface="Times New Roman" pitchFamily="18" charset="0"/>
              </a:rPr>
              <a:t>A UNIÃO</a:t>
            </a:r>
          </a:p>
          <a:p>
            <a:r>
              <a:rPr lang="pt-BR" sz="3200" b="1" i="1" dirty="0">
                <a:latin typeface="Times New Roman" pitchFamily="18" charset="0"/>
                <a:cs typeface="Times New Roman" pitchFamily="18" charset="0"/>
              </a:rPr>
              <a:t>O ESTADO</a:t>
            </a:r>
          </a:p>
          <a:p>
            <a:r>
              <a:rPr lang="pt-BR" sz="3200" b="1" i="1" dirty="0">
                <a:latin typeface="Times New Roman" pitchFamily="18" charset="0"/>
                <a:cs typeface="Times New Roman" pitchFamily="18" charset="0"/>
              </a:rPr>
              <a:t>O MUNICIPIO</a:t>
            </a:r>
          </a:p>
          <a:p>
            <a:r>
              <a:rPr lang="pt-BR" sz="3200" b="1" i="1" dirty="0" smtClean="0">
                <a:latin typeface="Times New Roman" pitchFamily="18" charset="0"/>
                <a:cs typeface="Times New Roman" pitchFamily="18" charset="0"/>
              </a:rPr>
              <a:t>A QUESTÃO DA SOLIDARIEDADE</a:t>
            </a:r>
            <a:endParaRPr lang="pt-BR" sz="32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1463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sz="5400" b="1" dirty="0" smtClean="0">
                <a:latin typeface="Times New Roman" pitchFamily="18" charset="0"/>
                <a:cs typeface="Times New Roman" pitchFamily="18" charset="0"/>
              </a:rPr>
              <a:t>IV- </a:t>
            </a:r>
            <a:r>
              <a:rPr lang="pt-BR" sz="5400" b="1" dirty="0">
                <a:latin typeface="Times New Roman" pitchFamily="18" charset="0"/>
                <a:cs typeface="Times New Roman" pitchFamily="18" charset="0"/>
              </a:rPr>
              <a:t>Instrumentos </a:t>
            </a:r>
            <a:r>
              <a:rPr lang="pt-BR" sz="5400" b="1" dirty="0" smtClean="0">
                <a:latin typeface="Times New Roman" pitchFamily="18" charset="0"/>
                <a:cs typeface="Times New Roman" pitchFamily="18" charset="0"/>
              </a:rPr>
              <a:t>CNJ</a:t>
            </a:r>
            <a:endParaRPr lang="pt-BR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pt-BR" dirty="0"/>
          </a:p>
          <a:p>
            <a:endParaRPr lang="pt-BR" dirty="0"/>
          </a:p>
        </p:txBody>
      </p:sp>
      <p:pic>
        <p:nvPicPr>
          <p:cNvPr id="4" name="Imagem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677" y="1916832"/>
            <a:ext cx="6840760" cy="42036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7059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z="5400" b="1" dirty="0">
                <a:latin typeface="Times New Roman" pitchFamily="18" charset="0"/>
                <a:cs typeface="Times New Roman" pitchFamily="18" charset="0"/>
              </a:rPr>
              <a:t>IV- </a:t>
            </a:r>
            <a:r>
              <a:rPr lang="pt-BR" sz="5400" b="1" dirty="0" smtClean="0">
                <a:latin typeface="Times New Roman" pitchFamily="18" charset="0"/>
                <a:cs typeface="Times New Roman" pitchFamily="18" charset="0"/>
              </a:rPr>
              <a:t>Fórum </a:t>
            </a:r>
            <a:r>
              <a:rPr lang="pt-BR" sz="5400" b="1" dirty="0">
                <a:latin typeface="Times New Roman" pitchFamily="18" charset="0"/>
                <a:cs typeface="Times New Roman" pitchFamily="18" charset="0"/>
              </a:rPr>
              <a:t>da Saúde</a:t>
            </a:r>
          </a:p>
        </p:txBody>
      </p:sp>
      <p:pic>
        <p:nvPicPr>
          <p:cNvPr id="4" name="Espaço Reservado para Conteú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80928"/>
            <a:ext cx="8460432" cy="1728191"/>
          </a:xfrm>
        </p:spPr>
      </p:pic>
    </p:spTree>
    <p:extLst>
      <p:ext uri="{BB962C8B-B14F-4D97-AF65-F5344CB8AC3E}">
        <p14:creationId xmlns:p14="http://schemas.microsoft.com/office/powerpoint/2010/main" val="3260850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b="1" dirty="0">
                <a:latin typeface="Times New Roman" pitchFamily="18" charset="0"/>
                <a:cs typeface="Times New Roman" pitchFamily="18" charset="0"/>
              </a:rPr>
              <a:t>IV- </a:t>
            </a:r>
            <a:r>
              <a:rPr lang="pt-BR" b="1" dirty="0" smtClean="0">
                <a:latin typeface="Times New Roman" pitchFamily="18" charset="0"/>
                <a:cs typeface="Times New Roman" pitchFamily="18" charset="0"/>
              </a:rPr>
              <a:t>Coleta </a:t>
            </a:r>
            <a:r>
              <a:rPr lang="pt-BR" b="1" dirty="0">
                <a:latin typeface="Times New Roman" pitchFamily="18" charset="0"/>
                <a:cs typeface="Times New Roman" pitchFamily="18" charset="0"/>
              </a:rPr>
              <a:t>de dados</a:t>
            </a:r>
          </a:p>
        </p:txBody>
      </p:sp>
      <p:pic>
        <p:nvPicPr>
          <p:cNvPr id="4" name="Espaço Reservado para Conteú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2060848"/>
            <a:ext cx="6059689" cy="4032448"/>
          </a:xfrm>
        </p:spPr>
      </p:pic>
    </p:spTree>
    <p:extLst>
      <p:ext uri="{BB962C8B-B14F-4D97-AF65-F5344CB8AC3E}">
        <p14:creationId xmlns:p14="http://schemas.microsoft.com/office/powerpoint/2010/main" val="4123328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7620000" cy="1143000"/>
          </a:xfrm>
        </p:spPr>
        <p:txBody>
          <a:bodyPr/>
          <a:lstStyle/>
          <a:p>
            <a:pPr algn="ctr"/>
            <a:r>
              <a:rPr lang="pt-BR" sz="4400" b="1" dirty="0" smtClean="0">
                <a:latin typeface="Times New Roman" pitchFamily="18" charset="0"/>
                <a:cs typeface="Times New Roman" pitchFamily="18" charset="0"/>
              </a:rPr>
              <a:t>IV - A  I jornada de Direito da Saúde</a:t>
            </a:r>
            <a:endParaRPr lang="pt-BR" sz="4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colorTemperature colorTemp="5875"/>
                    </a14:imgEffect>
                    <a14:imgEffect>
                      <a14:saturation sat="135000"/>
                    </a14:imgEffect>
                    <a14:imgEffect>
                      <a14:brightnessContrast bright="3000" contrast="-1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772816"/>
            <a:ext cx="7620000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1564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spaço Reservado para Conteú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255" y="1600200"/>
            <a:ext cx="7045890" cy="4800600"/>
          </a:xfrm>
          <a:blipFill dpi="0" rotWithShape="1">
            <a:blip r:embed="rId4">
              <a:alphaModFix amt="60000"/>
            </a:blip>
            <a:srcRect/>
            <a:tile tx="0" ty="0" sx="100000" sy="100000" flip="none" algn="tl"/>
          </a:blipFill>
          <a:effectLst>
            <a:reflection stA="0" endPos="65000" dist="50800" dir="5400000" sy="-100000" algn="bl" rotWithShape="0"/>
          </a:effectLst>
        </p:spPr>
      </p:pic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z="4800" b="1" dirty="0">
                <a:latin typeface="Times New Roman" pitchFamily="18" charset="0"/>
                <a:cs typeface="Times New Roman" pitchFamily="18" charset="0"/>
              </a:rPr>
              <a:t>IV- </a:t>
            </a:r>
            <a:r>
              <a:rPr lang="pt-BR" sz="4800" b="1" dirty="0" smtClean="0">
                <a:latin typeface="Times New Roman" pitchFamily="18" charset="0"/>
                <a:cs typeface="Times New Roman" pitchFamily="18" charset="0"/>
              </a:rPr>
              <a:t>Criação </a:t>
            </a:r>
            <a:r>
              <a:rPr lang="pt-BR" sz="4800" b="1" dirty="0">
                <a:latin typeface="Times New Roman" pitchFamily="18" charset="0"/>
                <a:cs typeface="Times New Roman" pitchFamily="18" charset="0"/>
              </a:rPr>
              <a:t>dos NATS</a:t>
            </a:r>
          </a:p>
        </p:txBody>
      </p:sp>
    </p:spTree>
    <p:extLst>
      <p:ext uri="{BB962C8B-B14F-4D97-AF65-F5344CB8AC3E}">
        <p14:creationId xmlns:p14="http://schemas.microsoft.com/office/powerpoint/2010/main" val="1796982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4" name="Espaço Reservado para Conteúdo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332656"/>
            <a:ext cx="7321624" cy="6252538"/>
          </a:xfrm>
        </p:spPr>
      </p:pic>
    </p:spTree>
    <p:extLst>
      <p:ext uri="{BB962C8B-B14F-4D97-AF65-F5344CB8AC3E}">
        <p14:creationId xmlns:p14="http://schemas.microsoft.com/office/powerpoint/2010/main" val="24779697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41000"/>
                    </a14:imgEffect>
                    <a14:imgEffect>
                      <a14:brightnessContrast bright="10000" contrast="21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7956084" cy="640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3899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11560" y="764704"/>
            <a:ext cx="7620000" cy="1143000"/>
          </a:xfrm>
        </p:spPr>
        <p:txBody>
          <a:bodyPr/>
          <a:lstStyle/>
          <a:p>
            <a:r>
              <a:rPr lang="pt-BR" sz="4400" b="1" dirty="0" smtClean="0">
                <a:latin typeface="Times New Roman" pitchFamily="18" charset="0"/>
                <a:cs typeface="Times New Roman" pitchFamily="18" charset="0"/>
              </a:rPr>
              <a:t>IV- </a:t>
            </a:r>
            <a:r>
              <a:rPr lang="pt-BR" sz="4400" b="1" dirty="0">
                <a:latin typeface="Times New Roman" pitchFamily="18" charset="0"/>
                <a:cs typeface="Times New Roman" pitchFamily="18" charset="0"/>
              </a:rPr>
              <a:t>A semana nacional da conciliação em matéria de saúde</a:t>
            </a:r>
            <a:r>
              <a:rPr lang="pt-BR" sz="32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pt-BR" sz="3200" dirty="0">
                <a:latin typeface="Times New Roman" pitchFamily="18" charset="0"/>
                <a:cs typeface="Times New Roman" pitchFamily="18" charset="0"/>
              </a:rPr>
            </a:br>
            <a:endParaRPr lang="pt-BR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Espaço Reservado para Conteúdo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1834893"/>
            <a:ext cx="6048672" cy="5040559"/>
          </a:xfrm>
        </p:spPr>
      </p:pic>
    </p:spTree>
    <p:extLst>
      <p:ext uri="{BB962C8B-B14F-4D97-AF65-F5344CB8AC3E}">
        <p14:creationId xmlns:p14="http://schemas.microsoft.com/office/powerpoint/2010/main" val="25640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548680"/>
            <a:ext cx="7620000" cy="5852120"/>
          </a:xfrm>
        </p:spPr>
        <p:txBody>
          <a:bodyPr>
            <a:normAutofit/>
          </a:bodyPr>
          <a:lstStyle/>
          <a:p>
            <a:pPr marL="114300" indent="0" algn="ctr">
              <a:buNone/>
            </a:pPr>
            <a:endParaRPr lang="pt-BR" sz="96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114300" indent="0" algn="ctr">
              <a:buNone/>
            </a:pPr>
            <a:r>
              <a:rPr lang="pt-BR" sz="96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Conclusão</a:t>
            </a:r>
            <a:endParaRPr lang="pt-BR" sz="96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3422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7544" y="0"/>
            <a:ext cx="7620000" cy="1143000"/>
          </a:xfrm>
        </p:spPr>
        <p:txBody>
          <a:bodyPr/>
          <a:lstStyle/>
          <a:p>
            <a:r>
              <a:rPr lang="pt-BR" dirty="0"/>
              <a:t>N</a:t>
            </a:r>
            <a:r>
              <a:rPr lang="pt-BR" dirty="0" smtClean="0"/>
              <a:t>os Tribunais</a:t>
            </a:r>
            <a:endParaRPr lang="pt-BR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908720"/>
            <a:ext cx="7776864" cy="5914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606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Nos Estados</a:t>
            </a:r>
            <a:endParaRPr lang="pt-BR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484784"/>
            <a:ext cx="3601720" cy="48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CaixaDeTexto 3"/>
          <p:cNvSpPr txBox="1"/>
          <p:nvPr/>
        </p:nvSpPr>
        <p:spPr>
          <a:xfrm>
            <a:off x="683568" y="1844824"/>
            <a:ext cx="302433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3600" dirty="0">
                <a:solidFill>
                  <a:schemeClr val="accent1">
                    <a:lumMod val="50000"/>
                  </a:schemeClr>
                </a:solidFill>
              </a:rPr>
              <a:t>Temos uma crescente demanda, e insuficiência de recursos </a:t>
            </a:r>
            <a:r>
              <a:rPr lang="pt-BR" sz="3600" dirty="0" smtClean="0">
                <a:solidFill>
                  <a:schemeClr val="accent1">
                    <a:lumMod val="50000"/>
                  </a:schemeClr>
                </a:solidFill>
              </a:rPr>
              <a:t>orçamentários.</a:t>
            </a:r>
            <a:endParaRPr lang="pt-BR" sz="36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4672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6632"/>
            <a:ext cx="8305408" cy="6163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Evolução do nº. de ações</a:t>
            </a:r>
            <a:endParaRPr lang="pt-BR" dirty="0"/>
          </a:p>
        </p:txBody>
      </p:sp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00806"/>
            <a:ext cx="6696744" cy="46877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5835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"/>
            <a:ext cx="64769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CaixaDeTexto 3"/>
          <p:cNvSpPr txBox="1"/>
          <p:nvPr/>
        </p:nvSpPr>
        <p:spPr>
          <a:xfrm>
            <a:off x="6444208" y="5517232"/>
            <a:ext cx="187220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000" dirty="0"/>
              <a:t>Fonte: Intervenção Judicial na saúde pública - Panorama no âmbito da Justiça Federal e Apontamentos na seara das Justiças Estaduais - CONJUR/MS - 2012</a:t>
            </a:r>
            <a:r>
              <a:rPr lang="pt-BR" sz="1000" dirty="0" smtClean="0">
                <a:effectLst/>
              </a:rPr>
              <a:t> </a:t>
            </a:r>
            <a:r>
              <a:rPr lang="pt-BR" sz="1000" dirty="0"/>
              <a:t> 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003709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Da </a:t>
            </a:r>
            <a:r>
              <a:rPr lang="pt-BR" dirty="0" err="1" smtClean="0">
                <a:latin typeface="Times New Roman" pitchFamily="18" charset="0"/>
                <a:cs typeface="Times New Roman" pitchFamily="18" charset="0"/>
              </a:rPr>
              <a:t>Judicialização</a:t>
            </a:r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- Histórico</a:t>
            </a:r>
            <a:endParaRPr lang="pt-BR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pt-BR" b="1" dirty="0" smtClean="0">
              <a:latin typeface="Times New Roman" pitchFamily="18" charset="0"/>
              <a:cs typeface="Times New Roman" pitchFamily="18" charset="0"/>
            </a:endParaRPr>
          </a:p>
          <a:p>
            <a:pPr marL="114300" indent="0" algn="ctr">
              <a:buNone/>
            </a:pPr>
            <a:endParaRPr lang="pt-BR" b="1" dirty="0" smtClean="0">
              <a:latin typeface="Times New Roman" pitchFamily="18" charset="0"/>
              <a:cs typeface="Times New Roman" pitchFamily="18" charset="0"/>
            </a:endParaRPr>
          </a:p>
          <a:p>
            <a:pPr marL="114300" indent="0" algn="ctr">
              <a:buNone/>
            </a:pPr>
            <a:r>
              <a:rPr lang="pt-BR" sz="4000" b="1" i="1" dirty="0" smtClean="0">
                <a:latin typeface="Times New Roman" pitchFamily="18" charset="0"/>
                <a:cs typeface="Times New Roman" pitchFamily="18" charset="0"/>
              </a:rPr>
              <a:t>“De </a:t>
            </a:r>
            <a:r>
              <a:rPr lang="pt-BR" sz="4000" b="1" i="1" dirty="0">
                <a:latin typeface="Times New Roman" pitchFamily="18" charset="0"/>
                <a:cs typeface="Times New Roman" pitchFamily="18" charset="0"/>
              </a:rPr>
              <a:t>onde vem esse entendimento de que o Estado </a:t>
            </a:r>
            <a:r>
              <a:rPr lang="pt-BR" sz="4000" b="1" i="1" dirty="0" smtClean="0">
                <a:latin typeface="Times New Roman" pitchFamily="18" charset="0"/>
                <a:cs typeface="Times New Roman" pitchFamily="18" charset="0"/>
              </a:rPr>
              <a:t> é </a:t>
            </a:r>
            <a:r>
              <a:rPr lang="pt-BR" sz="4000" b="1" i="1" dirty="0">
                <a:latin typeface="Times New Roman" pitchFamily="18" charset="0"/>
                <a:cs typeface="Times New Roman" pitchFamily="18" charset="0"/>
              </a:rPr>
              <a:t>obrigado a pagar por medicamentos e </a:t>
            </a:r>
            <a:r>
              <a:rPr lang="pt-BR" sz="4000" b="1" i="1" dirty="0" smtClean="0">
                <a:latin typeface="Times New Roman" pitchFamily="18" charset="0"/>
                <a:cs typeface="Times New Roman" pitchFamily="18" charset="0"/>
              </a:rPr>
              <a:t>procedimentos?</a:t>
            </a:r>
          </a:p>
          <a:p>
            <a:pPr marL="114300" indent="0" algn="ctr">
              <a:buNone/>
            </a:pPr>
            <a:r>
              <a:rPr lang="pt-BR" sz="4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pt-BR" b="1" i="1" dirty="0">
              <a:latin typeface="Times New Roman" pitchFamily="18" charset="0"/>
              <a:cs typeface="Times New Roman" pitchFamily="18" charset="0"/>
            </a:endParaRP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302124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z="3200" b="1" dirty="0">
                <a:latin typeface="Times New Roman" pitchFamily="18" charset="0"/>
                <a:cs typeface="Times New Roman" pitchFamily="18" charset="0"/>
              </a:rPr>
              <a:t>1.CONSTITUCIONALIZAÇÃO, JUDICIALIZAÇÃO E ATIVISMO JUDIC</a:t>
            </a:r>
            <a:r>
              <a:rPr lang="pt-BR" sz="3200" b="1" dirty="0"/>
              <a:t>IAL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>
                <a:latin typeface="Times New Roman" pitchFamily="18" charset="0"/>
                <a:cs typeface="Times New Roman" pitchFamily="18" charset="0"/>
              </a:rPr>
              <a:t>As leis brasileiras foram aumentando gradativamente as garantias de acesso à saúde. A Constituição de </a:t>
            </a:r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1988 consagrou </a:t>
            </a:r>
            <a:r>
              <a:rPr lang="pt-BR" dirty="0">
                <a:latin typeface="Times New Roman" pitchFamily="18" charset="0"/>
                <a:cs typeface="Times New Roman" pitchFamily="18" charset="0"/>
              </a:rPr>
              <a:t>a saúde como um direito social, em seu artigo </a:t>
            </a:r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6º. </a:t>
            </a:r>
            <a:r>
              <a:rPr lang="pt-BR" dirty="0">
                <a:latin typeface="Times New Roman" pitchFamily="18" charset="0"/>
                <a:cs typeface="Times New Roman" pitchFamily="18" charset="0"/>
              </a:rPr>
              <a:t>O </a:t>
            </a:r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artigo 5º, por sua vez, dá </a:t>
            </a:r>
            <a:r>
              <a:rPr lang="pt-BR" dirty="0">
                <a:latin typeface="Times New Roman" pitchFamily="18" charset="0"/>
                <a:cs typeface="Times New Roman" pitchFamily="18" charset="0"/>
              </a:rPr>
              <a:t>a todos o acesso ao </a:t>
            </a:r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Judiciário. </a:t>
            </a:r>
          </a:p>
          <a:p>
            <a:endParaRPr lang="pt-BR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pt-BR" dirty="0">
                <a:latin typeface="Times New Roman" pitchFamily="18" charset="0"/>
                <a:cs typeface="Times New Roman" pitchFamily="18" charset="0"/>
              </a:rPr>
              <a:t>A </a:t>
            </a:r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Judicialização pode ser definida como a competência atribuída </a:t>
            </a:r>
            <a:r>
              <a:rPr lang="pt-BR" dirty="0">
                <a:latin typeface="Times New Roman" pitchFamily="18" charset="0"/>
                <a:cs typeface="Times New Roman" pitchFamily="18" charset="0"/>
              </a:rPr>
              <a:t>ao judiciário </a:t>
            </a:r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para </a:t>
            </a:r>
            <a:r>
              <a:rPr lang="pt-BR" dirty="0">
                <a:latin typeface="Times New Roman" pitchFamily="18" charset="0"/>
                <a:cs typeface="Times New Roman" pitchFamily="18" charset="0"/>
              </a:rPr>
              <a:t>resolver os problemas postos em lei, substituindo a vontade das partes</a:t>
            </a:r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pt-BR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Assim, conclui-se que inexistindo </a:t>
            </a:r>
            <a:r>
              <a:rPr lang="pt-BR" dirty="0">
                <a:latin typeface="Times New Roman" pitchFamily="18" charset="0"/>
                <a:cs typeface="Times New Roman" pitchFamily="18" charset="0"/>
              </a:rPr>
              <a:t>acesso pelo SUS a um tratamento, cirurgia, internação, ou o acesso a um medicamento, pode o indivíduo recorrer ao Judiciário para proteger seu direito à saúde.</a:t>
            </a:r>
          </a:p>
        </p:txBody>
      </p:sp>
    </p:spTree>
    <p:extLst>
      <p:ext uri="{BB962C8B-B14F-4D97-AF65-F5344CB8AC3E}">
        <p14:creationId xmlns:p14="http://schemas.microsoft.com/office/powerpoint/2010/main" val="2024942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ência">
  <a:themeElements>
    <a:clrScheme name="Fluxo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Concurso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Farmacêutico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199</TotalTime>
  <Words>312</Words>
  <Application>Microsoft Office PowerPoint</Application>
  <PresentationFormat>Apresentação na tela (4:3)</PresentationFormat>
  <Paragraphs>37</Paragraphs>
  <Slides>21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21</vt:i4>
      </vt:variant>
    </vt:vector>
  </HeadingPairs>
  <TitlesOfParts>
    <vt:vector size="25" baseType="lpstr">
      <vt:lpstr>Arial</vt:lpstr>
      <vt:lpstr>Lucida Sans Unicode</vt:lpstr>
      <vt:lpstr>Times New Roman</vt:lpstr>
      <vt:lpstr>Adjacência</vt:lpstr>
      <vt:lpstr>Perspectivas do SUS frente à Judicialização no Estado de São Paulo </vt:lpstr>
      <vt:lpstr>Apresentação do PowerPoint</vt:lpstr>
      <vt:lpstr>Nos Tribunais</vt:lpstr>
      <vt:lpstr>Nos Estados</vt:lpstr>
      <vt:lpstr>Apresentação do PowerPoint</vt:lpstr>
      <vt:lpstr>Evolução do nº. de ações</vt:lpstr>
      <vt:lpstr>Apresentação do PowerPoint</vt:lpstr>
      <vt:lpstr>Da Judicialização- Histórico</vt:lpstr>
      <vt:lpstr>1.CONSTITUCIONALIZAÇÃO, JUDICIALIZAÇÃO E ATIVISMO JUDICIAL</vt:lpstr>
      <vt:lpstr>Apresentação do PowerPoint</vt:lpstr>
      <vt:lpstr>Apresentação do PowerPoint</vt:lpstr>
      <vt:lpstr>Apresentação do PowerPoint</vt:lpstr>
      <vt:lpstr>III- Competência</vt:lpstr>
      <vt:lpstr>IV- Instrumentos CNJ</vt:lpstr>
      <vt:lpstr>IV- Fórum da Saúde</vt:lpstr>
      <vt:lpstr>IV- Coleta de dados</vt:lpstr>
      <vt:lpstr>IV - A  I jornada de Direito da Saúde</vt:lpstr>
      <vt:lpstr>IV- Criação dos NATS</vt:lpstr>
      <vt:lpstr>Apresentação do PowerPoint</vt:lpstr>
      <vt:lpstr>IV- A semana nacional da conciliação em matéria de saúde </vt:lpstr>
      <vt:lpstr>Apresentação do PowerPoint</vt:lpstr>
    </vt:vector>
  </TitlesOfParts>
  <Company>Tribunal de Justiça do Estado de São Paulo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Judicialização da saúde</dc:title>
  <dc:creator>imgaem</dc:creator>
  <cp:lastModifiedBy>Usuario</cp:lastModifiedBy>
  <cp:revision>19</cp:revision>
  <dcterms:created xsi:type="dcterms:W3CDTF">2014-11-26T15:40:52Z</dcterms:created>
  <dcterms:modified xsi:type="dcterms:W3CDTF">2015-11-23T16:11:35Z</dcterms:modified>
</cp:coreProperties>
</file>