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70AD35-8834-4547-A1CC-918B064B8F0C}" type="datetimeFigureOut">
              <a:rPr lang="pt-BR" smtClean="0"/>
              <a:t>27/02/2015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ACFD2E-7B0E-45D1-8070-C1BC92A76F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9548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CFD2E-7B0E-45D1-8070-C1BC92A76FA5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2847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CFD2E-7B0E-45D1-8070-C1BC92A76FA5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48444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CFD2E-7B0E-45D1-8070-C1BC92A76FA5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8307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CFD2E-7B0E-45D1-8070-C1BC92A76FA5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261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CFD2E-7B0E-45D1-8070-C1BC92A76FA5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7174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CFD2E-7B0E-45D1-8070-C1BC92A76FA5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35332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CFD2E-7B0E-45D1-8070-C1BC92A76FA5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83539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CFD2E-7B0E-45D1-8070-C1BC92A76FA5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465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ADC1-9E46-4D26-A87A-8FD086B17AB5}" type="datetimeFigureOut">
              <a:rPr lang="pt-BR" smtClean="0"/>
              <a:t>27/02/2015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899C5-26BB-43B2-A974-3950D33EA171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ADC1-9E46-4D26-A87A-8FD086B17AB5}" type="datetimeFigureOut">
              <a:rPr lang="pt-BR" smtClean="0"/>
              <a:t>27/02/2015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899C5-26BB-43B2-A974-3950D33EA17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ADC1-9E46-4D26-A87A-8FD086B17AB5}" type="datetimeFigureOut">
              <a:rPr lang="pt-BR" smtClean="0"/>
              <a:t>27/02/2015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899C5-26BB-43B2-A974-3950D33EA17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146" y="404665"/>
            <a:ext cx="5992254" cy="1600200"/>
          </a:xfrm>
        </p:spPr>
        <p:txBody>
          <a:bodyPr>
            <a:normAutofit/>
          </a:bodyPr>
          <a:lstStyle>
            <a:lvl1pPr>
              <a:defRPr sz="4200" baseline="0">
                <a:latin typeface="Arial" panose="020B0604020202020204" pitchFamily="34" charset="0"/>
              </a:defRPr>
            </a:lvl1pPr>
          </a:lstStyle>
          <a:p>
            <a:r>
              <a:rPr lang="pt-BR" dirty="0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060848"/>
            <a:ext cx="7543800" cy="4032448"/>
          </a:xfrm>
        </p:spPr>
        <p:txBody>
          <a:bodyPr anchor="t" anchorCtr="0"/>
          <a:lstStyle>
            <a:lvl1pPr>
              <a:spcBef>
                <a:spcPts val="0"/>
              </a:spcBef>
              <a:defRPr>
                <a:latin typeface="Arial" panose="020B0604020202020204" pitchFamily="34" charset="0"/>
              </a:defRPr>
            </a:lvl1pPr>
            <a:lvl2pPr>
              <a:spcBef>
                <a:spcPts val="0"/>
              </a:spcBef>
              <a:defRPr>
                <a:latin typeface="Arial" panose="020B0604020202020204" pitchFamily="34" charset="0"/>
              </a:defRPr>
            </a:lvl2pPr>
            <a:lvl3pPr>
              <a:spcBef>
                <a:spcPts val="0"/>
              </a:spcBef>
              <a:defRPr>
                <a:latin typeface="Arial" panose="020B0604020202020204" pitchFamily="34" charset="0"/>
              </a:defRPr>
            </a:lvl3pPr>
            <a:lvl4pPr>
              <a:spcBef>
                <a:spcPts val="0"/>
              </a:spcBef>
              <a:defRPr>
                <a:latin typeface="Arial" panose="020B0604020202020204" pitchFamily="34" charset="0"/>
              </a:defRPr>
            </a:lvl4pPr>
            <a:lvl5pPr>
              <a:spcBef>
                <a:spcPts val="0"/>
              </a:spcBef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ADC1-9E46-4D26-A87A-8FD086B17AB5}" type="datetimeFigureOut">
              <a:rPr lang="pt-BR" smtClean="0"/>
              <a:t>27/02/2015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899C5-26BB-43B2-A974-3950D33EA171}" type="slidenum">
              <a:rPr lang="pt-BR" smtClean="0"/>
              <a:t>‹nº›</a:t>
            </a:fld>
            <a:endParaRPr lang="pt-BR"/>
          </a:p>
        </p:txBody>
      </p:sp>
      <p:pic>
        <p:nvPicPr>
          <p:cNvPr id="3074" name="Picture 2" descr="C:\Users\juve\Pictures\logo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400" y="404665"/>
            <a:ext cx="1579093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ADC1-9E46-4D26-A87A-8FD086B17AB5}" type="datetimeFigureOut">
              <a:rPr lang="pt-BR" smtClean="0"/>
              <a:t>27/02/2015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899C5-26BB-43B2-A974-3950D33EA171}" type="slidenum">
              <a:rPr lang="pt-BR" smtClean="0"/>
              <a:t>‹nº›</a:t>
            </a:fld>
            <a:endParaRPr lang="pt-BR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ADC1-9E46-4D26-A87A-8FD086B17AB5}" type="datetimeFigureOut">
              <a:rPr lang="pt-BR" smtClean="0"/>
              <a:t>27/02/2015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899C5-26BB-43B2-A974-3950D33EA17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ADC1-9E46-4D26-A87A-8FD086B17AB5}" type="datetimeFigureOut">
              <a:rPr lang="pt-BR" smtClean="0"/>
              <a:t>27/02/2015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899C5-26BB-43B2-A974-3950D33EA171}" type="slidenum">
              <a:rPr lang="pt-BR" smtClean="0"/>
              <a:t>‹nº›</a:t>
            </a:fld>
            <a:endParaRPr lang="pt-BR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ADC1-9E46-4D26-A87A-8FD086B17AB5}" type="datetimeFigureOut">
              <a:rPr lang="pt-BR" smtClean="0"/>
              <a:t>27/02/2015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899C5-26BB-43B2-A974-3950D33EA17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ADC1-9E46-4D26-A87A-8FD086B17AB5}" type="datetimeFigureOut">
              <a:rPr lang="pt-BR" smtClean="0"/>
              <a:t>27/02/2015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899C5-26BB-43B2-A974-3950D33EA17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ADC1-9E46-4D26-A87A-8FD086B17AB5}" type="datetimeFigureOut">
              <a:rPr lang="pt-BR" smtClean="0"/>
              <a:t>27/02/2015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899C5-26BB-43B2-A974-3950D33EA171}" type="slidenum">
              <a:rPr lang="pt-BR" smtClean="0"/>
              <a:t>‹nº›</a:t>
            </a:fld>
            <a:endParaRPr lang="pt-BR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ADC1-9E46-4D26-A87A-8FD086B17AB5}" type="datetimeFigureOut">
              <a:rPr lang="pt-BR" smtClean="0"/>
              <a:t>27/02/2015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899C5-26BB-43B2-A974-3950D33EA17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E11BADC1-9E46-4D26-A87A-8FD086B17AB5}" type="datetimeFigureOut">
              <a:rPr lang="pt-BR" smtClean="0"/>
              <a:t>27/02/2015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3A2899C5-26BB-43B2-A974-3950D33EA171}" type="slidenum">
              <a:rPr lang="pt-BR" smtClean="0"/>
              <a:t>‹nº›</a:t>
            </a:fld>
            <a:endParaRPr lang="pt-BR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sz="7200" dirty="0" smtClean="0"/>
              <a:t/>
            </a:r>
            <a:br>
              <a:rPr lang="pt-BR" sz="7200" dirty="0" smtClean="0"/>
            </a:br>
            <a:r>
              <a:rPr lang="pt-BR" sz="7200" dirty="0" smtClean="0"/>
              <a:t/>
            </a:r>
            <a:br>
              <a:rPr lang="pt-BR" sz="7200" dirty="0" smtClean="0"/>
            </a:br>
            <a:r>
              <a:rPr lang="pt-BR" sz="7200" dirty="0"/>
              <a:t/>
            </a:r>
            <a:br>
              <a:rPr lang="pt-BR" sz="7200" dirty="0"/>
            </a:br>
            <a:r>
              <a:rPr lang="pt-BR" sz="7200" dirty="0" smtClean="0"/>
              <a:t/>
            </a:r>
            <a:br>
              <a:rPr lang="pt-BR" sz="7200" dirty="0" smtClean="0"/>
            </a:br>
            <a:r>
              <a:rPr lang="pt-BR" sz="7200" dirty="0"/>
              <a:t/>
            </a:r>
            <a:br>
              <a:rPr lang="pt-BR" sz="7200" dirty="0"/>
            </a:br>
            <a:r>
              <a:rPr lang="pt-BR" sz="7200" dirty="0" smtClean="0"/>
              <a:t/>
            </a:r>
            <a:br>
              <a:rPr lang="pt-BR" sz="7200" dirty="0" smtClean="0"/>
            </a:br>
            <a:r>
              <a:rPr lang="pt-BR" sz="7200" dirty="0"/>
              <a:t/>
            </a:r>
            <a:br>
              <a:rPr lang="pt-BR" sz="7200" dirty="0"/>
            </a:br>
            <a:r>
              <a:rPr lang="pt-BR" sz="7200" dirty="0" smtClean="0"/>
              <a:t/>
            </a:r>
            <a:br>
              <a:rPr lang="pt-BR" sz="7200" dirty="0" smtClean="0"/>
            </a:br>
            <a:r>
              <a:rPr lang="pt-BR" sz="7200" dirty="0"/>
              <a:t/>
            </a:r>
            <a:br>
              <a:rPr lang="pt-BR" sz="7200" dirty="0"/>
            </a:br>
            <a:r>
              <a:rPr lang="pt-BR" sz="7200" dirty="0" smtClean="0"/>
              <a:t/>
            </a:r>
            <a:br>
              <a:rPr lang="pt-BR" sz="7200" dirty="0" smtClean="0"/>
            </a:br>
            <a:r>
              <a:rPr lang="pt-BR" sz="7200" dirty="0"/>
              <a:t/>
            </a:r>
            <a:br>
              <a:rPr lang="pt-BR" sz="7200" dirty="0"/>
            </a:br>
            <a:r>
              <a:rPr lang="pt-BR" sz="7200" dirty="0" smtClean="0"/>
              <a:t/>
            </a:r>
            <a:br>
              <a:rPr lang="pt-BR" sz="7200" dirty="0" smtClean="0"/>
            </a:br>
            <a:r>
              <a:rPr lang="pt-BR" sz="7200" dirty="0"/>
              <a:t/>
            </a:r>
            <a:br>
              <a:rPr lang="pt-BR" sz="7200" dirty="0"/>
            </a:br>
            <a:r>
              <a:rPr lang="pt-BR" sz="7200" dirty="0" smtClean="0"/>
              <a:t/>
            </a:r>
            <a:br>
              <a:rPr lang="pt-BR" sz="7200" dirty="0" smtClean="0"/>
            </a:br>
            <a:r>
              <a:rPr lang="pt-BR" sz="7200" dirty="0"/>
              <a:t/>
            </a:r>
            <a:br>
              <a:rPr lang="pt-BR" sz="7200" dirty="0"/>
            </a:br>
            <a:r>
              <a:rPr lang="pt-BR" sz="7200" dirty="0" smtClean="0"/>
              <a:t/>
            </a:r>
            <a:br>
              <a:rPr lang="pt-BR" sz="7200" dirty="0" smtClean="0"/>
            </a:br>
            <a:r>
              <a:rPr lang="pt-BR" sz="7200" dirty="0"/>
              <a:t/>
            </a:r>
            <a:br>
              <a:rPr lang="pt-BR" sz="7200" dirty="0"/>
            </a:br>
            <a:r>
              <a:rPr lang="pt-BR" sz="5400" dirty="0" smtClean="0"/>
              <a:t>ANS - Resolução Normativa 368</a:t>
            </a:r>
            <a:endParaRPr lang="pt-BR" sz="54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pt-BR" dirty="0" smtClean="0"/>
          </a:p>
          <a:p>
            <a:pPr algn="r"/>
            <a:r>
              <a:rPr lang="pt-BR" sz="2000" dirty="0" smtClean="0"/>
              <a:t>Juvenal B </a:t>
            </a:r>
            <a:r>
              <a:rPr lang="pt-BR" sz="2000" dirty="0" err="1" smtClean="0"/>
              <a:t>B</a:t>
            </a:r>
            <a:r>
              <a:rPr lang="pt-BR" sz="2000" dirty="0" smtClean="0"/>
              <a:t> Andrade – </a:t>
            </a:r>
            <a:r>
              <a:rPr lang="pt-BR" sz="2000" dirty="0" err="1" smtClean="0"/>
              <a:t>Fev</a:t>
            </a:r>
            <a:r>
              <a:rPr lang="pt-BR" sz="2000" dirty="0" smtClean="0"/>
              <a:t> 2015</a:t>
            </a:r>
            <a:endParaRPr lang="pt-BR" sz="2000" dirty="0"/>
          </a:p>
        </p:txBody>
      </p:sp>
      <p:pic>
        <p:nvPicPr>
          <p:cNvPr id="2051" name="Picture 3" descr="C:\Users\juve\Pictures\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936" y="332656"/>
            <a:ext cx="1776480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1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964488" cy="5544616"/>
          </a:xfrm>
        </p:spPr>
        <p:txBody>
          <a:bodyPr>
            <a:normAutofit fontScale="90000"/>
          </a:bodyPr>
          <a:lstStyle/>
          <a:p>
            <a:pPr marL="685800" indent="-685800">
              <a:buFont typeface="Wingdings" panose="05000000000000000000" pitchFamily="2" charset="2"/>
              <a:buChar char="Ø"/>
            </a:pPr>
            <a:r>
              <a:rPr lang="pt-BR" dirty="0" smtClean="0"/>
              <a:t/>
            </a:r>
            <a:br>
              <a:rPr lang="pt-BR" dirty="0" smtClean="0"/>
            </a:br>
            <a:r>
              <a:rPr lang="pt-BR" dirty="0"/>
              <a:t/>
            </a:r>
            <a:br>
              <a:rPr lang="pt-BR" dirty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/>
              <a:t/>
            </a:r>
            <a:br>
              <a:rPr lang="pt-BR" dirty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/>
              <a:t/>
            </a:r>
            <a:br>
              <a:rPr lang="pt-BR" dirty="0"/>
            </a:br>
            <a:r>
              <a:rPr lang="pt-BR" sz="3600" dirty="0" smtClean="0"/>
              <a:t>SOGESP</a:t>
            </a:r>
            <a:br>
              <a:rPr lang="pt-BR" sz="3600" dirty="0" smtClean="0"/>
            </a:br>
            <a:r>
              <a:rPr lang="pt-BR" sz="3600" dirty="0" smtClean="0"/>
              <a:t>Momento atual do atendimento Obstétrico</a:t>
            </a:r>
            <a:br>
              <a:rPr lang="pt-BR" sz="3600" dirty="0" smtClean="0"/>
            </a:br>
            <a:r>
              <a:rPr lang="pt-BR" sz="3600" dirty="0" smtClean="0"/>
              <a:t>Saúde Suplementar</a:t>
            </a:r>
            <a:br>
              <a:rPr lang="pt-BR" sz="3600" dirty="0" smtClean="0"/>
            </a:br>
            <a:r>
              <a:rPr lang="pt-BR" sz="3600" dirty="0" smtClean="0"/>
              <a:t>Resolução 368</a:t>
            </a:r>
            <a:br>
              <a:rPr lang="pt-BR" sz="3600" dirty="0" smtClean="0"/>
            </a:br>
            <a:r>
              <a:rPr lang="pt-BR" sz="3600" dirty="0" smtClean="0"/>
              <a:t>Desdobramentos</a:t>
            </a:r>
            <a:br>
              <a:rPr lang="pt-BR" sz="3600" dirty="0" smtClean="0"/>
            </a:br>
            <a:r>
              <a:rPr lang="pt-BR" sz="3600" dirty="0" smtClean="0"/>
              <a:t>Perspectivas</a:t>
            </a:r>
            <a:r>
              <a:rPr lang="pt-BR" sz="3100" dirty="0" smtClean="0"/>
              <a:t/>
            </a:r>
            <a:br>
              <a:rPr lang="pt-BR" sz="3100" dirty="0" smtClean="0"/>
            </a:br>
            <a:r>
              <a:rPr lang="pt-BR" sz="3600" dirty="0" smtClean="0"/>
              <a:t/>
            </a:r>
            <a:br>
              <a:rPr lang="pt-BR" sz="3600" dirty="0" smtClean="0"/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0666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SOGE</a:t>
            </a:r>
            <a:r>
              <a:rPr lang="pt-BR" dirty="0" smtClean="0">
                <a:solidFill>
                  <a:srgbClr val="FF0000"/>
                </a:solidFill>
              </a:rPr>
              <a:t>SP</a:t>
            </a:r>
            <a:r>
              <a:rPr lang="pt-BR" dirty="0" smtClean="0"/>
              <a:t/>
            </a:r>
            <a:br>
              <a:rPr lang="pt-BR" dirty="0" smtClean="0"/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pt-BR" dirty="0" smtClean="0"/>
          </a:p>
          <a:p>
            <a:endParaRPr lang="pt-BR" dirty="0"/>
          </a:p>
          <a:p>
            <a:r>
              <a:rPr lang="pt-BR" dirty="0" smtClean="0"/>
              <a:t>Entidade científica</a:t>
            </a:r>
          </a:p>
          <a:p>
            <a:r>
              <a:rPr lang="pt-BR" dirty="0" smtClean="0"/>
              <a:t>6000 associados no Estado de São Paulo</a:t>
            </a:r>
          </a:p>
          <a:p>
            <a:r>
              <a:rPr lang="pt-BR" dirty="0" smtClean="0"/>
              <a:t>09 Regionais </a:t>
            </a:r>
          </a:p>
          <a:p>
            <a:r>
              <a:rPr lang="pt-BR" dirty="0" smtClean="0"/>
              <a:t>Realiza Congresso Paulista de GO e Jornadas nas regionais</a:t>
            </a:r>
          </a:p>
          <a:p>
            <a:r>
              <a:rPr lang="pt-BR" dirty="0" smtClean="0"/>
              <a:t>Preza e Recomenda boas práticas Obstétricas</a:t>
            </a:r>
          </a:p>
          <a:p>
            <a:r>
              <a:rPr lang="pt-BR" dirty="0" smtClean="0"/>
              <a:t>Comissão de Valorização e Defesa Profissional</a:t>
            </a:r>
          </a:p>
          <a:p>
            <a:r>
              <a:rPr lang="pt-BR" dirty="0" smtClean="0"/>
              <a:t>Resposta pública à Resolução ANS 368</a:t>
            </a:r>
          </a:p>
          <a:p>
            <a:pPr marL="0" indent="0">
              <a:buNone/>
            </a:pPr>
            <a:r>
              <a:rPr lang="pt-BR" dirty="0" smtClean="0"/>
              <a:t> </a:t>
            </a:r>
          </a:p>
          <a:p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4959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3200" dirty="0" smtClean="0"/>
              <a:t>MOMENTO ATUAL DO ATENDIMENTO OBSTÉTRICO</a:t>
            </a:r>
            <a:br>
              <a:rPr lang="pt-BR" sz="3200" dirty="0" smtClean="0"/>
            </a:b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Altas taxas de parto cesárea</a:t>
            </a:r>
          </a:p>
          <a:p>
            <a:pPr marL="0" indent="0">
              <a:buNone/>
            </a:pPr>
            <a:endParaRPr lang="pt-BR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pt-BR" dirty="0" smtClean="0"/>
              <a:t>Fechamento de maternidades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pt-BR" dirty="0" smtClean="0"/>
              <a:t>Falta </a:t>
            </a:r>
            <a:r>
              <a:rPr lang="pt-BR" dirty="0"/>
              <a:t>de ambiência </a:t>
            </a:r>
            <a:r>
              <a:rPr lang="pt-BR" dirty="0" smtClean="0"/>
              <a:t>hospitalar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pt-BR" dirty="0" smtClean="0"/>
              <a:t>Ausência de equipe </a:t>
            </a:r>
            <a:r>
              <a:rPr lang="pt-BR" dirty="0" err="1" smtClean="0"/>
              <a:t>multi</a:t>
            </a:r>
            <a:r>
              <a:rPr lang="pt-BR" dirty="0" err="1"/>
              <a:t>-</a:t>
            </a:r>
            <a:r>
              <a:rPr lang="pt-BR" dirty="0" err="1" smtClean="0"/>
              <a:t>profissional</a:t>
            </a:r>
            <a:endParaRPr lang="pt-BR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pt-BR" dirty="0" smtClean="0"/>
              <a:t>Falta de profissionais médicos na assistência ao parto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pt-BR" dirty="0" smtClean="0"/>
              <a:t>Sub especialização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pt-BR" dirty="0" smtClean="0"/>
              <a:t>Baixa remuneração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pt-BR" dirty="0" smtClean="0"/>
              <a:t>Cobrança ao atendimento presencial do trabalho de parto</a:t>
            </a:r>
          </a:p>
          <a:p>
            <a:pPr marL="0" indent="0">
              <a:buNone/>
            </a:pPr>
            <a:endParaRPr lang="pt-BR" dirty="0" smtClean="0"/>
          </a:p>
          <a:p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8343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2800" dirty="0"/>
              <a:t>ANS Resolução 368 (06/01/2015)</a:t>
            </a:r>
            <a:br>
              <a:rPr lang="pt-BR" sz="2800" dirty="0"/>
            </a:br>
            <a:endParaRPr lang="pt-BR" sz="28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20040" lvl="1" indent="0">
              <a:buNone/>
            </a:pPr>
            <a:endParaRPr lang="pt-BR" dirty="0" smtClean="0"/>
          </a:p>
          <a:p>
            <a:pPr marL="320040" lvl="1" indent="0">
              <a:buNone/>
            </a:pPr>
            <a:endParaRPr lang="pt-BR" dirty="0"/>
          </a:p>
          <a:p>
            <a:pPr marL="320040" lvl="1" indent="0">
              <a:buNone/>
            </a:pPr>
            <a:endParaRPr lang="pt-BR" dirty="0" smtClean="0"/>
          </a:p>
          <a:p>
            <a:pPr lvl="1"/>
            <a:r>
              <a:rPr lang="pt-BR" dirty="0"/>
              <a:t>Divulgação dos índices de partos normais e partos cesáreas por operadora, hospital e </a:t>
            </a:r>
            <a:r>
              <a:rPr lang="pt-BR" dirty="0" smtClean="0"/>
              <a:t>médico</a:t>
            </a:r>
          </a:p>
          <a:p>
            <a:pPr lvl="1"/>
            <a:r>
              <a:rPr lang="pt-BR" dirty="0" smtClean="0"/>
              <a:t>Obrigatoriedade preenchimento do </a:t>
            </a:r>
            <a:r>
              <a:rPr lang="pt-BR" dirty="0" err="1" smtClean="0"/>
              <a:t>partograma</a:t>
            </a:r>
            <a:endParaRPr lang="pt-BR" dirty="0" smtClean="0"/>
          </a:p>
          <a:p>
            <a:pPr lvl="1"/>
            <a:r>
              <a:rPr lang="pt-BR" dirty="0" smtClean="0"/>
              <a:t>Cartão da gestante</a:t>
            </a:r>
          </a:p>
        </p:txBody>
      </p:sp>
    </p:spTree>
    <p:extLst>
      <p:ext uri="{BB962C8B-B14F-4D97-AF65-F5344CB8AC3E}">
        <p14:creationId xmlns:p14="http://schemas.microsoft.com/office/powerpoint/2010/main" val="236520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dirty="0" smtClean="0"/>
              <a:t>     Desdobramentos</a:t>
            </a:r>
            <a:r>
              <a:rPr lang="pt-BR" sz="3600" dirty="0"/>
              <a:t/>
            </a:r>
            <a:br>
              <a:rPr lang="pt-BR" sz="3600" dirty="0"/>
            </a:br>
            <a:endParaRPr lang="pt-BR" sz="36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20040" lvl="1" indent="0">
              <a:buNone/>
            </a:pPr>
            <a:r>
              <a:rPr lang="pt-BR" dirty="0" smtClean="0"/>
              <a:t> </a:t>
            </a:r>
          </a:p>
          <a:p>
            <a:pPr lvl="1"/>
            <a:r>
              <a:rPr lang="pt-BR" dirty="0" smtClean="0"/>
              <a:t>Demonização do médico obstetra</a:t>
            </a:r>
          </a:p>
          <a:p>
            <a:pPr lvl="1"/>
            <a:r>
              <a:rPr lang="pt-BR" dirty="0" smtClean="0"/>
              <a:t>Hospitais despreparados para atender número maior de partos vaginais</a:t>
            </a:r>
          </a:p>
          <a:p>
            <a:pPr lvl="1"/>
            <a:r>
              <a:rPr lang="pt-BR" dirty="0" smtClean="0"/>
              <a:t>Falta de interesse dos grandes hospitais para leitos de maternidade</a:t>
            </a:r>
          </a:p>
          <a:p>
            <a:pPr lvl="1"/>
            <a:r>
              <a:rPr lang="pt-BR" dirty="0" smtClean="0"/>
              <a:t>Diminuição do número de médicos fazendo pré-natal</a:t>
            </a:r>
            <a:endParaRPr lang="pt-BR" dirty="0"/>
          </a:p>
          <a:p>
            <a:pPr lvl="1"/>
            <a:r>
              <a:rPr lang="pt-BR" dirty="0" smtClean="0"/>
              <a:t>Parturientes procurando plantões de Obstetrícia (contrato de usuários com operadoras garante assistência obstétrica mas não necessariamente com o mesmo médico do pré-natal)</a:t>
            </a:r>
          </a:p>
          <a:p>
            <a:pPr lvl="1"/>
            <a:r>
              <a:rPr lang="pt-BR" dirty="0" smtClean="0"/>
              <a:t>Violência Obstétrica</a:t>
            </a:r>
          </a:p>
          <a:p>
            <a:pPr lvl="1"/>
            <a:r>
              <a:rPr lang="pt-BR" dirty="0" smtClean="0"/>
              <a:t>Demandas judiciais e processos éticos</a:t>
            </a:r>
          </a:p>
        </p:txBody>
      </p:sp>
    </p:spTree>
    <p:extLst>
      <p:ext uri="{BB962C8B-B14F-4D97-AF65-F5344CB8AC3E}">
        <p14:creationId xmlns:p14="http://schemas.microsoft.com/office/powerpoint/2010/main" val="204221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755576" y="2132856"/>
            <a:ext cx="7543800" cy="4032448"/>
          </a:xfrm>
        </p:spPr>
        <p:txBody>
          <a:bodyPr/>
          <a:lstStyle/>
          <a:p>
            <a:r>
              <a:rPr lang="pt-BR" dirty="0"/>
              <a:t>Necessidade de mudança no modelo de </a:t>
            </a:r>
            <a:r>
              <a:rPr lang="pt-BR" dirty="0" smtClean="0"/>
              <a:t>assistência</a:t>
            </a:r>
          </a:p>
          <a:p>
            <a:pPr lvl="1"/>
            <a:r>
              <a:rPr lang="pt-BR" dirty="0" smtClean="0"/>
              <a:t>Adequação da ambiência hospitalar</a:t>
            </a:r>
            <a:endParaRPr lang="pt-BR" dirty="0"/>
          </a:p>
          <a:p>
            <a:pPr lvl="1"/>
            <a:r>
              <a:rPr lang="pt-BR" dirty="0" smtClean="0"/>
              <a:t>Capacitação dos profissionais da equipe multiprofissional ( médico, enfermeira obstétrica, </a:t>
            </a:r>
            <a:r>
              <a:rPr lang="pt-BR" dirty="0" err="1" smtClean="0"/>
              <a:t>doula</a:t>
            </a:r>
            <a:r>
              <a:rPr lang="pt-BR" dirty="0" smtClean="0"/>
              <a:t>) </a:t>
            </a:r>
          </a:p>
          <a:p>
            <a:pPr lvl="1"/>
            <a:r>
              <a:rPr lang="pt-BR" dirty="0" smtClean="0"/>
              <a:t>Capacitação das equipes de plantão</a:t>
            </a:r>
          </a:p>
          <a:p>
            <a:pPr lvl="1"/>
            <a:r>
              <a:rPr lang="pt-BR" dirty="0" smtClean="0"/>
              <a:t>Esclarecimento detalhado à gestante de todo atendimento do pré-natal ao parto</a:t>
            </a:r>
            <a:endParaRPr lang="pt-BR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dirty="0"/>
              <a:t>	</a:t>
            </a:r>
            <a:r>
              <a:rPr lang="pt-BR" sz="3600" dirty="0" smtClean="0"/>
              <a:t>Perspectivas	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157994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 algn="ctr">
              <a:buNone/>
            </a:pPr>
            <a:endParaRPr lang="pt-BR" dirty="0" smtClean="0"/>
          </a:p>
          <a:p>
            <a:pPr marL="45720" indent="0" algn="ctr">
              <a:buNone/>
            </a:pPr>
            <a:endParaRPr lang="pt-BR" dirty="0"/>
          </a:p>
          <a:p>
            <a:pPr marL="45720" indent="0" algn="ctr">
              <a:buNone/>
            </a:pPr>
            <a:r>
              <a:rPr lang="pt-BR" sz="3200" dirty="0" smtClean="0"/>
              <a:t>Obrigado !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332126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166</TotalTime>
  <Words>231</Words>
  <Application>Microsoft Office PowerPoint</Application>
  <PresentationFormat>Apresentação na tela (4:3)</PresentationFormat>
  <Paragraphs>59</Paragraphs>
  <Slides>8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9" baseType="lpstr">
      <vt:lpstr>NewsPrint</vt:lpstr>
      <vt:lpstr>                 ANS - Resolução Normativa 368</vt:lpstr>
      <vt:lpstr>      SOGESP Momento atual do atendimento Obstétrico Saúde Suplementar Resolução 368 Desdobramentos Perspectivas  </vt:lpstr>
      <vt:lpstr>SOGESP </vt:lpstr>
      <vt:lpstr>MOMENTO ATUAL DO ATENDIMENTO OBSTÉTRICO </vt:lpstr>
      <vt:lpstr>ANS Resolução 368 (06/01/2015) </vt:lpstr>
      <vt:lpstr>     Desdobramentos </vt:lpstr>
      <vt:lpstr> Perspectivas 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Juvenal</dc:creator>
  <cp:lastModifiedBy>cmarques</cp:lastModifiedBy>
  <cp:revision>24</cp:revision>
  <dcterms:created xsi:type="dcterms:W3CDTF">2015-02-25T19:51:31Z</dcterms:created>
  <dcterms:modified xsi:type="dcterms:W3CDTF">2015-02-27T11:54:29Z</dcterms:modified>
</cp:coreProperties>
</file>