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71" r:id="rId7"/>
    <p:sldId id="262" r:id="rId8"/>
    <p:sldId id="263" r:id="rId9"/>
    <p:sldId id="264" r:id="rId10"/>
    <p:sldId id="265" r:id="rId11"/>
    <p:sldId id="270" r:id="rId12"/>
    <p:sldId id="272" r:id="rId13"/>
    <p:sldId id="273" r:id="rId14"/>
    <p:sldId id="276" r:id="rId15"/>
    <p:sldId id="268" r:id="rId16"/>
    <p:sldId id="274" r:id="rId1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68F6C-8CC3-4C23-AAED-2ECEF522BCDC}" type="datetimeFigureOut">
              <a:rPr lang="pt-BR" smtClean="0"/>
              <a:pPr/>
              <a:t>27/02/2015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926FD-F632-4CA7-8FBF-7986DF9D715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958166" cy="19574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pt-BR" dirty="0" smtClean="0"/>
              <a:t>O direito à informação sobre os percentuais de cesárea e partos normais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638164"/>
          </a:xfrm>
        </p:spPr>
        <p:txBody>
          <a:bodyPr>
            <a:normAutofit fontScale="55000" lnSpcReduction="20000"/>
          </a:bodyPr>
          <a:lstStyle/>
          <a:p>
            <a:r>
              <a:rPr lang="pt-BR" dirty="0" err="1" smtClean="0"/>
              <a:t>Profª</a:t>
            </a:r>
            <a:r>
              <a:rPr lang="pt-BR" dirty="0" smtClean="0"/>
              <a:t> </a:t>
            </a:r>
            <a:r>
              <a:rPr lang="pt-BR" dirty="0" err="1" smtClean="0"/>
              <a:t>Drª</a:t>
            </a:r>
            <a:r>
              <a:rPr lang="pt-BR" dirty="0" smtClean="0"/>
              <a:t> Cláudia Medeiros de Castro</a:t>
            </a:r>
          </a:p>
          <a:p>
            <a:r>
              <a:rPr lang="pt-BR" dirty="0" smtClean="0"/>
              <a:t>Curso de Obstetrícia – EACH - USP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00750" cy="1143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pt-BR" sz="4000" dirty="0" smtClean="0"/>
              <a:t>Informação e Autonomia</a:t>
            </a:r>
            <a:endParaRPr lang="pt-BR" sz="4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	“A pessoa autônoma é aquela que, independentemente da faixa etária, toma decisões livremente, escolhe entre as alternativas a ela apresentadas de acordo com valores, crenças, aspirações e objetivos próprios da vida” (Oliveira e Fortes, 1999)</a:t>
            </a:r>
          </a:p>
          <a:p>
            <a:pPr lvl="1">
              <a:buNone/>
            </a:pPr>
            <a:endParaRPr lang="pt-BR" dirty="0" smtClean="0"/>
          </a:p>
          <a:p>
            <a:pPr lvl="1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01122" cy="11430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pt-BR" cap="all" dirty="0" smtClean="0"/>
              <a:t>RESOLUÇÃO NORMATIVA - RN Nº 368</a:t>
            </a:r>
            <a:endParaRPr lang="pt-BR" cap="all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i="1" dirty="0" smtClean="0"/>
              <a:t>	“Dispõe sobre o </a:t>
            </a:r>
            <a:r>
              <a:rPr lang="pt-BR" i="1" u="sng" dirty="0" smtClean="0"/>
              <a:t>direito de acesso à informação</a:t>
            </a:r>
            <a:r>
              <a:rPr lang="pt-BR" i="1" dirty="0" smtClean="0"/>
              <a:t> das beneficiárias aos percentuais de cirurgias cesáreas e de partos normais, por operadora, por estabelecimento de saúde e por médico e sobre a utilização do </a:t>
            </a:r>
            <a:r>
              <a:rPr lang="pt-BR" i="1" dirty="0" err="1" smtClean="0"/>
              <a:t>partograma</a:t>
            </a:r>
            <a:r>
              <a:rPr lang="pt-BR" i="1" dirty="0" smtClean="0"/>
              <a:t>, do cartão da gestante e da carta de informação à gestante no âmbito da saúde  suplementar.”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6215106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l"/>
            <a:r>
              <a:rPr lang="pt-BR" dirty="0" smtClean="0"/>
              <a:t>Instrumentos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/>
              <a:t>Partograma</a:t>
            </a:r>
            <a:endParaRPr lang="pt-BR" dirty="0" smtClean="0"/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Cartão da gestante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pt-BR" dirty="0" smtClean="0"/>
              <a:t>A resolução é importante.</a:t>
            </a:r>
          </a:p>
          <a:p>
            <a:r>
              <a:rPr lang="pt-BR" dirty="0" smtClean="0"/>
              <a:t>É urgente diminuir a taxa de cesárea.</a:t>
            </a:r>
          </a:p>
          <a:p>
            <a:endParaRPr lang="pt-BR" dirty="0" smtClean="0"/>
          </a:p>
          <a:p>
            <a:pPr algn="ctr">
              <a:buNone/>
            </a:pPr>
            <a:r>
              <a:rPr lang="pt-BR" dirty="0" smtClean="0"/>
              <a:t>MAS ...</a:t>
            </a:r>
          </a:p>
          <a:p>
            <a:pPr algn="ctr">
              <a:buNone/>
            </a:pPr>
            <a:endParaRPr lang="pt-BR" dirty="0" smtClean="0"/>
          </a:p>
          <a:p>
            <a:r>
              <a:rPr lang="pt-BR" dirty="0" smtClean="0"/>
              <a:t>É preciso discutir a qualidade da assistência obstétrica oferecida.</a:t>
            </a:r>
          </a:p>
          <a:p>
            <a:r>
              <a:rPr lang="pt-BR" dirty="0" smtClean="0"/>
              <a:t>Como é conduzida a assistência no parto normal.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pt-BR" i="1" dirty="0" smtClean="0"/>
              <a:t>	“Eu já </a:t>
            </a:r>
            <a:r>
              <a:rPr lang="pt-BR" i="1" dirty="0" smtClean="0"/>
              <a:t>sabia: tava aumentando a dor, ela </a:t>
            </a:r>
            <a:r>
              <a:rPr lang="pt-BR" dirty="0" smtClean="0"/>
              <a:t>[a filha]</a:t>
            </a:r>
            <a:r>
              <a:rPr lang="pt-BR" i="1" dirty="0" smtClean="0"/>
              <a:t>tava </a:t>
            </a:r>
            <a:r>
              <a:rPr lang="pt-BR" i="1" dirty="0" smtClean="0"/>
              <a:t>chegando mais perto. Então aquilo me dava assim, uma sensação de conforto. Eu sabia exatamente de tudo que ia acontecer. </a:t>
            </a:r>
            <a:r>
              <a:rPr lang="pt-BR" i="1" u="sng" dirty="0" smtClean="0"/>
              <a:t>Ninguém ia me enganar</a:t>
            </a:r>
            <a:r>
              <a:rPr lang="pt-BR" i="1" dirty="0" smtClean="0"/>
              <a:t>.(...) Você não sente aqui atrás </a:t>
            </a:r>
            <a:r>
              <a:rPr lang="pt-BR" dirty="0" smtClean="0"/>
              <a:t>[apontou a lombar]</a:t>
            </a:r>
            <a:r>
              <a:rPr lang="pt-BR" i="1" dirty="0" smtClean="0"/>
              <a:t> assim, pesado, </a:t>
            </a:r>
            <a:r>
              <a:rPr lang="pt-BR" i="1" dirty="0" err="1" smtClean="0"/>
              <a:t>né</a:t>
            </a:r>
            <a:r>
              <a:rPr lang="pt-BR" i="1" dirty="0" smtClean="0"/>
              <a:t>, quando </a:t>
            </a:r>
            <a:r>
              <a:rPr lang="pt-BR" i="1" dirty="0" err="1" smtClean="0"/>
              <a:t>tá</a:t>
            </a:r>
            <a:r>
              <a:rPr lang="pt-BR" i="1" dirty="0" smtClean="0"/>
              <a:t> com contração. Ela é bem... uma delícia</a:t>
            </a:r>
            <a:r>
              <a:rPr lang="pt-BR" i="1" dirty="0" smtClean="0"/>
              <a:t>!” </a:t>
            </a:r>
            <a:r>
              <a:rPr lang="pt-BR" dirty="0" smtClean="0"/>
              <a:t>(</a:t>
            </a:r>
            <a:r>
              <a:rPr lang="pt-BR" dirty="0" smtClean="0"/>
              <a:t>Carla, 2 PH e 1 PD)</a:t>
            </a:r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72547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pt-BR" dirty="0" smtClean="0"/>
              <a:t>Bibliografia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400" dirty="0" smtClean="0"/>
              <a:t>	DOMINGUES, </a:t>
            </a:r>
            <a:r>
              <a:rPr lang="pt-BR" sz="2400" dirty="0" err="1" smtClean="0"/>
              <a:t>R.M.S.M.</a:t>
            </a:r>
            <a:r>
              <a:rPr lang="pt-BR" sz="2400" dirty="0" smtClean="0"/>
              <a:t> </a:t>
            </a:r>
            <a:r>
              <a:rPr lang="pt-BR" sz="2400" dirty="0" err="1" smtClean="0"/>
              <a:t>et</a:t>
            </a:r>
            <a:r>
              <a:rPr lang="pt-BR" sz="2400" dirty="0" smtClean="0"/>
              <a:t> al. Processo de decisão pelo tipo de parto no Brasil: da preferência inicial da mulheres à via de parto final. </a:t>
            </a:r>
            <a:r>
              <a:rPr lang="pt-BR" sz="2400" i="1" dirty="0" smtClean="0"/>
              <a:t>Cadernos de Saúde Pública</a:t>
            </a:r>
            <a:r>
              <a:rPr lang="pt-BR" sz="2400" dirty="0" smtClean="0"/>
              <a:t>, Rio de Janeiro, v. 30, suplemento, S101-S116, 2014.</a:t>
            </a:r>
          </a:p>
          <a:p>
            <a:pPr>
              <a:buNone/>
            </a:pPr>
            <a:r>
              <a:rPr lang="pt-BR" sz="2400" dirty="0" smtClean="0"/>
              <a:t>	OLIVEIRA, A.C., FORTES, </a:t>
            </a:r>
            <a:r>
              <a:rPr lang="pt-BR" sz="2400" dirty="0" err="1" smtClean="0"/>
              <a:t>P.A.</a:t>
            </a:r>
            <a:r>
              <a:rPr lang="pt-BR" sz="2400" dirty="0" smtClean="0"/>
              <a:t> DE C. O direito à informação e a manifestação da autonomia de idosos hospitalizados. Rev.Esc.Enf.USP, v.33, n.1, p.59-65, mar. 1999.</a:t>
            </a:r>
          </a:p>
          <a:p>
            <a:pPr>
              <a:buNone/>
            </a:pPr>
            <a:r>
              <a:rPr lang="pt-BR" sz="2400" dirty="0" smtClean="0"/>
              <a:t>	WORLD HEALTH ORGANIZATION. </a:t>
            </a:r>
            <a:r>
              <a:rPr lang="en-US" sz="2400" dirty="0" smtClean="0"/>
              <a:t>The Global Numbers and Costs of Additionally Needed and Unnecessary Caesarean Sections Performed per Year: Overuse as a Barrier to Universal Coverage. 	WHO: Geneva, 2010.</a:t>
            </a:r>
            <a:endParaRPr lang="pt-BR" sz="2400" dirty="0" smtClean="0"/>
          </a:p>
          <a:p>
            <a:pPr>
              <a:buNone/>
            </a:pP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t-BR" dirty="0" smtClean="0"/>
              <a:t>Obrigada!</a:t>
            </a:r>
          </a:p>
          <a:p>
            <a:pPr algn="ctr"/>
            <a:endParaRPr lang="pt-BR" dirty="0" smtClean="0"/>
          </a:p>
          <a:p>
            <a:pPr algn="ctr">
              <a:buNone/>
            </a:pPr>
            <a:r>
              <a:rPr lang="pt-BR" dirty="0" smtClean="0"/>
              <a:t>claudia.medeiros@usp.br</a:t>
            </a: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071546"/>
            <a:ext cx="8810625" cy="555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ixaDeTexto 2"/>
          <p:cNvSpPr txBox="1"/>
          <p:nvPr/>
        </p:nvSpPr>
        <p:spPr>
          <a:xfrm>
            <a:off x="285720" y="214290"/>
            <a:ext cx="5000660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Cesárea no mundo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86834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pt-BR" sz="4000" dirty="0" smtClean="0"/>
              <a:t>Cesáreas no mundo</a:t>
            </a:r>
            <a:endParaRPr lang="pt-BR" sz="4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</p:spPr>
        <p:txBody>
          <a:bodyPr/>
          <a:lstStyle/>
          <a:p>
            <a:pPr>
              <a:buNone/>
            </a:pPr>
            <a:r>
              <a:rPr lang="pt-BR" dirty="0" smtClean="0"/>
              <a:t>OMS, 2010</a:t>
            </a:r>
          </a:p>
          <a:p>
            <a:r>
              <a:rPr lang="pt-BR" dirty="0" smtClean="0"/>
              <a:t>137 países = 95% dos partos no mundo (2008).</a:t>
            </a:r>
          </a:p>
          <a:p>
            <a:pPr lvl="1"/>
            <a:r>
              <a:rPr lang="pt-BR" dirty="0" smtClean="0"/>
              <a:t>54 países taxa de cesárea abaixo de 10%</a:t>
            </a:r>
          </a:p>
          <a:p>
            <a:pPr lvl="1"/>
            <a:r>
              <a:rPr lang="pt-BR" u="sng" dirty="0" smtClean="0"/>
              <a:t>69 países taxa de cesárea acima de 15%</a:t>
            </a:r>
          </a:p>
          <a:p>
            <a:pPr lvl="1"/>
            <a:r>
              <a:rPr lang="pt-BR" dirty="0" smtClean="0"/>
              <a:t>14 países entre 10 e 15%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4525963"/>
          </a:xfrm>
        </p:spPr>
        <p:txBody>
          <a:bodyPr/>
          <a:lstStyle/>
          <a:p>
            <a:pPr>
              <a:buNone/>
            </a:pPr>
            <a:endParaRPr lang="pt-BR" dirty="0" smtClean="0"/>
          </a:p>
          <a:p>
            <a:endParaRPr lang="pt-BR" dirty="0"/>
          </a:p>
          <a:p>
            <a:pPr>
              <a:buNone/>
            </a:pPr>
            <a:r>
              <a:rPr lang="pt-BR" dirty="0" smtClean="0"/>
              <a:t>	Custo </a:t>
            </a:r>
            <a:r>
              <a:rPr lang="pt-BR" dirty="0" smtClean="0"/>
              <a:t>do excesso de cesáreas</a:t>
            </a:r>
            <a:r>
              <a:rPr lang="pt-BR" dirty="0" smtClean="0"/>
              <a:t>: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			2,32 bilhões de dólares</a:t>
            </a:r>
          </a:p>
          <a:p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pt-BR" sz="3600" dirty="0" smtClean="0"/>
              <a:t>Taxa de cesárea acima de 15%</a:t>
            </a:r>
            <a:endParaRPr lang="pt-BR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</a:t>
            </a: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dirty="0" err="1" smtClean="0">
                <a:solidFill>
                  <a:srgbClr val="FF0000"/>
                </a:solidFill>
              </a:rPr>
              <a:t>Taxa</a:t>
            </a:r>
            <a:r>
              <a:rPr lang="en-US" dirty="0" smtClean="0">
                <a:solidFill>
                  <a:srgbClr val="FF0000"/>
                </a:solidFill>
              </a:rPr>
              <a:t>      	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Cesáreas</a:t>
            </a:r>
            <a:r>
              <a:rPr lang="en-US" dirty="0" smtClean="0"/>
              <a:t>		</a:t>
            </a:r>
            <a:r>
              <a:rPr lang="en-US" dirty="0" err="1" smtClean="0">
                <a:solidFill>
                  <a:srgbClr val="00B050"/>
                </a:solidFill>
              </a:rPr>
              <a:t>Custo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em</a:t>
            </a:r>
            <a:r>
              <a:rPr lang="en-US" dirty="0" smtClean="0"/>
              <a:t>	            </a:t>
            </a:r>
            <a:r>
              <a:rPr lang="en-US" dirty="0" err="1" smtClean="0">
                <a:solidFill>
                  <a:srgbClr val="FF0000"/>
                </a:solidFill>
              </a:rPr>
              <a:t>Cesárea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 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desnecessárias</a:t>
            </a:r>
            <a:r>
              <a:rPr lang="en-US" dirty="0" smtClean="0"/>
              <a:t>    </a:t>
            </a:r>
            <a:r>
              <a:rPr lang="en-US" dirty="0" err="1" smtClean="0">
                <a:solidFill>
                  <a:srgbClr val="00B050"/>
                </a:solidFill>
              </a:rPr>
              <a:t>dólar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 smtClean="0"/>
              <a:t>					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2008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China               </a:t>
            </a:r>
            <a:r>
              <a:rPr lang="en-US" dirty="0" smtClean="0">
                <a:solidFill>
                  <a:srgbClr val="FF0000"/>
                </a:solidFill>
              </a:rPr>
              <a:t>25.9</a:t>
            </a:r>
            <a:r>
              <a:rPr lang="en-US" dirty="0" smtClean="0"/>
              <a:t>    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1.976.606</a:t>
            </a:r>
            <a:r>
              <a:rPr lang="en-US" dirty="0" smtClean="0"/>
              <a:t>        </a:t>
            </a:r>
            <a:r>
              <a:rPr lang="en-US" dirty="0" smtClean="0">
                <a:solidFill>
                  <a:srgbClr val="00B050"/>
                </a:solidFill>
              </a:rPr>
              <a:t>326.574.644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n-US" dirty="0" err="1" smtClean="0"/>
              <a:t>Brasil</a:t>
            </a:r>
            <a:r>
              <a:rPr lang="en-US" dirty="0" smtClean="0"/>
              <a:t>               </a:t>
            </a:r>
            <a:r>
              <a:rPr lang="en-US" dirty="0" smtClean="0">
                <a:solidFill>
                  <a:srgbClr val="FF0000"/>
                </a:solidFill>
              </a:rPr>
              <a:t>45.9</a:t>
            </a:r>
            <a:r>
              <a:rPr lang="en-US" dirty="0" smtClean="0"/>
              <a:t>     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960.687 </a:t>
            </a:r>
            <a:r>
              <a:rPr lang="en-US" dirty="0" smtClean="0"/>
              <a:t>          </a:t>
            </a:r>
            <a:r>
              <a:rPr lang="en-US" dirty="0" smtClean="0">
                <a:solidFill>
                  <a:srgbClr val="00B050"/>
                </a:solidFill>
              </a:rPr>
              <a:t>226.777.248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EUA                  </a:t>
            </a:r>
            <a:r>
              <a:rPr lang="en-US" dirty="0" smtClean="0">
                <a:solidFill>
                  <a:srgbClr val="FF0000"/>
                </a:solidFill>
              </a:rPr>
              <a:t>30.3</a:t>
            </a:r>
            <a:r>
              <a:rPr lang="en-US" dirty="0" smtClean="0"/>
              <a:t>     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673.047 </a:t>
            </a:r>
            <a:r>
              <a:rPr lang="en-US" dirty="0" smtClean="0"/>
              <a:t>          </a:t>
            </a:r>
            <a:r>
              <a:rPr lang="en-US" dirty="0" smtClean="0">
                <a:solidFill>
                  <a:srgbClr val="00B050"/>
                </a:solidFill>
              </a:rPr>
              <a:t>687.167.996</a:t>
            </a:r>
          </a:p>
          <a:p>
            <a:pPr algn="r">
              <a:buNone/>
            </a:pPr>
            <a:r>
              <a:rPr lang="en-US" sz="2000" dirty="0" smtClean="0"/>
              <a:t>(WHO</a:t>
            </a:r>
            <a:r>
              <a:rPr lang="en-US" sz="2000" dirty="0" smtClean="0"/>
              <a:t>, </a:t>
            </a:r>
            <a:r>
              <a:rPr lang="en-US" sz="2000" dirty="0" smtClean="0"/>
              <a:t>2010)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4282" y="1357298"/>
            <a:ext cx="6000792" cy="1143000"/>
          </a:xfrm>
          <a:solidFill>
            <a:schemeClr val="bg2">
              <a:lumMod val="50000"/>
            </a:schemeClr>
          </a:solidFill>
        </p:spPr>
        <p:txBody>
          <a:bodyPr/>
          <a:lstStyle/>
          <a:p>
            <a:pPr algn="l"/>
            <a:r>
              <a:rPr lang="pt-BR" dirty="0" smtClean="0"/>
              <a:t>A cesárea no ESP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71472" y="164960"/>
          <a:ext cx="8072494" cy="6693040"/>
        </p:xfrm>
        <a:graphic>
          <a:graphicData uri="http://schemas.openxmlformats.org/drawingml/2006/table">
            <a:tbl>
              <a:tblPr/>
              <a:tblGrid>
                <a:gridCol w="3140030"/>
                <a:gridCol w="1176478"/>
                <a:gridCol w="1255970"/>
                <a:gridCol w="1367259"/>
                <a:gridCol w="1132757"/>
              </a:tblGrid>
              <a:tr h="23718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parto no ESP - 2012</a:t>
                      </a: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 rowSpan="3"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Departamento Regional de Saúde de Nascimento da Criança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parto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Vaginal 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Cesáreo 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Sem informação 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pt-BR" sz="16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freqüência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freqüência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freqüência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freqüência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01 - Grande São Paulo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140.981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174.461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315.545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02 - Araçatuba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1.849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7.208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9.062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03 - Araraquara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2.653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9.553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12.210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04 - Baixada Santista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10.866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25.892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05 - Barretos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590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4.419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5.009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06 - Bauru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7.741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14.269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22.027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07 - Campinas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20.913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38.436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59.421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08 - Franca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2.539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6.093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8.638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09 - Marília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4.194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9.306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13.501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10 - Piracicaba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6.186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12.834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19.027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11 - Presidente Prudente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2.098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7.119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9.217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12 - Registro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2.399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1.289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3.694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13 - Ribeirão Preto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6.548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12.089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18.642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14 - São João da Boa Vista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2.973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6.510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9.494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15 - São José do Rio Preto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2.673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15.846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18.528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16 - Sorocaba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12.912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20.298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33.217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DRS 17 - Taubaté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10.896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22.065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32.992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 - Município ignorado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Outras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UFs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(Fora São Paulo)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91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239.404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377.339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341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617.084</a:t>
                      </a:r>
                    </a:p>
                  </a:txBody>
                  <a:tcPr marL="8032" marR="8032" marT="80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364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222222"/>
                          </a:solidFill>
                          <a:latin typeface="Verdana"/>
                        </a:rPr>
                        <a:t>Fonte</a:t>
                      </a:r>
                      <a:r>
                        <a:rPr lang="pt-BR" sz="1200" b="0" i="0" u="none" strike="noStrike" dirty="0">
                          <a:solidFill>
                            <a:srgbClr val="222222"/>
                          </a:solidFill>
                          <a:latin typeface="Verdana"/>
                        </a:rPr>
                        <a:t>: Fundação Seade. Movimento do Registro Civil.</a:t>
                      </a:r>
                      <a:endParaRPr lang="pt-BR" sz="1200" b="1" i="0" u="none" strike="noStrike" dirty="0">
                        <a:solidFill>
                          <a:srgbClr val="222222"/>
                        </a:solidFill>
                        <a:latin typeface="Verdana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32" marR="8032" marT="80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571604" y="785794"/>
          <a:ext cx="5786477" cy="3429023"/>
        </p:xfrm>
        <a:graphic>
          <a:graphicData uri="http://schemas.openxmlformats.org/drawingml/2006/table">
            <a:tbl>
              <a:tblPr/>
              <a:tblGrid>
                <a:gridCol w="2639983"/>
                <a:gridCol w="3146494"/>
              </a:tblGrid>
              <a:tr h="1124270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parto ESP -2012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1804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Vaginal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Cesáreo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124270"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l"/>
            <a:r>
              <a:rPr lang="pt-BR" dirty="0" smtClean="0"/>
              <a:t>As mulheres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dirty="0" smtClean="0"/>
              <a:t>Pesquisa Nascer no Brasil</a:t>
            </a:r>
          </a:p>
          <a:p>
            <a:endParaRPr lang="pt-BR" dirty="0" smtClean="0"/>
          </a:p>
          <a:p>
            <a:pPr lvl="1"/>
            <a:r>
              <a:rPr lang="pt-BR" dirty="0" smtClean="0"/>
              <a:t>71% das mulheres grávidas demonstraram preferência inicial pelo parto normal</a:t>
            </a:r>
          </a:p>
          <a:p>
            <a:pPr lvl="1"/>
            <a:r>
              <a:rPr lang="pt-BR" dirty="0" smtClean="0"/>
              <a:t>55% parto cesáreo</a:t>
            </a:r>
          </a:p>
          <a:p>
            <a:pPr lvl="1">
              <a:buNone/>
            </a:pPr>
            <a:endParaRPr lang="pt-BR" dirty="0" smtClean="0"/>
          </a:p>
          <a:p>
            <a:pPr lvl="1"/>
            <a:endParaRPr lang="pt-BR" dirty="0" smtClean="0"/>
          </a:p>
          <a:p>
            <a:pPr lvl="1" algn="r">
              <a:buNone/>
            </a:pPr>
            <a:r>
              <a:rPr lang="pt-BR" sz="2400" dirty="0" smtClean="0"/>
              <a:t>(Domingues </a:t>
            </a:r>
            <a:r>
              <a:rPr lang="pt-BR" sz="2400" i="1" dirty="0" err="1" smtClean="0"/>
              <a:t>et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al</a:t>
            </a:r>
            <a:r>
              <a:rPr lang="pt-BR" sz="2400" dirty="0" smtClean="0"/>
              <a:t>, 2014).</a:t>
            </a:r>
            <a:r>
              <a:rPr lang="pt-BR" dirty="0" smtClean="0"/>
              <a:t> </a:t>
            </a:r>
          </a:p>
          <a:p>
            <a:pPr lvl="1" algn="r">
              <a:buNone/>
            </a:pPr>
            <a:endParaRPr lang="pt-BR" dirty="0" smtClean="0"/>
          </a:p>
          <a:p>
            <a:pPr lvl="1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384</Words>
  <Application>Microsoft Office PowerPoint</Application>
  <PresentationFormat>Apresentação na tela (4:3)</PresentationFormat>
  <Paragraphs>174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Tema do Office</vt:lpstr>
      <vt:lpstr>O direito à informação sobre os percentuais de cesárea e partos normais</vt:lpstr>
      <vt:lpstr>Slide 2</vt:lpstr>
      <vt:lpstr>Cesáreas no mundo</vt:lpstr>
      <vt:lpstr>Slide 4</vt:lpstr>
      <vt:lpstr>Taxa de cesárea acima de 15%</vt:lpstr>
      <vt:lpstr>A cesárea no ESP</vt:lpstr>
      <vt:lpstr>Slide 7</vt:lpstr>
      <vt:lpstr>Slide 8</vt:lpstr>
      <vt:lpstr>As mulheres</vt:lpstr>
      <vt:lpstr>Informação e Autonomia</vt:lpstr>
      <vt:lpstr>RESOLUÇÃO NORMATIVA - RN Nº 368</vt:lpstr>
      <vt:lpstr>Instrumentos</vt:lpstr>
      <vt:lpstr>Slide 13</vt:lpstr>
      <vt:lpstr>Slide 14</vt:lpstr>
      <vt:lpstr>Bibliografia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Claudia</dc:creator>
  <cp:lastModifiedBy>Claudia</cp:lastModifiedBy>
  <cp:revision>33</cp:revision>
  <dcterms:created xsi:type="dcterms:W3CDTF">2015-02-25T12:15:02Z</dcterms:created>
  <dcterms:modified xsi:type="dcterms:W3CDTF">2015-02-27T10:53:38Z</dcterms:modified>
</cp:coreProperties>
</file>