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7" r:id="rId4"/>
    <p:sldId id="266" r:id="rId5"/>
    <p:sldId id="259" r:id="rId6"/>
    <p:sldId id="265" r:id="rId7"/>
    <p:sldId id="260" r:id="rId8"/>
    <p:sldId id="261" r:id="rId9"/>
    <p:sldId id="262" r:id="rId10"/>
    <p:sldId id="263" r:id="rId11"/>
    <p:sldId id="267" r:id="rId12"/>
    <p:sldId id="268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624" autoAdjust="0"/>
  </p:normalViewPr>
  <p:slideViewPr>
    <p:cSldViewPr>
      <p:cViewPr>
        <p:scale>
          <a:sx n="75" d="100"/>
          <a:sy n="75" d="100"/>
        </p:scale>
        <p:origin x="-121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C24C-7ACB-4A2C-A214-E80E86F5F600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F2293-098C-41A1-893F-15EED7D336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C24C-7ACB-4A2C-A214-E80E86F5F600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F2293-098C-41A1-893F-15EED7D336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C24C-7ACB-4A2C-A214-E80E86F5F600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F2293-098C-41A1-893F-15EED7D336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C24C-7ACB-4A2C-A214-E80E86F5F600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F2293-098C-41A1-893F-15EED7D336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C24C-7ACB-4A2C-A214-E80E86F5F600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F2293-098C-41A1-893F-15EED7D336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C24C-7ACB-4A2C-A214-E80E86F5F600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F2293-098C-41A1-893F-15EED7D336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C24C-7ACB-4A2C-A214-E80E86F5F600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F2293-098C-41A1-893F-15EED7D336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C24C-7ACB-4A2C-A214-E80E86F5F600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F2293-098C-41A1-893F-15EED7D336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C24C-7ACB-4A2C-A214-E80E86F5F600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F2293-098C-41A1-893F-15EED7D336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C24C-7ACB-4A2C-A214-E80E86F5F600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F2293-098C-41A1-893F-15EED7D336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C24C-7ACB-4A2C-A214-E80E86F5F600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D0F2293-098C-41A1-893F-15EED7D336A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F11C24C-7ACB-4A2C-A214-E80E86F5F600}" type="datetimeFigureOut">
              <a:rPr lang="pt-BR" smtClean="0"/>
              <a:pPr/>
              <a:t>01/09/2013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D0F2293-098C-41A1-893F-15EED7D336A2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cespr@sesa.pr.gov.br" TargetMode="External"/><Relationship Id="rId2" Type="http://schemas.openxmlformats.org/officeDocument/2006/relationships/hyperlink" Target="http://www.conselho.saude.pr.gov.b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joelmacarvalho01@hotmail.com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1152128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Conselho Estadual de Saúde do Paraná</a:t>
            </a:r>
            <a:endParaRPr lang="pt-BR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m 3" descr="image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1052736"/>
            <a:ext cx="3024336" cy="374139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Conquistas</a:t>
            </a:r>
            <a:endParaRPr lang="pt-BR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sz="3000" dirty="0">
                <a:latin typeface="Arial" pitchFamily="34" charset="0"/>
                <a:cs typeface="Arial" pitchFamily="34" charset="0"/>
              </a:rPr>
              <a:t>I Conferência Temática de Saúde Integral da População Idosa no Estado do </a:t>
            </a:r>
            <a:r>
              <a:rPr lang="pt-BR" sz="3000" dirty="0" smtClean="0">
                <a:latin typeface="Arial" pitchFamily="34" charset="0"/>
                <a:cs typeface="Arial" pitchFamily="34" charset="0"/>
              </a:rPr>
              <a:t>Paraná</a:t>
            </a:r>
            <a:endParaRPr lang="pt-BR" sz="3000" dirty="0">
              <a:latin typeface="Arial" pitchFamily="34" charset="0"/>
              <a:cs typeface="Arial" pitchFamily="34" charset="0"/>
            </a:endParaRPr>
          </a:p>
          <a:p>
            <a:r>
              <a:rPr lang="pt-BR" sz="3000" dirty="0">
                <a:latin typeface="Arial" pitchFamily="34" charset="0"/>
                <a:cs typeface="Arial" pitchFamily="34" charset="0"/>
              </a:rPr>
              <a:t>Mesa Estadual  de negociação Permanente do SUS( 26 membros</a:t>
            </a:r>
            <a:r>
              <a:rPr lang="pt-BR" sz="30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pt-BR" sz="3000" dirty="0">
                <a:latin typeface="Arial" pitchFamily="34" charset="0"/>
                <a:cs typeface="Arial" pitchFamily="34" charset="0"/>
              </a:rPr>
              <a:t>Construção do Plano Estadual de </a:t>
            </a:r>
            <a:r>
              <a:rPr lang="pt-BR" sz="3000" dirty="0" smtClean="0">
                <a:latin typeface="Arial" pitchFamily="34" charset="0"/>
                <a:cs typeface="Arial" pitchFamily="34" charset="0"/>
              </a:rPr>
              <a:t>saúde</a:t>
            </a:r>
          </a:p>
          <a:p>
            <a:r>
              <a:rPr lang="pt-BR" sz="3000" dirty="0">
                <a:latin typeface="Arial" pitchFamily="34" charset="0"/>
                <a:cs typeface="Arial" pitchFamily="34" charset="0"/>
              </a:rPr>
              <a:t>CES delega o papel da coordenação de </a:t>
            </a:r>
            <a:r>
              <a:rPr lang="pt-BR" sz="3000" dirty="0" smtClean="0">
                <a:latin typeface="Arial" pitchFamily="34" charset="0"/>
                <a:cs typeface="Arial" pitchFamily="34" charset="0"/>
              </a:rPr>
              <a:t>Plenária</a:t>
            </a:r>
          </a:p>
          <a:p>
            <a:r>
              <a:rPr lang="pt-BR" sz="3000" dirty="0">
                <a:latin typeface="Arial" pitchFamily="34" charset="0"/>
                <a:cs typeface="Arial" pitchFamily="34" charset="0"/>
              </a:rPr>
              <a:t>Aumento do quadro de funcionários da secretaria executiva </a:t>
            </a:r>
            <a:r>
              <a:rPr lang="pt-BR" sz="3000" dirty="0" smtClean="0">
                <a:latin typeface="Arial" pitchFamily="34" charset="0"/>
                <a:cs typeface="Arial" pitchFamily="34" charset="0"/>
              </a:rPr>
              <a:t>CES</a:t>
            </a:r>
          </a:p>
          <a:p>
            <a:r>
              <a:rPr lang="pt-BR" sz="3000" dirty="0">
                <a:latin typeface="Arial" pitchFamily="34" charset="0"/>
                <a:cs typeface="Arial" pitchFamily="34" charset="0"/>
              </a:rPr>
              <a:t>Estagiário  de </a:t>
            </a:r>
            <a:r>
              <a:rPr lang="pt-BR" sz="3000" dirty="0" smtClean="0">
                <a:latin typeface="Arial" pitchFamily="34" charset="0"/>
                <a:cs typeface="Arial" pitchFamily="34" charset="0"/>
              </a:rPr>
              <a:t>Comunicação (melhoria </a:t>
            </a:r>
            <a:r>
              <a:rPr lang="pt-BR" sz="3000" dirty="0">
                <a:latin typeface="Arial" pitchFamily="34" charset="0"/>
                <a:cs typeface="Arial" pitchFamily="34" charset="0"/>
              </a:rPr>
              <a:t>no site</a:t>
            </a:r>
            <a:r>
              <a:rPr lang="pt-BR" sz="3000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pt-BR" sz="2800" dirty="0"/>
              <a:t> </a:t>
            </a:r>
          </a:p>
        </p:txBody>
      </p:sp>
      <p:pic>
        <p:nvPicPr>
          <p:cNvPr id="4" name="Imagem 3" descr="image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188640"/>
            <a:ext cx="1088190" cy="1368152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 lnSpcReduction="10000"/>
          </a:bodyPr>
          <a:lstStyle/>
          <a:p>
            <a:r>
              <a:rPr lang="pt-BR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Conselho Estadual de Saúde</a:t>
            </a:r>
          </a:p>
          <a:p>
            <a:r>
              <a:rPr lang="pt-BR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Rua </a:t>
            </a:r>
            <a:r>
              <a:rPr lang="pt-BR" sz="32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Piquirí</a:t>
            </a:r>
            <a:r>
              <a:rPr lang="pt-BR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170, Rebouças, 80230-140, Curitiba- PR</a:t>
            </a:r>
          </a:p>
          <a:p>
            <a:r>
              <a:rPr lang="pt-BR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hlinkClick r:id="rId2"/>
              </a:rPr>
              <a:t>www.conselho.saude.pr.gov.br</a:t>
            </a:r>
            <a:endParaRPr lang="pt-BR" sz="32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hlinkClick r:id="rId3"/>
              </a:rPr>
              <a:t>cespr@sesa.pr.gov.br</a:t>
            </a:r>
            <a:endParaRPr lang="pt-BR" sz="32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(41)33304313/33304316</a:t>
            </a:r>
          </a:p>
          <a:p>
            <a:r>
              <a:rPr lang="pt-BR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Presidente: Joelma Aparecida de Souza Carvalho</a:t>
            </a:r>
          </a:p>
          <a:p>
            <a:r>
              <a:rPr lang="pt-BR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hlinkClick r:id="rId4"/>
              </a:rPr>
              <a:t>joelmacarvalho01@hotmail.com</a:t>
            </a:r>
            <a:endParaRPr lang="pt-BR" sz="32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3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(43)99687375/99455613</a:t>
            </a:r>
          </a:p>
          <a:p>
            <a:endParaRPr lang="pt-BR" sz="32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pPr algn="ctr"/>
            <a:endParaRPr lang="pt-BR" dirty="0" smtClean="0"/>
          </a:p>
          <a:p>
            <a:pPr algn="ctr"/>
            <a:endParaRPr lang="pt-BR" dirty="0" smtClean="0"/>
          </a:p>
          <a:p>
            <a:pPr algn="ctr"/>
            <a:endParaRPr lang="pt-BR" dirty="0" smtClean="0"/>
          </a:p>
          <a:p>
            <a:pPr algn="ctr"/>
            <a:endParaRPr lang="pt-BR" dirty="0" smtClean="0"/>
          </a:p>
          <a:p>
            <a:pPr algn="ctr"/>
            <a:r>
              <a:rPr lang="pt-BR" dirty="0" smtClean="0"/>
              <a:t>OBRIGADA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Normas e procedimentos de funcionamento do Conselho</a:t>
            </a:r>
            <a:endParaRPr lang="pt-BR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 As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reuniões do CES/PR ocorrem uma vez por mês, geralmente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na última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semana do mês e são dois dias de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reuniões(quinta e sexta – feira),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sendo o primeiro dia destinado para as nove Comissões Temáticas do CES/PR (Comissão de Assistência e Acesso ao SUS, Comissão de Orçamento, Comissão Intersetorial de Saúde do Trabalhador, Comissão de Saúde Mental, Comissão de Educação Permanente para o Controle Social, Comissão de Saúde da Mulher, Comissão de Vigilância em Saúde,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...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000" dirty="0"/>
          </a:p>
        </p:txBody>
      </p:sp>
      <p:pic>
        <p:nvPicPr>
          <p:cNvPr id="4" name="Imagem 3" descr="image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188640"/>
            <a:ext cx="1044178" cy="1368152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Normas e procedimentos de funcionamento do Conselho </a:t>
            </a:r>
            <a:endParaRPr lang="pt-BR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comissão de DST/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Aids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Comissão de Recursos Humanos) e o segundo dia é a plenária do Conselho, onde são discutidos os assuntos e questionamentos levantados para aquele referido mês.Nas Plenárias do CES/PR é contratada uma empresa que presta serviços de sonorização e de gravação de áudio, posteriormente, com esse áudio é feita a transcrição da ata da Plenária e a aprovação de tal ata é feita na reunião subsequente. Após a aprovação da ata, ela é disponibilizada no site do CES/PR.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m 3" descr="image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188640"/>
            <a:ext cx="1043608" cy="1347712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smtClean="0">
                <a:latin typeface="Arial" pitchFamily="34" charset="0"/>
                <a:cs typeface="Arial" pitchFamily="34" charset="0"/>
              </a:rPr>
              <a:t>Normas e procedimentos de funcionamento do Conselho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7977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Tanto o Conselho quanto a Secretaria Executiva funcionam diariamente das 08h às 18h, de segunda a sexta-feira. A Secretaria Executiva possui quatro funcionários efetivos, dentre eles o Secretário Executivo Mauricio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Mesadri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, e no momento também, duas estagiárias de ensino médio e um estagiário de Comunicação. A presidência juntamente com a mesa diretora possuem gestão de um ano, ou seja, a cada ano é feita uma nova eleição da mesa diretora e consequentemente da presidência. Mesa Diretora que se reúne com 15 dias de antecedência a plenária, analisa toda a documentação recebida e organiza a pauta para a reunião, já enviando em seguida aos conselheiros.</a:t>
            </a:r>
          </a:p>
        </p:txBody>
      </p:sp>
      <p:pic>
        <p:nvPicPr>
          <p:cNvPr id="4" name="Imagem 3" descr="image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188640"/>
            <a:ext cx="1028507" cy="1368152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Dificuldades</a:t>
            </a:r>
            <a:endParaRPr lang="pt-BR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Cumprimento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dos instrumentos de gestão 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Capacitação dos conselheiros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Comprimento da Lei 141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Comprometimento de alguns conselheiros e entendimento de seu papel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Conhecimento das mudanças legislativas</a:t>
            </a:r>
          </a:p>
          <a:p>
            <a:pPr>
              <a:buNone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endParaRPr lang="pt-BR" sz="2800" dirty="0"/>
          </a:p>
          <a:p>
            <a:endParaRPr lang="pt-BR" dirty="0"/>
          </a:p>
        </p:txBody>
      </p:sp>
      <p:pic>
        <p:nvPicPr>
          <p:cNvPr id="5" name="Imagem 4" descr="image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188640"/>
            <a:ext cx="1035379" cy="1368152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Dificuldades</a:t>
            </a:r>
            <a:endParaRPr lang="pt-BR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Falta de advogado e contador</a:t>
            </a:r>
          </a:p>
          <a:p>
            <a:endParaRPr lang="pt-BR" sz="2800" dirty="0">
              <a:latin typeface="Arial" pitchFamily="34" charset="0"/>
              <a:cs typeface="Arial" pitchFamily="34" charset="0"/>
            </a:endParaRP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Maior apropriação do papel de conselheiro</a:t>
            </a:r>
          </a:p>
          <a:p>
            <a:endParaRPr lang="pt-BR" sz="2800" dirty="0">
              <a:latin typeface="Arial" pitchFamily="34" charset="0"/>
              <a:cs typeface="Arial" pitchFamily="34" charset="0"/>
            </a:endParaRP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Autonomia financeira do CES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m 3" descr="image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188640"/>
            <a:ext cx="1037655" cy="1375944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Retrocessos</a:t>
            </a:r>
            <a:endParaRPr lang="pt-BR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Cancelamento do processo eleitoral da Conferência Estadual de Saúde de 2009.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m 3" descr="image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188640"/>
            <a:ext cx="1057780" cy="1368152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just"/>
            <a: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Sucessos</a:t>
            </a:r>
            <a:endParaRPr lang="pt-BR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dirty="0">
                <a:latin typeface="Arial" pitchFamily="34" charset="0"/>
                <a:cs typeface="Arial" pitchFamily="34" charset="0"/>
              </a:rPr>
              <a:t>Fortalecimento do CES, com os assessores das regionais de saúde e os coordenadores de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plenária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Planejamento </a:t>
            </a:r>
            <a:r>
              <a:rPr lang="pt-BR" dirty="0">
                <a:latin typeface="Arial" pitchFamily="34" charset="0"/>
                <a:cs typeface="Arial" pitchFamily="34" charset="0"/>
              </a:rPr>
              <a:t>Estratégico do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CES</a:t>
            </a:r>
          </a:p>
          <a:p>
            <a:r>
              <a:rPr lang="pt-BR" dirty="0">
                <a:latin typeface="Arial" pitchFamily="34" charset="0"/>
                <a:cs typeface="Arial" pitchFamily="34" charset="0"/>
              </a:rPr>
              <a:t>10ª Conferência Estadual de Saúde do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Paraná (2 anos </a:t>
            </a:r>
            <a:r>
              <a:rPr lang="pt-BR" dirty="0">
                <a:latin typeface="Arial" pitchFamily="34" charset="0"/>
                <a:cs typeface="Arial" pitchFamily="34" charset="0"/>
              </a:rPr>
              <a:t>para 4 Anos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pt-BR" dirty="0">
                <a:latin typeface="Arial" pitchFamily="34" charset="0"/>
                <a:cs typeface="Arial" pitchFamily="34" charset="0"/>
              </a:rPr>
              <a:t>4 Macros regionais,  Capacitação para os Apoios para o Controle Social (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Secretarios</a:t>
            </a:r>
            <a:r>
              <a:rPr lang="pt-BR" dirty="0">
                <a:latin typeface="Arial" pitchFamily="34" charset="0"/>
                <a:cs typeface="Arial" pitchFamily="34" charset="0"/>
              </a:rPr>
              <a:t> executivos, Conselheiros Estaduais, Coordenadores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Plenaria</a:t>
            </a:r>
            <a:r>
              <a:rPr lang="pt-BR" dirty="0">
                <a:latin typeface="Arial" pitchFamily="34" charset="0"/>
                <a:cs typeface="Arial" pitchFamily="34" charset="0"/>
              </a:rPr>
              <a:t>, Assessores das Regionais e Apoio do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Cosems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; 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m 3" descr="image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69727" y="188640"/>
            <a:ext cx="1089970" cy="1368152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Sucessos</a:t>
            </a:r>
            <a:endParaRPr lang="pt-BR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sz="2800" dirty="0">
                <a:latin typeface="Arial" pitchFamily="34" charset="0"/>
                <a:cs typeface="Arial" pitchFamily="34" charset="0"/>
              </a:rPr>
              <a:t>I Conferência Temática da Saúde Integral da População Negra no Estado do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Paraná</a:t>
            </a:r>
          </a:p>
          <a:p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Plano Estadual de Saúde não tinha política da saúde mental, o MP notificou o conselho e foi feita uma reunião entre o conselho, o gestor e o MP. Como a conferência de saúde mental já estava agendada o gestor se comprometeu de incluir no Plano Estadual de Saúde todas as deliberações da referida Conferência, com a concordância do MP.</a:t>
            </a:r>
          </a:p>
          <a:p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800" dirty="0">
                <a:latin typeface="Arial" pitchFamily="34" charset="0"/>
                <a:cs typeface="Arial" pitchFamily="34" charset="0"/>
              </a:rPr>
              <a:t>I Encontro dos Presidentes dos Conselhos Estaduais de Saúde</a:t>
            </a:r>
          </a:p>
          <a:p>
            <a:endParaRPr lang="pt-BR" b="1" dirty="0" smtClean="0"/>
          </a:p>
        </p:txBody>
      </p:sp>
      <p:pic>
        <p:nvPicPr>
          <p:cNvPr id="4" name="Imagem 3" descr="image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188640"/>
            <a:ext cx="1067197" cy="1368152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169</TotalTime>
  <Words>607</Words>
  <Application>Microsoft Office PowerPoint</Application>
  <PresentationFormat>Apresentação na tela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Fluxo</vt:lpstr>
      <vt:lpstr> </vt:lpstr>
      <vt:lpstr>Normas e procedimentos de funcionamento do Conselho</vt:lpstr>
      <vt:lpstr>Normas e procedimentos de funcionamento do Conselho </vt:lpstr>
      <vt:lpstr>Normas e procedimentos de funcionamento do Conselho</vt:lpstr>
      <vt:lpstr>Dificuldades</vt:lpstr>
      <vt:lpstr>Dificuldades</vt:lpstr>
      <vt:lpstr>Retrocessos</vt:lpstr>
      <vt:lpstr>Sucessos</vt:lpstr>
      <vt:lpstr>Sucessos</vt:lpstr>
      <vt:lpstr>Conquistas</vt:lpstr>
      <vt:lpstr>Slide 11</vt:lpstr>
      <vt:lpstr>         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JOELMA CARVALHO</dc:creator>
  <cp:lastModifiedBy>JOELMA CARVALHO</cp:lastModifiedBy>
  <cp:revision>27</cp:revision>
  <dcterms:created xsi:type="dcterms:W3CDTF">2013-08-30T17:37:29Z</dcterms:created>
  <dcterms:modified xsi:type="dcterms:W3CDTF">2013-09-01T11:56:08Z</dcterms:modified>
</cp:coreProperties>
</file>